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4" r:id="rId3"/>
    <p:sldId id="283" r:id="rId4"/>
    <p:sldId id="260" r:id="rId5"/>
    <p:sldId id="258" r:id="rId6"/>
    <p:sldId id="261" r:id="rId7"/>
    <p:sldId id="262" r:id="rId8"/>
    <p:sldId id="265" r:id="rId9"/>
    <p:sldId id="266" r:id="rId10"/>
    <p:sldId id="273" r:id="rId11"/>
    <p:sldId id="267" r:id="rId12"/>
    <p:sldId id="268" r:id="rId13"/>
    <p:sldId id="276" r:id="rId14"/>
    <p:sldId id="259" r:id="rId15"/>
    <p:sldId id="256" r:id="rId16"/>
    <p:sldId id="274" r:id="rId17"/>
    <p:sldId id="270" r:id="rId18"/>
    <p:sldId id="271" r:id="rId19"/>
    <p:sldId id="264" r:id="rId20"/>
    <p:sldId id="269" r:id="rId21"/>
    <p:sldId id="282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3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4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7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29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8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5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9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D89D2-67BD-47FE-832B-BBBBD9D02EB7}" type="datetimeFigureOut">
              <a:rPr lang="en-US" smtClean="0"/>
              <a:t>10/31/2019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5278C-A4AD-4766-BFB5-788D7E6E1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4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izzly bear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4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Bigelow 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5" y="609600"/>
            <a:ext cx="757043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whitebark pine c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206172" cy="49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635" y="421138"/>
            <a:ext cx="223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Whitebark</a:t>
            </a:r>
            <a:r>
              <a:rPr lang="en-US" dirty="0" smtClean="0"/>
              <a:t> pine cones</a:t>
            </a:r>
            <a:endParaRPr lang="en-US" dirty="0"/>
          </a:p>
        </p:txBody>
      </p:sp>
      <p:pic>
        <p:nvPicPr>
          <p:cNvPr id="5" name="Picture 2" descr="Figure 1. Beginning in about 2000, an outbreak of mountain pine beetles has caused considerable mortality among whitebark pine trees in the Greater Yellowstone Ecosystem. The proportion of mature, cone-bearing trees still alive on IGBST cone production 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667000" cy="185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6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2" y="2819400"/>
            <a:ext cx="9034612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Image result for army cutworm m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191000" cy="279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7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ye army cutworm moth numb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31" y="685800"/>
            <a:ext cx="75851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5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65106"/>
            <a:ext cx="8111991" cy="431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0263" y="413789"/>
            <a:ext cx="8958263" cy="1284908"/>
            <a:chOff x="110263" y="413789"/>
            <a:chExt cx="8958263" cy="128490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63" y="413789"/>
              <a:ext cx="8958263" cy="128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733800" y="1339273"/>
              <a:ext cx="5105400" cy="3270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04800" y="1862793"/>
            <a:ext cx="375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* DEMOGRAPHY - MORTALITY RATES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13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49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3" y="5638800"/>
            <a:ext cx="8229600" cy="8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9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49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3" y="5638800"/>
            <a:ext cx="8229600" cy="8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96890" y="689608"/>
            <a:ext cx="3200400" cy="34686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8077200" cy="49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3" y="5638800"/>
            <a:ext cx="8229600" cy="8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00200" y="931147"/>
            <a:ext cx="3200400" cy="3200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tourists with b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2318"/>
            <a:ext cx="526732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tourists with be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5635625" cy="317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nationalparkstraveler.com/sites/default/files/styles/panopoly_image_original/public/media/yell-table-1-3-risk-of-bear-attacks-short-2.jpg_700.jpg?itok=2ZIeNfH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7962346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5562600"/>
            <a:ext cx="81534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67000"/>
            <a:ext cx="886377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estimated Greater Yellowstone Ecosystem grizzly bear population increased from 136 in 1975 to between 674 and 839 in </a:t>
            </a:r>
            <a:r>
              <a:rPr lang="en-US" dirty="0" smtClean="0"/>
              <a:t>2014…” 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-  </a:t>
            </a:r>
            <a:r>
              <a:rPr lang="en-US" i="1" dirty="0" smtClean="0"/>
              <a:t>first line of https</a:t>
            </a:r>
            <a:r>
              <a:rPr lang="en-US" i="1" dirty="0"/>
              <a:t>://www.nps.gov/yell/learn/nature/gbearinfo.htm</a:t>
            </a:r>
          </a:p>
        </p:txBody>
      </p:sp>
    </p:spTree>
    <p:extLst>
      <p:ext uri="{BB962C8B-B14F-4D97-AF65-F5344CB8AC3E}">
        <p14:creationId xmlns:p14="http://schemas.microsoft.com/office/powerpoint/2010/main" val="41527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grizzly b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2" y="914400"/>
            <a:ext cx="8848703" cy="587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8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9890" y="3242332"/>
            <a:ext cx="7924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“Boyce </a:t>
            </a:r>
            <a:r>
              <a:rPr lang="en-US" i="1" dirty="0"/>
              <a:t>et al. </a:t>
            </a:r>
            <a:r>
              <a:rPr lang="en-US" i="1" dirty="0" smtClean="0"/>
              <a:t>(</a:t>
            </a:r>
            <a:r>
              <a:rPr lang="en-US" dirty="0" smtClean="0"/>
              <a:t>2001) reviewed </a:t>
            </a:r>
            <a:r>
              <a:rPr lang="en-US" dirty="0"/>
              <a:t>the </a:t>
            </a:r>
            <a:r>
              <a:rPr lang="en-US" dirty="0" smtClean="0"/>
              <a:t>existing published </a:t>
            </a:r>
            <a:r>
              <a:rPr lang="en-US" dirty="0"/>
              <a:t>PVAs for GYE grizzly </a:t>
            </a:r>
            <a:r>
              <a:rPr lang="en-US" dirty="0" smtClean="0"/>
              <a:t>bears and </a:t>
            </a:r>
            <a:r>
              <a:rPr lang="en-US" dirty="0"/>
              <a:t>updated these previous </a:t>
            </a:r>
            <a:r>
              <a:rPr lang="en-US" dirty="0" smtClean="0"/>
              <a:t>analyses using </a:t>
            </a:r>
            <a:r>
              <a:rPr lang="en-US" dirty="0"/>
              <a:t>data collected since the </a:t>
            </a:r>
            <a:r>
              <a:rPr lang="en-US" dirty="0" smtClean="0"/>
              <a:t>original analyses </a:t>
            </a:r>
            <a:r>
              <a:rPr lang="en-US" dirty="0"/>
              <a:t>were completed. They </a:t>
            </a:r>
            <a:r>
              <a:rPr lang="en-US" dirty="0" smtClean="0"/>
              <a:t>also conducted </a:t>
            </a:r>
            <a:r>
              <a:rPr lang="en-US" dirty="0"/>
              <a:t>new PVAs using </a:t>
            </a:r>
            <a:r>
              <a:rPr lang="en-US" dirty="0" smtClean="0"/>
              <a:t>two software </a:t>
            </a:r>
            <a:r>
              <a:rPr lang="en-US" dirty="0"/>
              <a:t>packages that had not </a:t>
            </a:r>
            <a:r>
              <a:rPr lang="en-US" dirty="0" smtClean="0"/>
              <a:t>been available </a:t>
            </a:r>
            <a:r>
              <a:rPr lang="en-US" dirty="0"/>
              <a:t>to previous investigators. </a:t>
            </a:r>
            <a:r>
              <a:rPr lang="en-US" dirty="0" smtClean="0"/>
              <a:t>They found </a:t>
            </a:r>
            <a:r>
              <a:rPr lang="en-US" dirty="0"/>
              <a:t>that the GYE grizzly </a:t>
            </a:r>
            <a:r>
              <a:rPr lang="en-US" dirty="0" smtClean="0"/>
              <a:t>bear population </a:t>
            </a:r>
            <a:r>
              <a:rPr lang="en-US" dirty="0"/>
              <a:t>had a 1 percent chance </a:t>
            </a:r>
            <a:r>
              <a:rPr lang="en-US" dirty="0" smtClean="0"/>
              <a:t>of going </a:t>
            </a:r>
            <a:r>
              <a:rPr lang="en-US" dirty="0"/>
              <a:t>extinct within the next 100 </a:t>
            </a:r>
            <a:r>
              <a:rPr lang="en-US" dirty="0" smtClean="0"/>
              <a:t>years and </a:t>
            </a:r>
            <a:r>
              <a:rPr lang="en-US" dirty="0"/>
              <a:t>a 4 percent chance of going </a:t>
            </a:r>
            <a:r>
              <a:rPr lang="en-US" dirty="0" smtClean="0"/>
              <a:t>extinct in </a:t>
            </a:r>
            <a:r>
              <a:rPr lang="en-US" dirty="0"/>
              <a:t>the next 500 </a:t>
            </a:r>
            <a:r>
              <a:rPr lang="en-US" dirty="0" smtClean="0"/>
              <a:t>years.”</a:t>
            </a:r>
          </a:p>
          <a:p>
            <a:endParaRPr lang="en-US" dirty="0"/>
          </a:p>
          <a:p>
            <a:r>
              <a:rPr lang="en-US" dirty="0" smtClean="0"/>
              <a:t>“The </a:t>
            </a:r>
            <a:r>
              <a:rPr lang="en-US" dirty="0"/>
              <a:t>authors </a:t>
            </a:r>
            <a:r>
              <a:rPr lang="en-US" dirty="0" smtClean="0"/>
              <a:t>cautioned  that </a:t>
            </a:r>
            <a:r>
              <a:rPr lang="en-US" dirty="0"/>
              <a:t>their analyses were not </a:t>
            </a:r>
            <a:r>
              <a:rPr lang="en-US" dirty="0" smtClean="0"/>
              <a:t>entirely sufficient </a:t>
            </a:r>
            <a:r>
              <a:rPr lang="en-US" dirty="0"/>
              <a:t>because they were not able </a:t>
            </a:r>
            <a:r>
              <a:rPr lang="en-US" dirty="0" smtClean="0"/>
              <a:t>to consider </a:t>
            </a:r>
            <a:r>
              <a:rPr lang="en-US" dirty="0"/>
              <a:t>possible changes in habitat </a:t>
            </a:r>
            <a:r>
              <a:rPr lang="en-US" dirty="0" smtClean="0"/>
              <a:t>and how </a:t>
            </a:r>
            <a:r>
              <a:rPr lang="en-US" dirty="0"/>
              <a:t>these may affect population </a:t>
            </a:r>
            <a:r>
              <a:rPr lang="en-US" dirty="0" smtClean="0"/>
              <a:t>vital rates.”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2734800" cy="179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99" y="259050"/>
            <a:ext cx="8617201" cy="7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60765"/>
            <a:ext cx="4119371" cy="2979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71" y="1600153"/>
            <a:ext cx="4563656" cy="330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4230"/>
            <a:ext cx="3898535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33600"/>
            <a:ext cx="3977162" cy="2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2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62" y="1632276"/>
            <a:ext cx="4524156" cy="32718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0" y="1633946"/>
            <a:ext cx="4521847" cy="32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2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80987"/>
            <a:ext cx="87058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91" y="0"/>
            <a:ext cx="5893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0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901085" cy="541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97709"/>
            <a:ext cx="3352800" cy="4016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9" y="304800"/>
            <a:ext cx="8539801" cy="7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4745" y="1295400"/>
            <a:ext cx="8756939" cy="5354660"/>
            <a:chOff x="238991" y="609600"/>
            <a:chExt cx="8756939" cy="535466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91" y="609600"/>
              <a:ext cx="8458200" cy="1549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91" y="2074421"/>
              <a:ext cx="8752609" cy="77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55" y="3505200"/>
              <a:ext cx="8753475" cy="2089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42455" y="2792968"/>
              <a:ext cx="5697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* TOTAL POPULATION SIZE &amp; EFFECTIVE POPULATION SIZE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800" y="5594928"/>
              <a:ext cx="1887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* SPATIAL EXTENT</a:t>
              </a:r>
              <a:endParaRPr lang="en-US" b="1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27257"/>
            <a:ext cx="8610600" cy="10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6463546"/>
            <a:ext cx="4584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/>
              <a:t>Van </a:t>
            </a:r>
            <a:r>
              <a:rPr lang="fr-FR" sz="1600" i="1" dirty="0" err="1" smtClean="0"/>
              <a:t>Manen</a:t>
            </a:r>
            <a:r>
              <a:rPr lang="fr-FR" sz="1600" i="1" dirty="0" smtClean="0"/>
              <a:t> et al 2016. Yellowstone </a:t>
            </a:r>
            <a:r>
              <a:rPr lang="fr-FR" sz="1600" i="1" dirty="0"/>
              <a:t>Science</a:t>
            </a:r>
            <a:r>
              <a:rPr lang="fr-FR" sz="1600" dirty="0"/>
              <a:t> </a:t>
            </a:r>
            <a:r>
              <a:rPr lang="fr-FR" sz="1600" dirty="0" smtClean="0"/>
              <a:t>23: 17-25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4000" y="1562338"/>
            <a:ext cx="6248400" cy="4716542"/>
            <a:chOff x="1524000" y="1562338"/>
            <a:chExt cx="6248400" cy="4716542"/>
          </a:xfrm>
        </p:grpSpPr>
        <p:pic>
          <p:nvPicPr>
            <p:cNvPr id="49154" name="Picture 2" descr="Figure 2. Estimated number (Chao2 estimator; Keating et al. 2002) and population trend , Greater Yellowstone Ecosystem, 1983-2014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600911"/>
              <a:ext cx="6248400" cy="467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867400" y="1931670"/>
              <a:ext cx="0" cy="53340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562908" y="1562338"/>
              <a:ext cx="26089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USFWS proposes delisting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19800" y="1931670"/>
              <a:ext cx="1676400" cy="3554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96426" y="3326485"/>
              <a:ext cx="1799774" cy="12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59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gure 2. Estimated number (Chao2 estimator; Keating et al. 2002) and population trend , Greater Yellowstone Ecosystem, 1983-2014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911"/>
            <a:ext cx="6248400" cy="467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4800" y="6463546"/>
            <a:ext cx="45843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i="1" dirty="0" smtClean="0"/>
              <a:t>Van </a:t>
            </a:r>
            <a:r>
              <a:rPr lang="fr-FR" sz="1600" i="1" dirty="0" err="1" smtClean="0"/>
              <a:t>Manen</a:t>
            </a:r>
            <a:r>
              <a:rPr lang="fr-FR" sz="1600" i="1" dirty="0" smtClean="0"/>
              <a:t> et al 2016. Yellowstone </a:t>
            </a:r>
            <a:r>
              <a:rPr lang="fr-FR" sz="1600" i="1" dirty="0"/>
              <a:t>Science</a:t>
            </a:r>
            <a:r>
              <a:rPr lang="fr-FR" sz="1600" dirty="0"/>
              <a:t> </a:t>
            </a:r>
            <a:r>
              <a:rPr lang="fr-FR" sz="1600" dirty="0" smtClean="0"/>
              <a:t>23: 17-25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867400" y="1931670"/>
            <a:ext cx="0" cy="533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62909" y="1562338"/>
            <a:ext cx="2608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USFWS proposes delisting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6700" y="228604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</a:t>
            </a:r>
            <a:r>
              <a:rPr lang="en-US" dirty="0"/>
              <a:t>estimated Greater Yellowstone Ecosystem grizzly bear population increased from 136 in 1975 to between 674 and 839 in </a:t>
            </a:r>
            <a:r>
              <a:rPr lang="en-US" dirty="0" smtClean="0"/>
              <a:t>2014…” 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-  </a:t>
            </a:r>
            <a:r>
              <a:rPr lang="en-US" i="1" dirty="0" smtClean="0"/>
              <a:t>first line of https</a:t>
            </a:r>
            <a:r>
              <a:rPr lang="en-US" i="1" dirty="0"/>
              <a:t>://www.nps.gov/yell/learn/nature/gbearinfo.htm</a:t>
            </a:r>
          </a:p>
        </p:txBody>
      </p:sp>
    </p:spTree>
    <p:extLst>
      <p:ext uri="{BB962C8B-B14F-4D97-AF65-F5344CB8AC3E}">
        <p14:creationId xmlns:p14="http://schemas.microsoft.com/office/powerpoint/2010/main" val="18739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grizzly el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862949" cy="257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66565" y="1457206"/>
            <a:ext cx="5115870" cy="4023360"/>
            <a:chOff x="382086" y="1095509"/>
            <a:chExt cx="5115870" cy="4023360"/>
          </a:xfrm>
        </p:grpSpPr>
        <p:pic>
          <p:nvPicPr>
            <p:cNvPr id="4" name="Picture 3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2" t="18014" r="14925" b="5242"/>
            <a:stretch/>
          </p:blipFill>
          <p:spPr bwMode="auto">
            <a:xfrm>
              <a:off x="914400" y="1095509"/>
              <a:ext cx="3429000" cy="4023360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382086" y="1434415"/>
              <a:ext cx="5115870" cy="3664769"/>
              <a:chOff x="382086" y="1434415"/>
              <a:chExt cx="5115870" cy="3664769"/>
            </a:xfrm>
          </p:grpSpPr>
          <p:grpSp>
            <p:nvGrpSpPr>
              <p:cNvPr id="6" name="Group 5"/>
              <p:cNvGrpSpPr>
                <a:grpSpLocks/>
              </p:cNvGrpSpPr>
              <p:nvPr/>
            </p:nvGrpSpPr>
            <p:grpSpPr>
              <a:xfrm>
                <a:off x="3697451" y="4499785"/>
                <a:ext cx="1800505" cy="599399"/>
                <a:chOff x="0" y="-25103"/>
                <a:chExt cx="1800748" cy="668345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0" y="79460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2D32FD"/>
                    </a:gs>
                    <a:gs pos="100000">
                      <a:schemeClr val="tx2">
                        <a:lumMod val="40000"/>
                        <a:lumOff val="6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0" y="447773"/>
                  <a:ext cx="238125" cy="15291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rgbClr val="FF8B8B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4" name="Text Box 21"/>
                <p:cNvSpPr txBox="1"/>
                <p:nvPr/>
              </p:nvSpPr>
              <p:spPr>
                <a:xfrm>
                  <a:off x="230831" y="345429"/>
                  <a:ext cx="1377950" cy="297813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GYA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5" name="Text Box 23"/>
                <p:cNvSpPr txBox="1"/>
                <p:nvPr/>
              </p:nvSpPr>
              <p:spPr>
                <a:xfrm>
                  <a:off x="224423" y="-25103"/>
                  <a:ext cx="1576325" cy="362039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15000"/>
                    </a:lnSpc>
                  </a:pPr>
                  <a:r>
                    <a:rPr lang="en-US" sz="1200" b="1" dirty="0">
                      <a:solidFill>
                        <a:prstClr val="black"/>
                      </a:solidFill>
                      <a:ea typeface="Calibri"/>
                      <a:cs typeface="Times New Roman"/>
                    </a:rPr>
                    <a:t>Outer elk herds</a:t>
                  </a:r>
                  <a:endParaRPr lang="en-US" sz="1100" dirty="0">
                    <a:solidFill>
                      <a:prstClr val="black"/>
                    </a:solidFill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7" name="Text Box 14"/>
              <p:cNvSpPr txBox="1">
                <a:spLocks/>
              </p:cNvSpPr>
              <p:nvPr/>
            </p:nvSpPr>
            <p:spPr>
              <a:xfrm>
                <a:off x="2743200" y="1747851"/>
                <a:ext cx="1657350" cy="4851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M O N T A N A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8" name="Text Box 15"/>
              <p:cNvSpPr txBox="1">
                <a:spLocks/>
              </p:cNvSpPr>
              <p:nvPr/>
            </p:nvSpPr>
            <p:spPr>
              <a:xfrm>
                <a:off x="2895601" y="3672456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>
                    <a:solidFill>
                      <a:srgbClr val="808080"/>
                    </a:solidFill>
                    <a:ea typeface="Calibri"/>
                    <a:cs typeface="Times New Roman"/>
                  </a:rPr>
                  <a:t>W Y O M I N G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058486" y="2356077"/>
                <a:ext cx="2632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599114" y="223299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2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023872" y="3271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6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909029" y="2633076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3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496312" y="291007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4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583723" y="2509990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</a:rPr>
                  <a:t>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38715" y="1434415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7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45280" y="174785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8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766488" y="4029491"/>
                <a:ext cx="229686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9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253558" y="4429711"/>
                <a:ext cx="37534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10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71874" y="2901987"/>
                <a:ext cx="473331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11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95294" y="2494576"/>
                <a:ext cx="509952" cy="2769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1200" b="1" dirty="0" smtClean="0">
                    <a:solidFill>
                      <a:prstClr val="black"/>
                    </a:solidFill>
                  </a:rPr>
                  <a:t>12</a:t>
                </a:r>
                <a:endParaRPr lang="en-US" sz="12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Text Box 15"/>
              <p:cNvSpPr txBox="1">
                <a:spLocks/>
              </p:cNvSpPr>
              <p:nvPr/>
            </p:nvSpPr>
            <p:spPr>
              <a:xfrm>
                <a:off x="382086" y="3340841"/>
                <a:ext cx="1676400" cy="629285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dirty="0" smtClean="0">
                    <a:solidFill>
                      <a:srgbClr val="808080"/>
                    </a:solidFill>
                    <a:ea typeface="Calibri"/>
                    <a:cs typeface="Times New Roman"/>
                  </a:rPr>
                  <a:t>I D A H O</a:t>
                </a:r>
                <a:endParaRPr lang="en-US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</p:grpSp>
      </p:grpSp>
      <p:pic>
        <p:nvPicPr>
          <p:cNvPr id="26" name="Picture 25" descr="C:\Users\david\Dropbox\projectdave\2011postdoc\elkpopdyn\data&amp;analysis\R_objects\figure_objects\gya\poptrends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74" y="3015955"/>
            <a:ext cx="1752600" cy="36367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39045" y="152400"/>
            <a:ext cx="240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Elk carcasses and calves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4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westslope cutthroat tr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773520" cy="50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Cutthroat </a:t>
            </a:r>
            <a:r>
              <a:rPr lang="en-US" dirty="0"/>
              <a:t>t</a:t>
            </a:r>
            <a:r>
              <a:rPr lang="en-US" dirty="0" smtClean="0"/>
              <a:t>rout runs</a:t>
            </a:r>
            <a:endParaRPr lang="en-US" dirty="0"/>
          </a:p>
        </p:txBody>
      </p:sp>
      <p:pic>
        <p:nvPicPr>
          <p:cNvPr id="4098" name="Picture 2" descr="Image result for yellowstone cutthroat trout numb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3483185" cy="21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2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13&quot;/&gt;&lt;property id=&quot;20307&quot; value=&quot;259&quot;/&gt;&lt;/object&gt;&lt;object type=&quot;3&quot; unique_id=&quot;10007&quot;&gt;&lt;property id=&quot;20148&quot; value=&quot;5&quot;/&gt;&lt;property id=&quot;20300&quot; value=&quot;Slide 14&quot;/&gt;&lt;property id=&quot;20307&quot; value=&quot;256&quot;/&gt;&lt;/object&gt;&lt;object type=&quot;3&quot; unique_id=&quot;10116&quot;&gt;&lt;property id=&quot;20148&quot; value=&quot;5&quot;/&gt;&lt;property id=&quot;20300&quot; value=&quot;Slide 1&quot;/&gt;&lt;property id=&quot;20307&quot; value=&quot;263&quot;/&gt;&lt;/object&gt;&lt;object type=&quot;3&quot; unique_id=&quot;10117&quot;&gt;&lt;property id=&quot;20148&quot; value=&quot;5&quot;/&gt;&lt;property id=&quot;20300&quot; value=&quot;Slide 5&quot;/&gt;&lt;property id=&quot;20307&quot; value=&quot;261&quot;/&gt;&lt;/object&gt;&lt;object type=&quot;3&quot; unique_id=&quot;10118&quot;&gt;&lt;property id=&quot;20148&quot; value=&quot;5&quot;/&gt;&lt;property id=&quot;20300&quot; value=&quot;Slide 6&quot;/&gt;&lt;property id=&quot;20307&quot; value=&quot;262&quot;/&gt;&lt;/object&gt;&lt;object type=&quot;3&quot; unique_id=&quot;10119&quot;&gt;&lt;property id=&quot;20148&quot; value=&quot;5&quot;/&gt;&lt;property id=&quot;20300&quot; value=&quot;Slide 7&quot;/&gt;&lt;property id=&quot;20307&quot; value=&quot;265&quot;/&gt;&lt;/object&gt;&lt;object type=&quot;3&quot; unique_id=&quot;10120&quot;&gt;&lt;property id=&quot;20148&quot; value=&quot;5&quot;/&gt;&lt;property id=&quot;20300&quot; value=&quot;Slide 8&quot;/&gt;&lt;property id=&quot;20307&quot; value=&quot;266&quot;/&gt;&lt;/object&gt;&lt;object type=&quot;3&quot; unique_id=&quot;10121&quot;&gt;&lt;property id=&quot;20148&quot; value=&quot;5&quot;/&gt;&lt;property id=&quot;20300&quot; value=&quot;Slide 10&quot;/&gt;&lt;property id=&quot;20307&quot; value=&quot;267&quot;/&gt;&lt;/object&gt;&lt;object type=&quot;3&quot; unique_id=&quot;10122&quot;&gt;&lt;property id=&quot;20148&quot; value=&quot;5&quot;/&gt;&lt;property id=&quot;20300&quot; value=&quot;Slide 11&quot;/&gt;&lt;property id=&quot;20307&quot; value=&quot;268&quot;/&gt;&lt;/object&gt;&lt;object type=&quot;3&quot; unique_id=&quot;10123&quot;&gt;&lt;property id=&quot;20148&quot; value=&quot;5&quot;/&gt;&lt;property id=&quot;20300&quot; value=&quot;Slide 4&quot;/&gt;&lt;property id=&quot;20307&quot; value=&quot;260&quot;/&gt;&lt;/object&gt;&lt;object type=&quot;3&quot; unique_id=&quot;10124&quot;&gt;&lt;property id=&quot;20148&quot; value=&quot;5&quot;/&gt;&lt;property id=&quot;20300&quot; value=&quot;Slide 18&quot;/&gt;&lt;property id=&quot;20307&quot; value=&quot;264&quot;/&gt;&lt;/object&gt;&lt;object type=&quot;3&quot; unique_id=&quot;10125&quot;&gt;&lt;property id=&quot;20148&quot; value=&quot;5&quot;/&gt;&lt;property id=&quot;20300&quot; value=&quot;Slide 19&quot;/&gt;&lt;property id=&quot;20307&quot; value=&quot;269&quot;/&gt;&lt;/object&gt;&lt;object type=&quot;3&quot; unique_id=&quot;10302&quot;&gt;&lt;property id=&quot;20148&quot; value=&quot;5&quot;/&gt;&lt;property id=&quot;20300&quot; value=&quot;Slide 16&quot;/&gt;&lt;property id=&quot;20307&quot; value=&quot;270&quot;/&gt;&lt;/object&gt;&lt;object type=&quot;3&quot; unique_id=&quot;10388&quot;&gt;&lt;property id=&quot;20148&quot; value=&quot;5&quot;/&gt;&lt;property id=&quot;20300&quot; value=&quot;Slide 17&quot;/&gt;&lt;property id=&quot;20307&quot; value=&quot;271&quot;/&gt;&lt;/object&gt;&lt;object type=&quot;3&quot; unique_id=&quot;10425&quot;&gt;&lt;property id=&quot;20148&quot; value=&quot;5&quot;/&gt;&lt;property id=&quot;20300&quot; value=&quot;Slide 9&quot;/&gt;&lt;property id=&quot;20307&quot; value=&quot;273&quot;/&gt;&lt;/object&gt;&lt;object type=&quot;3&quot; unique_id=&quot;10426&quot;&gt;&lt;property id=&quot;20148&quot; value=&quot;5&quot;/&gt;&lt;property id=&quot;20300&quot; value=&quot;Slide 12&quot;/&gt;&lt;property id=&quot;20307&quot; value=&quot;276&quot;/&gt;&lt;/object&gt;&lt;object type=&quot;3&quot; unique_id=&quot;10427&quot;&gt;&lt;property id=&quot;20148&quot; value=&quot;5&quot;/&gt;&lt;property id=&quot;20300&quot; value=&quot;Slide 15&quot;/&gt;&lt;property id=&quot;20307&quot; value=&quot;27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251</Words>
  <Application>Microsoft Office PowerPoint</Application>
  <PresentationFormat>On-screen Show (4:3)</PresentationFormat>
  <Paragraphs>36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Creel, Scott</dc:creator>
  <cp:lastModifiedBy>Creel, Scott</cp:lastModifiedBy>
  <cp:revision>33</cp:revision>
  <dcterms:created xsi:type="dcterms:W3CDTF">2016-10-24T16:32:23Z</dcterms:created>
  <dcterms:modified xsi:type="dcterms:W3CDTF">2019-11-01T18:51:48Z</dcterms:modified>
</cp:coreProperties>
</file>