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7" r:id="rId2"/>
    <p:sldId id="261" r:id="rId3"/>
    <p:sldId id="258" r:id="rId4"/>
    <p:sldId id="259" r:id="rId5"/>
    <p:sldId id="260" r:id="rId6"/>
    <p:sldId id="262" r:id="rId7"/>
    <p:sldId id="263" r:id="rId8"/>
    <p:sldId id="264" r:id="rId9"/>
    <p:sldId id="265" r:id="rId10"/>
    <p:sldId id="266" r:id="rId11"/>
    <p:sldId id="267" r:id="rId12"/>
    <p:sldId id="268" r:id="rId13"/>
    <p:sldId id="269" r:id="rId14"/>
    <p:sldId id="275" r:id="rId15"/>
    <p:sldId id="276" r:id="rId16"/>
    <p:sldId id="277" r:id="rId17"/>
    <p:sldId id="278" r:id="rId18"/>
    <p:sldId id="279" r:id="rId19"/>
    <p:sldId id="280" r:id="rId20"/>
    <p:sldId id="281" r:id="rId21"/>
    <p:sldId id="283" r:id="rId22"/>
    <p:sldId id="284" r:id="rId23"/>
    <p:sldId id="282"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Lst>
  <p:sldSz cx="9144000" cy="6858000" type="screen4x3"/>
  <p:notesSz cx="4279900" cy="548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24" y="-10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854200" cy="274638"/>
          </a:xfrm>
          <a:prstGeom prst="rect">
            <a:avLst/>
          </a:prstGeom>
          <a:noFill/>
          <a:ln w="9525">
            <a:noFill/>
            <a:miter lim="800000"/>
            <a:headEnd/>
            <a:tailEnd/>
          </a:ln>
          <a:effectLst/>
        </p:spPr>
        <p:txBody>
          <a:bodyPr vert="horz" wrap="square" lIns="55806" tIns="27903" rIns="55806" bIns="27903" numCol="1" anchor="t" anchorCtr="0" compatLnSpc="1">
            <a:prstTxWarp prst="textNoShape">
              <a:avLst/>
            </a:prstTxWarp>
          </a:bodyPr>
          <a:lstStyle>
            <a:lvl1pPr defTabSz="558800">
              <a:defRPr sz="700" smtClean="0"/>
            </a:lvl1pPr>
          </a:lstStyle>
          <a:p>
            <a:pPr>
              <a:defRPr/>
            </a:pPr>
            <a:endParaRPr lang="en-US"/>
          </a:p>
        </p:txBody>
      </p:sp>
      <p:sp>
        <p:nvSpPr>
          <p:cNvPr id="4099" name="Rectangle 3"/>
          <p:cNvSpPr>
            <a:spLocks noGrp="1" noChangeArrowheads="1"/>
          </p:cNvSpPr>
          <p:nvPr>
            <p:ph type="dt" sz="quarter" idx="1"/>
          </p:nvPr>
        </p:nvSpPr>
        <p:spPr bwMode="auto">
          <a:xfrm>
            <a:off x="2424113" y="0"/>
            <a:ext cx="1854200" cy="274638"/>
          </a:xfrm>
          <a:prstGeom prst="rect">
            <a:avLst/>
          </a:prstGeom>
          <a:noFill/>
          <a:ln w="9525">
            <a:noFill/>
            <a:miter lim="800000"/>
            <a:headEnd/>
            <a:tailEnd/>
          </a:ln>
          <a:effectLst/>
        </p:spPr>
        <p:txBody>
          <a:bodyPr vert="horz" wrap="square" lIns="55806" tIns="27903" rIns="55806" bIns="27903" numCol="1" anchor="t" anchorCtr="0" compatLnSpc="1">
            <a:prstTxWarp prst="textNoShape">
              <a:avLst/>
            </a:prstTxWarp>
          </a:bodyPr>
          <a:lstStyle>
            <a:lvl1pPr algn="r" defTabSz="558800">
              <a:defRPr sz="700" smtClean="0"/>
            </a:lvl1pPr>
          </a:lstStyle>
          <a:p>
            <a:pPr>
              <a:defRPr/>
            </a:pPr>
            <a:endParaRPr lang="en-US"/>
          </a:p>
        </p:txBody>
      </p:sp>
      <p:sp>
        <p:nvSpPr>
          <p:cNvPr id="4100" name="Rectangle 4"/>
          <p:cNvSpPr>
            <a:spLocks noGrp="1" noChangeArrowheads="1"/>
          </p:cNvSpPr>
          <p:nvPr>
            <p:ph type="ftr" sz="quarter" idx="2"/>
          </p:nvPr>
        </p:nvSpPr>
        <p:spPr bwMode="auto">
          <a:xfrm>
            <a:off x="0" y="5211763"/>
            <a:ext cx="1854200" cy="273050"/>
          </a:xfrm>
          <a:prstGeom prst="rect">
            <a:avLst/>
          </a:prstGeom>
          <a:noFill/>
          <a:ln w="9525">
            <a:noFill/>
            <a:miter lim="800000"/>
            <a:headEnd/>
            <a:tailEnd/>
          </a:ln>
          <a:effectLst/>
        </p:spPr>
        <p:txBody>
          <a:bodyPr vert="horz" wrap="square" lIns="55806" tIns="27903" rIns="55806" bIns="27903" numCol="1" anchor="b" anchorCtr="0" compatLnSpc="1">
            <a:prstTxWarp prst="textNoShape">
              <a:avLst/>
            </a:prstTxWarp>
          </a:bodyPr>
          <a:lstStyle>
            <a:lvl1pPr defTabSz="558800">
              <a:defRPr sz="700" smtClean="0"/>
            </a:lvl1pPr>
          </a:lstStyle>
          <a:p>
            <a:pPr>
              <a:defRPr/>
            </a:pPr>
            <a:endParaRPr lang="en-US"/>
          </a:p>
        </p:txBody>
      </p:sp>
      <p:sp>
        <p:nvSpPr>
          <p:cNvPr id="4101" name="Rectangle 5"/>
          <p:cNvSpPr>
            <a:spLocks noGrp="1" noChangeArrowheads="1"/>
          </p:cNvSpPr>
          <p:nvPr>
            <p:ph type="sldNum" sz="quarter" idx="3"/>
          </p:nvPr>
        </p:nvSpPr>
        <p:spPr bwMode="auto">
          <a:xfrm>
            <a:off x="2424113" y="5211763"/>
            <a:ext cx="1854200" cy="273050"/>
          </a:xfrm>
          <a:prstGeom prst="rect">
            <a:avLst/>
          </a:prstGeom>
          <a:noFill/>
          <a:ln w="9525">
            <a:noFill/>
            <a:miter lim="800000"/>
            <a:headEnd/>
            <a:tailEnd/>
          </a:ln>
          <a:effectLst/>
        </p:spPr>
        <p:txBody>
          <a:bodyPr vert="horz" wrap="square" lIns="55806" tIns="27903" rIns="55806" bIns="27903" numCol="1" anchor="b" anchorCtr="0" compatLnSpc="1">
            <a:prstTxWarp prst="textNoShape">
              <a:avLst/>
            </a:prstTxWarp>
          </a:bodyPr>
          <a:lstStyle>
            <a:lvl1pPr algn="r" defTabSz="558800">
              <a:defRPr sz="700" smtClean="0"/>
            </a:lvl1pPr>
          </a:lstStyle>
          <a:p>
            <a:pPr>
              <a:defRPr/>
            </a:pPr>
            <a:fld id="{670BE949-BA60-4945-8684-B366E4F051A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1854200" cy="274638"/>
          </a:xfrm>
          <a:prstGeom prst="rect">
            <a:avLst/>
          </a:prstGeom>
          <a:noFill/>
          <a:ln w="9525">
            <a:noFill/>
            <a:miter lim="800000"/>
            <a:headEnd/>
            <a:tailEnd/>
          </a:ln>
          <a:effectLst/>
        </p:spPr>
        <p:txBody>
          <a:bodyPr vert="horz" wrap="square" lIns="55806" tIns="27903" rIns="55806" bIns="27903" numCol="1" anchor="t" anchorCtr="0" compatLnSpc="1">
            <a:prstTxWarp prst="textNoShape">
              <a:avLst/>
            </a:prstTxWarp>
          </a:bodyPr>
          <a:lstStyle>
            <a:lvl1pPr defTabSz="558800">
              <a:defRPr sz="700" smtClean="0"/>
            </a:lvl1pPr>
          </a:lstStyle>
          <a:p>
            <a:pPr>
              <a:defRPr/>
            </a:pPr>
            <a:endParaRPr lang="en-US"/>
          </a:p>
        </p:txBody>
      </p:sp>
      <p:sp>
        <p:nvSpPr>
          <p:cNvPr id="6147" name="Rectangle 3"/>
          <p:cNvSpPr>
            <a:spLocks noGrp="1" noChangeArrowheads="1"/>
          </p:cNvSpPr>
          <p:nvPr>
            <p:ph type="dt" idx="1"/>
          </p:nvPr>
        </p:nvSpPr>
        <p:spPr bwMode="auto">
          <a:xfrm>
            <a:off x="2424113" y="0"/>
            <a:ext cx="1854200" cy="274638"/>
          </a:xfrm>
          <a:prstGeom prst="rect">
            <a:avLst/>
          </a:prstGeom>
          <a:noFill/>
          <a:ln w="9525">
            <a:noFill/>
            <a:miter lim="800000"/>
            <a:headEnd/>
            <a:tailEnd/>
          </a:ln>
          <a:effectLst/>
        </p:spPr>
        <p:txBody>
          <a:bodyPr vert="horz" wrap="square" lIns="55806" tIns="27903" rIns="55806" bIns="27903" numCol="1" anchor="t" anchorCtr="0" compatLnSpc="1">
            <a:prstTxWarp prst="textNoShape">
              <a:avLst/>
            </a:prstTxWarp>
          </a:bodyPr>
          <a:lstStyle>
            <a:lvl1pPr algn="r" defTabSz="558800">
              <a:defRPr sz="700" smtClean="0"/>
            </a:lvl1pPr>
          </a:lstStyle>
          <a:p>
            <a:pPr>
              <a:defRPr/>
            </a:pPr>
            <a:endParaRPr lang="en-US"/>
          </a:p>
        </p:txBody>
      </p:sp>
      <p:sp>
        <p:nvSpPr>
          <p:cNvPr id="15364" name="Rectangle 4"/>
          <p:cNvSpPr>
            <a:spLocks noRot="1" noChangeArrowheads="1" noTextEdit="1"/>
          </p:cNvSpPr>
          <p:nvPr>
            <p:ph type="sldImg" idx="2"/>
          </p:nvPr>
        </p:nvSpPr>
        <p:spPr bwMode="auto">
          <a:xfrm>
            <a:off x="768350" y="411163"/>
            <a:ext cx="2743200" cy="20574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428625" y="2606675"/>
            <a:ext cx="3422650" cy="2468563"/>
          </a:xfrm>
          <a:prstGeom prst="rect">
            <a:avLst/>
          </a:prstGeom>
          <a:noFill/>
          <a:ln w="9525">
            <a:noFill/>
            <a:miter lim="800000"/>
            <a:headEnd/>
            <a:tailEnd/>
          </a:ln>
          <a:effectLst/>
        </p:spPr>
        <p:txBody>
          <a:bodyPr vert="horz" wrap="square" lIns="55806" tIns="27903" rIns="55806" bIns="279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5211763"/>
            <a:ext cx="1854200" cy="273050"/>
          </a:xfrm>
          <a:prstGeom prst="rect">
            <a:avLst/>
          </a:prstGeom>
          <a:noFill/>
          <a:ln w="9525">
            <a:noFill/>
            <a:miter lim="800000"/>
            <a:headEnd/>
            <a:tailEnd/>
          </a:ln>
          <a:effectLst/>
        </p:spPr>
        <p:txBody>
          <a:bodyPr vert="horz" wrap="square" lIns="55806" tIns="27903" rIns="55806" bIns="27903" numCol="1" anchor="b" anchorCtr="0" compatLnSpc="1">
            <a:prstTxWarp prst="textNoShape">
              <a:avLst/>
            </a:prstTxWarp>
          </a:bodyPr>
          <a:lstStyle>
            <a:lvl1pPr defTabSz="558800">
              <a:defRPr sz="700" smtClean="0"/>
            </a:lvl1pPr>
          </a:lstStyle>
          <a:p>
            <a:pPr>
              <a:defRPr/>
            </a:pPr>
            <a:endParaRPr lang="en-US"/>
          </a:p>
        </p:txBody>
      </p:sp>
      <p:sp>
        <p:nvSpPr>
          <p:cNvPr id="6151" name="Rectangle 7"/>
          <p:cNvSpPr>
            <a:spLocks noGrp="1" noChangeArrowheads="1"/>
          </p:cNvSpPr>
          <p:nvPr>
            <p:ph type="sldNum" sz="quarter" idx="5"/>
          </p:nvPr>
        </p:nvSpPr>
        <p:spPr bwMode="auto">
          <a:xfrm>
            <a:off x="2424113" y="5211763"/>
            <a:ext cx="1854200" cy="273050"/>
          </a:xfrm>
          <a:prstGeom prst="rect">
            <a:avLst/>
          </a:prstGeom>
          <a:noFill/>
          <a:ln w="9525">
            <a:noFill/>
            <a:miter lim="800000"/>
            <a:headEnd/>
            <a:tailEnd/>
          </a:ln>
          <a:effectLst/>
        </p:spPr>
        <p:txBody>
          <a:bodyPr vert="horz" wrap="square" lIns="55806" tIns="27903" rIns="55806" bIns="27903" numCol="1" anchor="b" anchorCtr="0" compatLnSpc="1">
            <a:prstTxWarp prst="textNoShape">
              <a:avLst/>
            </a:prstTxWarp>
          </a:bodyPr>
          <a:lstStyle>
            <a:lvl1pPr algn="r" defTabSz="558800">
              <a:defRPr sz="700" smtClean="0"/>
            </a:lvl1pPr>
          </a:lstStyle>
          <a:p>
            <a:pPr>
              <a:defRPr/>
            </a:pPr>
            <a:fld id="{CA8804F9-9698-4217-BAE8-2167FB5753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10" Type="http://schemas.openxmlformats.org/officeDocument/2006/relationships/image" Target="../media/image17.wmf"/><Relationship Id="rId4" Type="http://schemas.openxmlformats.org/officeDocument/2006/relationships/image" Target="../media/image11.wmf"/><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smtClean="0"/>
              <a:t>Buoyancy</a:t>
            </a:r>
          </a:p>
        </p:txBody>
      </p:sp>
      <p:sp>
        <p:nvSpPr>
          <p:cNvPr id="5" name="Rectangle 3"/>
          <p:cNvSpPr txBox="1">
            <a:spLocks noChangeArrowheads="1"/>
          </p:cNvSpPr>
          <p:nvPr/>
        </p:nvSpPr>
        <p:spPr bwMode="auto">
          <a:xfrm>
            <a:off x="1371600" y="2057400"/>
            <a:ext cx="6400800" cy="1752600"/>
          </a:xfrm>
          <a:prstGeom prst="rect">
            <a:avLst/>
          </a:prstGeom>
          <a:noFill/>
          <a:ln w="9525">
            <a:noFill/>
            <a:miter lim="800000"/>
            <a:headEnd/>
            <a:tailEnd/>
          </a:ln>
          <a:effectLst/>
        </p:spPr>
        <p:txBody>
          <a:bodyPr/>
          <a:lstStyle/>
          <a:p>
            <a:pPr marL="342900" indent="-342900">
              <a:spcBef>
                <a:spcPct val="20000"/>
              </a:spcBef>
              <a:buFontTx/>
              <a:buChar char="•"/>
              <a:defRPr/>
            </a:pPr>
            <a:r>
              <a:rPr lang="en-US" sz="3200" kern="0" dirty="0">
                <a:effectLst>
                  <a:outerShdw blurRad="38100" dist="38100" dir="2700000" algn="tl">
                    <a:srgbClr val="000000"/>
                  </a:outerShdw>
                </a:effectLst>
                <a:latin typeface="+mn-lt"/>
              </a:rPr>
              <a:t>Dr. Joel Cahoon</a:t>
            </a:r>
          </a:p>
          <a:p>
            <a:pPr marL="342900" indent="-342900">
              <a:spcBef>
                <a:spcPct val="20000"/>
              </a:spcBef>
              <a:buFontTx/>
              <a:buChar char="•"/>
              <a:defRPr/>
            </a:pPr>
            <a:r>
              <a:rPr lang="en-US" sz="3200" kern="0" dirty="0">
                <a:effectLst>
                  <a:outerShdw blurRad="38100" dist="38100" dir="2700000" algn="tl">
                    <a:srgbClr val="000000"/>
                  </a:outerShdw>
                </a:effectLst>
                <a:latin typeface="+mn-lt"/>
              </a:rPr>
              <a:t>Civil Engineering</a:t>
            </a:r>
          </a:p>
          <a:p>
            <a:pPr marL="342900" indent="-342900">
              <a:spcBef>
                <a:spcPct val="20000"/>
              </a:spcBef>
              <a:buFontTx/>
              <a:buChar char="•"/>
              <a:defRPr/>
            </a:pPr>
            <a:r>
              <a:rPr lang="en-US" sz="3200" kern="0" dirty="0">
                <a:effectLst>
                  <a:outerShdw blurRad="38100" dist="38100" dir="2700000" algn="tl">
                    <a:srgbClr val="000000"/>
                  </a:outerShdw>
                </a:effectLst>
                <a:latin typeface="+mn-lt"/>
              </a:rPr>
              <a:t>Summer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Other Supporting Forces?</a:t>
            </a:r>
          </a:p>
        </p:txBody>
      </p:sp>
      <p:sp>
        <p:nvSpPr>
          <p:cNvPr id="11267" name="Text Box 26"/>
          <p:cNvSpPr txBox="1">
            <a:spLocks noChangeArrowheads="1"/>
          </p:cNvSpPr>
          <p:nvPr/>
        </p:nvSpPr>
        <p:spPr bwMode="auto">
          <a:xfrm>
            <a:off x="3892550" y="1616075"/>
            <a:ext cx="3892550" cy="1552575"/>
          </a:xfrm>
          <a:prstGeom prst="rect">
            <a:avLst/>
          </a:prstGeom>
          <a:noFill/>
          <a:ln w="9525">
            <a:noFill/>
            <a:miter lim="800000"/>
            <a:headEnd/>
            <a:tailEnd/>
          </a:ln>
        </p:spPr>
        <p:txBody>
          <a:bodyPr>
            <a:spAutoFit/>
          </a:bodyPr>
          <a:lstStyle/>
          <a:p>
            <a:pPr>
              <a:spcBef>
                <a:spcPct val="50000"/>
              </a:spcBef>
            </a:pPr>
            <a:r>
              <a:rPr lang="en-US" sz="2400"/>
              <a:t>The supporting force is from above.  There is no supporting force from below.  </a:t>
            </a:r>
            <a:endParaRPr lang="en-US" sz="2400" baseline="-25000"/>
          </a:p>
        </p:txBody>
      </p:sp>
      <p:pic>
        <p:nvPicPr>
          <p:cNvPr id="11268" name="Picture 27"/>
          <p:cNvPicPr>
            <a:picLocks noChangeAspect="1" noChangeArrowheads="1"/>
          </p:cNvPicPr>
          <p:nvPr/>
        </p:nvPicPr>
        <p:blipFill>
          <a:blip r:embed="rId2" cstate="screen"/>
          <a:srcRect/>
          <a:stretch>
            <a:fillRect/>
          </a:stretch>
        </p:blipFill>
        <p:spPr bwMode="auto">
          <a:xfrm>
            <a:off x="658813" y="1624013"/>
            <a:ext cx="2486025" cy="3659187"/>
          </a:xfrm>
          <a:prstGeom prst="rect">
            <a:avLst/>
          </a:prstGeom>
          <a:noFill/>
          <a:ln w="9525">
            <a:noFill/>
            <a:miter lim="800000"/>
            <a:headEnd/>
            <a:tailEnd/>
          </a:ln>
        </p:spPr>
      </p:pic>
      <p:sp>
        <p:nvSpPr>
          <p:cNvPr id="11269" name="Rectangle 29" descr="Newsprint"/>
          <p:cNvSpPr>
            <a:spLocks noChangeArrowheads="1"/>
          </p:cNvSpPr>
          <p:nvPr/>
        </p:nvSpPr>
        <p:spPr bwMode="auto">
          <a:xfrm>
            <a:off x="5840413" y="5205413"/>
            <a:ext cx="1573212" cy="965200"/>
          </a:xfrm>
          <a:prstGeom prst="rect">
            <a:avLst/>
          </a:prstGeom>
          <a:blipFill dpi="0" rotWithShape="1">
            <a:blip r:embed="rId3" cstate="screen"/>
            <a:srcRect/>
            <a:tile tx="0" ty="0" sx="100000" sy="100000" flip="none" algn="tl"/>
          </a:blipFill>
          <a:ln w="25400">
            <a:solidFill>
              <a:srgbClr val="000000"/>
            </a:solidFill>
            <a:miter lim="800000"/>
            <a:headEnd/>
            <a:tailEnd/>
          </a:ln>
        </p:spPr>
        <p:txBody>
          <a:bodyPr wrap="none" anchor="ctr"/>
          <a:lstStyle/>
          <a:p>
            <a:endParaRPr lang="en-US"/>
          </a:p>
        </p:txBody>
      </p:sp>
      <p:sp>
        <p:nvSpPr>
          <p:cNvPr id="11270" name="Line 30"/>
          <p:cNvSpPr>
            <a:spLocks noChangeShapeType="1"/>
          </p:cNvSpPr>
          <p:nvPr/>
        </p:nvSpPr>
        <p:spPr bwMode="auto">
          <a:xfrm flipV="1">
            <a:off x="6605588" y="4565650"/>
            <a:ext cx="0" cy="638175"/>
          </a:xfrm>
          <a:prstGeom prst="line">
            <a:avLst/>
          </a:prstGeom>
          <a:noFill/>
          <a:ln w="9525">
            <a:solidFill>
              <a:schemeClr val="tx1"/>
            </a:solidFill>
            <a:round/>
            <a:headEnd/>
            <a:tailEnd type="triangle" w="med" len="med"/>
          </a:ln>
        </p:spPr>
        <p:txBody>
          <a:bodyPr/>
          <a:lstStyle/>
          <a:p>
            <a:endParaRPr lang="en-US"/>
          </a:p>
        </p:txBody>
      </p:sp>
      <p:sp>
        <p:nvSpPr>
          <p:cNvPr id="11271" name="Text Box 31"/>
          <p:cNvSpPr txBox="1">
            <a:spLocks noChangeArrowheads="1"/>
          </p:cNvSpPr>
          <p:nvPr/>
        </p:nvSpPr>
        <p:spPr bwMode="auto">
          <a:xfrm>
            <a:off x="5556250" y="3552825"/>
            <a:ext cx="2466975" cy="779463"/>
          </a:xfrm>
          <a:prstGeom prst="rect">
            <a:avLst/>
          </a:prstGeom>
          <a:noFill/>
          <a:ln w="9525">
            <a:noFill/>
            <a:miter lim="800000"/>
            <a:headEnd/>
            <a:tailEnd/>
          </a:ln>
        </p:spPr>
        <p:txBody>
          <a:bodyPr>
            <a:spAutoFit/>
          </a:bodyPr>
          <a:lstStyle/>
          <a:p>
            <a:pPr algn="ctr">
              <a:spcBef>
                <a:spcPct val="50000"/>
              </a:spcBef>
            </a:pPr>
            <a:r>
              <a:rPr lang="en-US"/>
              <a:t>Supporting Force, </a:t>
            </a:r>
          </a:p>
          <a:p>
            <a:pPr algn="ctr">
              <a:spcBef>
                <a:spcPct val="50000"/>
              </a:spcBef>
            </a:pPr>
            <a:r>
              <a:rPr lang="en-US"/>
              <a:t>F</a:t>
            </a:r>
            <a:r>
              <a:rPr lang="en-US" baseline="-25000"/>
              <a:t>e</a:t>
            </a:r>
            <a:r>
              <a:rPr lang="en-US"/>
              <a:t> = 150 lb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90838" y="314325"/>
            <a:ext cx="6024562" cy="828675"/>
          </a:xfrm>
          <a:prstGeom prst="rect">
            <a:avLst/>
          </a:prstGeom>
          <a:noFill/>
          <a:ln w="9525">
            <a:noFill/>
            <a:miter lim="800000"/>
            <a:headEnd/>
            <a:tailEnd/>
          </a:ln>
          <a:effectLst/>
        </p:spPr>
        <p:txBody>
          <a:bodyPr anchor="ctr"/>
          <a:lstStyle/>
          <a:p>
            <a:pPr>
              <a:defRPr/>
            </a:pPr>
            <a:r>
              <a:rPr lang="en-US" sz="3600" b="1" kern="0" dirty="0">
                <a:solidFill>
                  <a:schemeClr val="tx2"/>
                </a:solidFill>
                <a:effectLst>
                  <a:outerShdw blurRad="38100" dist="38100" dir="2700000" algn="tl">
                    <a:srgbClr val="000000"/>
                  </a:outerShdw>
                </a:effectLst>
                <a:latin typeface="+mj-lt"/>
                <a:ea typeface="+mj-ea"/>
                <a:cs typeface="+mj-cs"/>
              </a:rPr>
              <a:t>Other Supporting Forces?</a:t>
            </a:r>
          </a:p>
        </p:txBody>
      </p:sp>
      <p:sp>
        <p:nvSpPr>
          <p:cNvPr id="12291" name="Rectangle 3" descr="Newsprint"/>
          <p:cNvSpPr>
            <a:spLocks noChangeArrowheads="1"/>
          </p:cNvSpPr>
          <p:nvPr/>
        </p:nvSpPr>
        <p:spPr bwMode="auto">
          <a:xfrm>
            <a:off x="868363" y="3821113"/>
            <a:ext cx="1573212" cy="965200"/>
          </a:xfrm>
          <a:prstGeom prst="rect">
            <a:avLst/>
          </a:prstGeom>
          <a:blipFill dpi="0" rotWithShape="1">
            <a:blip r:embed="rId2" cstate="screen"/>
            <a:srcRect/>
            <a:tile tx="0" ty="0" sx="100000" sy="100000" flip="none" algn="tl"/>
          </a:blipFill>
          <a:ln w="25400">
            <a:solidFill>
              <a:srgbClr val="000000"/>
            </a:solidFill>
            <a:miter lim="800000"/>
            <a:headEnd/>
            <a:tailEnd/>
          </a:ln>
        </p:spPr>
        <p:txBody>
          <a:bodyPr wrap="none" anchor="ctr"/>
          <a:lstStyle/>
          <a:p>
            <a:endParaRPr lang="en-US"/>
          </a:p>
        </p:txBody>
      </p:sp>
      <p:sp>
        <p:nvSpPr>
          <p:cNvPr id="12292" name="Rectangle 4"/>
          <p:cNvSpPr>
            <a:spLocks noChangeArrowheads="1"/>
          </p:cNvSpPr>
          <p:nvPr/>
        </p:nvSpPr>
        <p:spPr bwMode="auto">
          <a:xfrm>
            <a:off x="6945313" y="3800475"/>
            <a:ext cx="1471612" cy="1103313"/>
          </a:xfrm>
          <a:prstGeom prst="rect">
            <a:avLst/>
          </a:prstGeom>
          <a:solidFill>
            <a:srgbClr val="969696"/>
          </a:solidFill>
          <a:ln w="9525">
            <a:solidFill>
              <a:schemeClr val="tx1"/>
            </a:solidFill>
            <a:miter lim="800000"/>
            <a:headEnd/>
            <a:tailEnd/>
          </a:ln>
        </p:spPr>
        <p:txBody>
          <a:bodyPr wrap="none" anchor="ctr"/>
          <a:lstStyle/>
          <a:p>
            <a:endParaRPr lang="en-US"/>
          </a:p>
        </p:txBody>
      </p:sp>
      <p:sp>
        <p:nvSpPr>
          <p:cNvPr id="12293" name="Rectangle 5"/>
          <p:cNvSpPr>
            <a:spLocks noChangeArrowheads="1"/>
          </p:cNvSpPr>
          <p:nvPr/>
        </p:nvSpPr>
        <p:spPr bwMode="auto">
          <a:xfrm>
            <a:off x="7594600" y="3235325"/>
            <a:ext cx="171450" cy="56515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294" name="Rectangle 6"/>
          <p:cNvSpPr>
            <a:spLocks noChangeArrowheads="1"/>
          </p:cNvSpPr>
          <p:nvPr/>
        </p:nvSpPr>
        <p:spPr bwMode="auto">
          <a:xfrm>
            <a:off x="7032625" y="3125788"/>
            <a:ext cx="1295400" cy="109537"/>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295" name="Oval 7"/>
          <p:cNvSpPr>
            <a:spLocks noChangeArrowheads="1"/>
          </p:cNvSpPr>
          <p:nvPr/>
        </p:nvSpPr>
        <p:spPr bwMode="auto">
          <a:xfrm>
            <a:off x="7380288" y="4084638"/>
            <a:ext cx="603250" cy="608012"/>
          </a:xfrm>
          <a:prstGeom prst="ellipse">
            <a:avLst/>
          </a:prstGeom>
          <a:solidFill>
            <a:srgbClr val="808080"/>
          </a:solidFill>
          <a:ln w="9525">
            <a:solidFill>
              <a:schemeClr val="tx1"/>
            </a:solidFill>
            <a:round/>
            <a:headEnd/>
            <a:tailEnd/>
          </a:ln>
        </p:spPr>
        <p:txBody>
          <a:bodyPr wrap="none" anchor="ctr"/>
          <a:lstStyle/>
          <a:p>
            <a:endParaRPr lang="en-US"/>
          </a:p>
        </p:txBody>
      </p:sp>
      <p:sp>
        <p:nvSpPr>
          <p:cNvPr id="12296" name="Line 8"/>
          <p:cNvSpPr>
            <a:spLocks noChangeShapeType="1"/>
          </p:cNvSpPr>
          <p:nvPr/>
        </p:nvSpPr>
        <p:spPr bwMode="auto">
          <a:xfrm>
            <a:off x="7693025" y="4392613"/>
            <a:ext cx="1588" cy="293687"/>
          </a:xfrm>
          <a:prstGeom prst="line">
            <a:avLst/>
          </a:prstGeom>
          <a:noFill/>
          <a:ln w="9525">
            <a:solidFill>
              <a:srgbClr val="000000"/>
            </a:solidFill>
            <a:round/>
            <a:headEnd/>
            <a:tailEnd type="triangle" w="med" len="med"/>
          </a:ln>
        </p:spPr>
        <p:txBody>
          <a:bodyPr/>
          <a:lstStyle/>
          <a:p>
            <a:endParaRPr lang="en-US"/>
          </a:p>
        </p:txBody>
      </p:sp>
      <p:sp>
        <p:nvSpPr>
          <p:cNvPr id="12297" name="Text Box 9"/>
          <p:cNvSpPr txBox="1">
            <a:spLocks noChangeArrowheads="1"/>
          </p:cNvSpPr>
          <p:nvPr/>
        </p:nvSpPr>
        <p:spPr bwMode="auto">
          <a:xfrm>
            <a:off x="7800975" y="4581525"/>
            <a:ext cx="1025525" cy="336550"/>
          </a:xfrm>
          <a:prstGeom prst="rect">
            <a:avLst/>
          </a:prstGeom>
          <a:noFill/>
          <a:ln w="9525">
            <a:noFill/>
            <a:miter lim="800000"/>
            <a:headEnd/>
            <a:tailEnd/>
          </a:ln>
        </p:spPr>
        <p:txBody>
          <a:bodyPr>
            <a:spAutoFit/>
          </a:bodyPr>
          <a:lstStyle/>
          <a:p>
            <a:r>
              <a:rPr lang="en-US" sz="1600">
                <a:solidFill>
                  <a:srgbClr val="000000"/>
                </a:solidFill>
              </a:rPr>
              <a:t>0  lb</a:t>
            </a:r>
          </a:p>
        </p:txBody>
      </p:sp>
      <p:sp>
        <p:nvSpPr>
          <p:cNvPr id="12298" name="Line 10"/>
          <p:cNvSpPr>
            <a:spLocks noChangeShapeType="1"/>
          </p:cNvSpPr>
          <p:nvPr/>
        </p:nvSpPr>
        <p:spPr bwMode="auto">
          <a:xfrm>
            <a:off x="1668463" y="4259263"/>
            <a:ext cx="0" cy="388937"/>
          </a:xfrm>
          <a:prstGeom prst="line">
            <a:avLst/>
          </a:prstGeom>
          <a:noFill/>
          <a:ln w="9525">
            <a:solidFill>
              <a:srgbClr val="000000"/>
            </a:solidFill>
            <a:round/>
            <a:headEnd/>
            <a:tailEnd type="triangle" w="med" len="med"/>
          </a:ln>
        </p:spPr>
        <p:txBody>
          <a:bodyPr/>
          <a:lstStyle/>
          <a:p>
            <a:endParaRPr lang="en-US"/>
          </a:p>
        </p:txBody>
      </p:sp>
      <p:sp>
        <p:nvSpPr>
          <p:cNvPr id="12299" name="Oval 11"/>
          <p:cNvSpPr>
            <a:spLocks noChangeArrowheads="1"/>
          </p:cNvSpPr>
          <p:nvPr/>
        </p:nvSpPr>
        <p:spPr bwMode="auto">
          <a:xfrm>
            <a:off x="1638300" y="4229100"/>
            <a:ext cx="60325" cy="60325"/>
          </a:xfrm>
          <a:prstGeom prst="ellipse">
            <a:avLst/>
          </a:prstGeom>
          <a:solidFill>
            <a:schemeClr val="tx1"/>
          </a:solidFill>
          <a:ln w="9525">
            <a:solidFill>
              <a:srgbClr val="000000"/>
            </a:solidFill>
            <a:round/>
            <a:headEnd/>
            <a:tailEnd/>
          </a:ln>
        </p:spPr>
        <p:txBody>
          <a:bodyPr wrap="none" anchor="ctr"/>
          <a:lstStyle/>
          <a:p>
            <a:endParaRPr lang="en-US"/>
          </a:p>
        </p:txBody>
      </p:sp>
      <p:sp>
        <p:nvSpPr>
          <p:cNvPr id="12300" name="Text Box 12"/>
          <p:cNvSpPr txBox="1">
            <a:spLocks noChangeArrowheads="1"/>
          </p:cNvSpPr>
          <p:nvPr/>
        </p:nvSpPr>
        <p:spPr bwMode="auto">
          <a:xfrm>
            <a:off x="598488" y="2933700"/>
            <a:ext cx="2286000" cy="779463"/>
          </a:xfrm>
          <a:prstGeom prst="rect">
            <a:avLst/>
          </a:prstGeom>
          <a:noFill/>
          <a:ln w="9525">
            <a:noFill/>
            <a:miter lim="800000"/>
            <a:headEnd/>
            <a:tailEnd/>
          </a:ln>
        </p:spPr>
        <p:txBody>
          <a:bodyPr>
            <a:spAutoFit/>
          </a:bodyPr>
          <a:lstStyle/>
          <a:p>
            <a:pPr algn="ctr">
              <a:spcBef>
                <a:spcPct val="50000"/>
              </a:spcBef>
            </a:pPr>
            <a:r>
              <a:rPr lang="en-US"/>
              <a:t>Weight of Object, </a:t>
            </a:r>
          </a:p>
          <a:p>
            <a:pPr algn="ctr">
              <a:spcBef>
                <a:spcPct val="50000"/>
              </a:spcBef>
            </a:pPr>
            <a:r>
              <a:rPr lang="en-US"/>
              <a:t>w = 150 lb</a:t>
            </a:r>
            <a:endParaRPr lang="en-US" baseline="-25000"/>
          </a:p>
        </p:txBody>
      </p:sp>
      <p:sp>
        <p:nvSpPr>
          <p:cNvPr id="12301" name="Text Box 13"/>
          <p:cNvSpPr txBox="1">
            <a:spLocks noChangeArrowheads="1"/>
          </p:cNvSpPr>
          <p:nvPr/>
        </p:nvSpPr>
        <p:spPr bwMode="auto">
          <a:xfrm>
            <a:off x="5945188" y="3835400"/>
            <a:ext cx="400050" cy="823913"/>
          </a:xfrm>
          <a:prstGeom prst="rect">
            <a:avLst/>
          </a:prstGeom>
          <a:noFill/>
          <a:ln w="9525">
            <a:noFill/>
            <a:miter lim="800000"/>
            <a:headEnd/>
            <a:tailEnd/>
          </a:ln>
        </p:spPr>
        <p:txBody>
          <a:bodyPr>
            <a:spAutoFit/>
          </a:bodyPr>
          <a:lstStyle/>
          <a:p>
            <a:r>
              <a:rPr lang="en-US" sz="4800"/>
              <a:t>=</a:t>
            </a:r>
          </a:p>
        </p:txBody>
      </p:sp>
      <p:sp>
        <p:nvSpPr>
          <p:cNvPr id="12302" name="Text Box 14"/>
          <p:cNvSpPr txBox="1">
            <a:spLocks noChangeArrowheads="1"/>
          </p:cNvSpPr>
          <p:nvPr/>
        </p:nvSpPr>
        <p:spPr bwMode="auto">
          <a:xfrm>
            <a:off x="1652588" y="4321175"/>
            <a:ext cx="312737" cy="366713"/>
          </a:xfrm>
          <a:prstGeom prst="rect">
            <a:avLst/>
          </a:prstGeom>
          <a:noFill/>
          <a:ln w="9525">
            <a:noFill/>
            <a:miter lim="800000"/>
            <a:headEnd/>
            <a:tailEnd/>
          </a:ln>
        </p:spPr>
        <p:txBody>
          <a:bodyPr>
            <a:spAutoFit/>
          </a:bodyPr>
          <a:lstStyle/>
          <a:p>
            <a:pPr>
              <a:spcBef>
                <a:spcPct val="50000"/>
              </a:spcBef>
            </a:pPr>
            <a:r>
              <a:rPr lang="en-US">
                <a:solidFill>
                  <a:srgbClr val="000000"/>
                </a:solidFill>
              </a:rPr>
              <a:t>w</a:t>
            </a:r>
            <a:endParaRPr lang="en-US" baseline="-25000">
              <a:solidFill>
                <a:srgbClr val="000000"/>
              </a:solidFill>
            </a:endParaRPr>
          </a:p>
        </p:txBody>
      </p:sp>
      <p:sp>
        <p:nvSpPr>
          <p:cNvPr id="12303" name="Rectangle 15" descr="Newsprint"/>
          <p:cNvSpPr>
            <a:spLocks noChangeArrowheads="1"/>
          </p:cNvSpPr>
          <p:nvPr/>
        </p:nvSpPr>
        <p:spPr bwMode="auto">
          <a:xfrm>
            <a:off x="6880225" y="2160588"/>
            <a:ext cx="1573213" cy="965200"/>
          </a:xfrm>
          <a:prstGeom prst="rect">
            <a:avLst/>
          </a:prstGeom>
          <a:blipFill dpi="0" rotWithShape="1">
            <a:blip r:embed="rId2" cstate="screen"/>
            <a:srcRect/>
            <a:tile tx="0" ty="0" sx="100000" sy="100000" flip="none" algn="tl"/>
          </a:blipFill>
          <a:ln w="25400">
            <a:solidFill>
              <a:srgbClr val="000000"/>
            </a:solidFill>
            <a:miter lim="800000"/>
            <a:headEnd/>
            <a:tailEnd/>
          </a:ln>
        </p:spPr>
        <p:txBody>
          <a:bodyPr wrap="none" anchor="ctr"/>
          <a:lstStyle/>
          <a:p>
            <a:endParaRPr lang="en-US"/>
          </a:p>
        </p:txBody>
      </p:sp>
      <p:sp>
        <p:nvSpPr>
          <p:cNvPr id="12304" name="Rectangle 16" descr="Newsprint"/>
          <p:cNvSpPr>
            <a:spLocks noChangeArrowheads="1"/>
          </p:cNvSpPr>
          <p:nvPr/>
        </p:nvSpPr>
        <p:spPr bwMode="auto">
          <a:xfrm>
            <a:off x="3829050" y="3819525"/>
            <a:ext cx="1573213" cy="965200"/>
          </a:xfrm>
          <a:prstGeom prst="rect">
            <a:avLst/>
          </a:prstGeom>
          <a:blipFill dpi="0" rotWithShape="1">
            <a:blip r:embed="rId2" cstate="screen"/>
            <a:srcRect/>
            <a:tile tx="0" ty="0" sx="100000" sy="100000" flip="none" algn="tl"/>
          </a:blipFill>
          <a:ln w="25400">
            <a:solidFill>
              <a:srgbClr val="000000"/>
            </a:solidFill>
            <a:miter lim="800000"/>
            <a:headEnd/>
            <a:tailEnd/>
          </a:ln>
        </p:spPr>
        <p:txBody>
          <a:bodyPr wrap="none" anchor="ctr"/>
          <a:lstStyle/>
          <a:p>
            <a:endParaRPr lang="en-US"/>
          </a:p>
        </p:txBody>
      </p:sp>
      <p:sp>
        <p:nvSpPr>
          <p:cNvPr id="12305" name="Line 17"/>
          <p:cNvSpPr>
            <a:spLocks noChangeShapeType="1"/>
          </p:cNvSpPr>
          <p:nvPr/>
        </p:nvSpPr>
        <p:spPr bwMode="auto">
          <a:xfrm flipV="1">
            <a:off x="4594225" y="3179763"/>
            <a:ext cx="0" cy="638175"/>
          </a:xfrm>
          <a:prstGeom prst="line">
            <a:avLst/>
          </a:prstGeom>
          <a:noFill/>
          <a:ln w="9525">
            <a:solidFill>
              <a:schemeClr val="tx1"/>
            </a:solidFill>
            <a:round/>
            <a:headEnd/>
            <a:tailEnd type="triangle" w="med" len="med"/>
          </a:ln>
        </p:spPr>
        <p:txBody>
          <a:bodyPr/>
          <a:lstStyle/>
          <a:p>
            <a:endParaRPr lang="en-US"/>
          </a:p>
        </p:txBody>
      </p:sp>
      <p:sp>
        <p:nvSpPr>
          <p:cNvPr id="12306" name="Text Box 18"/>
          <p:cNvSpPr txBox="1">
            <a:spLocks noChangeArrowheads="1"/>
          </p:cNvSpPr>
          <p:nvPr/>
        </p:nvSpPr>
        <p:spPr bwMode="auto">
          <a:xfrm>
            <a:off x="3544888" y="2166938"/>
            <a:ext cx="2466975" cy="779462"/>
          </a:xfrm>
          <a:prstGeom prst="rect">
            <a:avLst/>
          </a:prstGeom>
          <a:noFill/>
          <a:ln w="9525">
            <a:noFill/>
            <a:miter lim="800000"/>
            <a:headEnd/>
            <a:tailEnd/>
          </a:ln>
        </p:spPr>
        <p:txBody>
          <a:bodyPr>
            <a:spAutoFit/>
          </a:bodyPr>
          <a:lstStyle/>
          <a:p>
            <a:pPr algn="ctr">
              <a:spcBef>
                <a:spcPct val="50000"/>
              </a:spcBef>
            </a:pPr>
            <a:r>
              <a:rPr lang="en-US"/>
              <a:t>Supporting Force, </a:t>
            </a:r>
          </a:p>
          <a:p>
            <a:pPr algn="ctr">
              <a:spcBef>
                <a:spcPct val="50000"/>
              </a:spcBef>
            </a:pPr>
            <a:r>
              <a:rPr lang="en-US"/>
              <a:t>F</a:t>
            </a:r>
            <a:r>
              <a:rPr lang="en-US" baseline="-25000"/>
              <a:t>e</a:t>
            </a:r>
            <a:r>
              <a:rPr lang="en-US"/>
              <a:t> = 150 lb</a:t>
            </a:r>
          </a:p>
        </p:txBody>
      </p:sp>
      <p:sp>
        <p:nvSpPr>
          <p:cNvPr id="12307" name="Text Box 19"/>
          <p:cNvSpPr txBox="1">
            <a:spLocks noChangeArrowheads="1"/>
          </p:cNvSpPr>
          <p:nvPr/>
        </p:nvSpPr>
        <p:spPr bwMode="auto">
          <a:xfrm>
            <a:off x="2894013" y="3771900"/>
            <a:ext cx="400050" cy="823913"/>
          </a:xfrm>
          <a:prstGeom prst="rect">
            <a:avLst/>
          </a:prstGeom>
          <a:noFill/>
          <a:ln w="9525">
            <a:noFill/>
            <a:miter lim="800000"/>
            <a:headEnd/>
            <a:tailEnd/>
          </a:ln>
        </p:spPr>
        <p:txBody>
          <a:bodyPr>
            <a:spAutoFit/>
          </a:bodyPr>
          <a:lstStyle/>
          <a:p>
            <a:r>
              <a:rPr lang="en-US" sz="4800"/>
              <a:t>+</a:t>
            </a:r>
          </a:p>
        </p:txBody>
      </p:sp>
      <p:sp>
        <p:nvSpPr>
          <p:cNvPr id="12308" name="Line 20"/>
          <p:cNvSpPr>
            <a:spLocks noChangeShapeType="1"/>
          </p:cNvSpPr>
          <p:nvPr/>
        </p:nvSpPr>
        <p:spPr bwMode="auto">
          <a:xfrm flipV="1">
            <a:off x="7667625" y="1489075"/>
            <a:ext cx="0" cy="638175"/>
          </a:xfrm>
          <a:prstGeom prst="line">
            <a:avLst/>
          </a:prstGeom>
          <a:noFill/>
          <a:ln w="9525">
            <a:solidFill>
              <a:schemeClr val="tx1"/>
            </a:solidFill>
            <a:round/>
            <a:headEnd/>
            <a:tailEnd type="triangle" w="med" len="med"/>
          </a:ln>
        </p:spPr>
        <p:txBody>
          <a:bodyPr/>
          <a:lstStyle/>
          <a:p>
            <a:endParaRPr lang="en-US"/>
          </a:p>
        </p:txBody>
      </p:sp>
      <p:sp>
        <p:nvSpPr>
          <p:cNvPr id="12309" name="Text Box 21"/>
          <p:cNvSpPr txBox="1">
            <a:spLocks noChangeArrowheads="1"/>
          </p:cNvSpPr>
          <p:nvPr/>
        </p:nvSpPr>
        <p:spPr bwMode="auto">
          <a:xfrm>
            <a:off x="7740650" y="1295400"/>
            <a:ext cx="436563" cy="366713"/>
          </a:xfrm>
          <a:prstGeom prst="rect">
            <a:avLst/>
          </a:prstGeom>
          <a:noFill/>
          <a:ln w="9525">
            <a:noFill/>
            <a:miter lim="800000"/>
            <a:headEnd/>
            <a:tailEnd/>
          </a:ln>
        </p:spPr>
        <p:txBody>
          <a:bodyPr>
            <a:spAutoFit/>
          </a:bodyPr>
          <a:lstStyle/>
          <a:p>
            <a:pPr algn="ctr">
              <a:spcBef>
                <a:spcPct val="50000"/>
              </a:spcBef>
            </a:pPr>
            <a:r>
              <a:rPr lang="en-US"/>
              <a:t>F</a:t>
            </a:r>
            <a:r>
              <a:rPr lang="en-US" baseline="-25000"/>
              <a:t>e</a:t>
            </a:r>
            <a:endParaRPr lang="en-US"/>
          </a:p>
        </p:txBody>
      </p:sp>
      <p:sp>
        <p:nvSpPr>
          <p:cNvPr id="12310" name="Line 22"/>
          <p:cNvSpPr>
            <a:spLocks noChangeShapeType="1"/>
          </p:cNvSpPr>
          <p:nvPr/>
        </p:nvSpPr>
        <p:spPr bwMode="auto">
          <a:xfrm>
            <a:off x="7677150" y="2654300"/>
            <a:ext cx="0" cy="388938"/>
          </a:xfrm>
          <a:prstGeom prst="line">
            <a:avLst/>
          </a:prstGeom>
          <a:noFill/>
          <a:ln w="9525">
            <a:solidFill>
              <a:srgbClr val="000000"/>
            </a:solidFill>
            <a:round/>
            <a:headEnd/>
            <a:tailEnd type="triangle" w="med" len="med"/>
          </a:ln>
        </p:spPr>
        <p:txBody>
          <a:bodyPr/>
          <a:lstStyle/>
          <a:p>
            <a:endParaRPr lang="en-US"/>
          </a:p>
        </p:txBody>
      </p:sp>
      <p:sp>
        <p:nvSpPr>
          <p:cNvPr id="12311" name="Oval 23"/>
          <p:cNvSpPr>
            <a:spLocks noChangeArrowheads="1"/>
          </p:cNvSpPr>
          <p:nvPr/>
        </p:nvSpPr>
        <p:spPr bwMode="auto">
          <a:xfrm>
            <a:off x="7646988" y="2624138"/>
            <a:ext cx="60325" cy="60325"/>
          </a:xfrm>
          <a:prstGeom prst="ellipse">
            <a:avLst/>
          </a:prstGeom>
          <a:solidFill>
            <a:schemeClr val="tx1"/>
          </a:solidFill>
          <a:ln w="9525">
            <a:solidFill>
              <a:srgbClr val="000000"/>
            </a:solidFill>
            <a:round/>
            <a:headEnd/>
            <a:tailEnd/>
          </a:ln>
        </p:spPr>
        <p:txBody>
          <a:bodyPr wrap="none" anchor="ctr"/>
          <a:lstStyle/>
          <a:p>
            <a:endParaRPr lang="en-US"/>
          </a:p>
        </p:txBody>
      </p:sp>
      <p:sp>
        <p:nvSpPr>
          <p:cNvPr id="12312" name="Text Box 24"/>
          <p:cNvSpPr txBox="1">
            <a:spLocks noChangeArrowheads="1"/>
          </p:cNvSpPr>
          <p:nvPr/>
        </p:nvSpPr>
        <p:spPr bwMode="auto">
          <a:xfrm>
            <a:off x="7661275" y="2716213"/>
            <a:ext cx="312738" cy="366712"/>
          </a:xfrm>
          <a:prstGeom prst="rect">
            <a:avLst/>
          </a:prstGeom>
          <a:noFill/>
          <a:ln w="9525">
            <a:noFill/>
            <a:miter lim="800000"/>
            <a:headEnd/>
            <a:tailEnd/>
          </a:ln>
        </p:spPr>
        <p:txBody>
          <a:bodyPr>
            <a:spAutoFit/>
          </a:bodyPr>
          <a:lstStyle/>
          <a:p>
            <a:pPr>
              <a:spcBef>
                <a:spcPct val="50000"/>
              </a:spcBef>
            </a:pPr>
            <a:r>
              <a:rPr lang="en-US">
                <a:solidFill>
                  <a:srgbClr val="000000"/>
                </a:solidFill>
              </a:rPr>
              <a:t>w</a:t>
            </a:r>
            <a:endParaRPr lang="en-US" baseline="-25000">
              <a:solidFill>
                <a:srgbClr val="000000"/>
              </a:solidFill>
            </a:endParaRPr>
          </a:p>
        </p:txBody>
      </p:sp>
      <p:sp>
        <p:nvSpPr>
          <p:cNvPr id="12313" name="Text Box 25"/>
          <p:cNvSpPr txBox="1">
            <a:spLocks noChangeArrowheads="1"/>
          </p:cNvSpPr>
          <p:nvPr/>
        </p:nvSpPr>
        <p:spPr bwMode="auto">
          <a:xfrm>
            <a:off x="838200" y="5181600"/>
            <a:ext cx="7177088" cy="641350"/>
          </a:xfrm>
          <a:prstGeom prst="rect">
            <a:avLst/>
          </a:prstGeom>
          <a:noFill/>
          <a:ln w="9525">
            <a:noFill/>
            <a:miter lim="800000"/>
            <a:headEnd/>
            <a:tailEnd/>
          </a:ln>
        </p:spPr>
        <p:txBody>
          <a:bodyPr>
            <a:spAutoFit/>
          </a:bodyPr>
          <a:lstStyle/>
          <a:p>
            <a:pPr algn="ctr">
              <a:spcBef>
                <a:spcPct val="50000"/>
              </a:spcBef>
            </a:pPr>
            <a:r>
              <a:rPr lang="en-US"/>
              <a:t>The supporting force is from above, and since it is equal to the weight of the object, the scale provides no support.  </a:t>
            </a:r>
            <a:endParaRPr lang="en-US" baseline="-25000"/>
          </a:p>
        </p:txBody>
      </p:sp>
      <p:pic>
        <p:nvPicPr>
          <p:cNvPr id="12314" name="Picture 26"/>
          <p:cNvPicPr>
            <a:picLocks noChangeAspect="1" noChangeArrowheads="1"/>
          </p:cNvPicPr>
          <p:nvPr/>
        </p:nvPicPr>
        <p:blipFill>
          <a:blip r:embed="rId3" cstate="screen"/>
          <a:srcRect/>
          <a:stretch>
            <a:fillRect/>
          </a:stretch>
        </p:blipFill>
        <p:spPr bwMode="auto">
          <a:xfrm>
            <a:off x="403225" y="220663"/>
            <a:ext cx="2051050" cy="22463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smtClean="0"/>
              <a:t>More Than 1 Supporting Force?</a:t>
            </a:r>
          </a:p>
        </p:txBody>
      </p:sp>
      <p:sp>
        <p:nvSpPr>
          <p:cNvPr id="4" name="Text Box 29"/>
          <p:cNvSpPr txBox="1">
            <a:spLocks noChangeArrowheads="1"/>
          </p:cNvSpPr>
          <p:nvPr/>
        </p:nvSpPr>
        <p:spPr bwMode="auto">
          <a:xfrm>
            <a:off x="522288" y="1743075"/>
            <a:ext cx="3741737" cy="4108817"/>
          </a:xfrm>
          <a:prstGeom prst="rect">
            <a:avLst/>
          </a:prstGeom>
          <a:noFill/>
          <a:ln w="9525">
            <a:noFill/>
            <a:miter lim="800000"/>
            <a:headEnd/>
            <a:tailEnd/>
          </a:ln>
          <a:effectLst/>
        </p:spPr>
        <p:txBody>
          <a:bodyPr>
            <a:spAutoFit/>
          </a:bodyPr>
          <a:lstStyle/>
          <a:p>
            <a:pPr>
              <a:spcBef>
                <a:spcPct val="50000"/>
              </a:spcBef>
            </a:pPr>
            <a:r>
              <a:rPr lang="en-US" sz="2400" dirty="0"/>
              <a:t>Crouch on a bathroom scale. </a:t>
            </a:r>
            <a:r>
              <a:rPr lang="en-US" sz="2400" dirty="0" smtClean="0"/>
              <a:t>Have </a:t>
            </a:r>
            <a:r>
              <a:rPr lang="en-US" sz="2400" dirty="0"/>
              <a:t>two strong friends start to lift you by your elbows</a:t>
            </a:r>
            <a:r>
              <a:rPr lang="en-US" sz="2400" dirty="0" smtClean="0"/>
              <a:t>. </a:t>
            </a:r>
            <a:r>
              <a:rPr lang="en-US" sz="2400" dirty="0"/>
              <a:t>Is there a point where half your weight is supported by your friends and half your weight is supported by the scale?</a:t>
            </a:r>
          </a:p>
          <a:p>
            <a:pPr>
              <a:spcBef>
                <a:spcPct val="50000"/>
              </a:spcBef>
            </a:pPr>
            <a:r>
              <a:rPr lang="en-US" dirty="0"/>
              <a:t>In the diagram, the block represents you.  </a:t>
            </a:r>
          </a:p>
        </p:txBody>
      </p:sp>
      <p:sp>
        <p:nvSpPr>
          <p:cNvPr id="5" name="Rectangle 30"/>
          <p:cNvSpPr>
            <a:spLocks noChangeArrowheads="1"/>
          </p:cNvSpPr>
          <p:nvPr/>
        </p:nvSpPr>
        <p:spPr bwMode="auto">
          <a:xfrm>
            <a:off x="6148388" y="4405313"/>
            <a:ext cx="1471612" cy="110331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6" name="Rectangle 31"/>
          <p:cNvSpPr>
            <a:spLocks noChangeArrowheads="1"/>
          </p:cNvSpPr>
          <p:nvPr/>
        </p:nvSpPr>
        <p:spPr bwMode="auto">
          <a:xfrm>
            <a:off x="6797675" y="3840163"/>
            <a:ext cx="171450" cy="56515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7" name="Rectangle 32"/>
          <p:cNvSpPr>
            <a:spLocks noChangeArrowheads="1"/>
          </p:cNvSpPr>
          <p:nvPr/>
        </p:nvSpPr>
        <p:spPr bwMode="auto">
          <a:xfrm>
            <a:off x="6235700" y="3730625"/>
            <a:ext cx="1295400" cy="109538"/>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 name="Oval 33"/>
          <p:cNvSpPr>
            <a:spLocks noChangeArrowheads="1"/>
          </p:cNvSpPr>
          <p:nvPr/>
        </p:nvSpPr>
        <p:spPr bwMode="auto">
          <a:xfrm>
            <a:off x="6583363" y="4689475"/>
            <a:ext cx="603250" cy="608013"/>
          </a:xfrm>
          <a:prstGeom prst="ellipse">
            <a:avLst/>
          </a:prstGeom>
          <a:solidFill>
            <a:srgbClr val="808080"/>
          </a:solidFill>
          <a:ln w="9525">
            <a:solidFill>
              <a:schemeClr val="tx1"/>
            </a:solidFill>
            <a:round/>
            <a:headEnd/>
            <a:tailEnd/>
          </a:ln>
          <a:effectLst/>
        </p:spPr>
        <p:txBody>
          <a:bodyPr wrap="none" anchor="ctr"/>
          <a:lstStyle/>
          <a:p>
            <a:endParaRPr lang="en-US"/>
          </a:p>
        </p:txBody>
      </p:sp>
      <p:sp>
        <p:nvSpPr>
          <p:cNvPr id="9" name="Line 34"/>
          <p:cNvSpPr>
            <a:spLocks noChangeShapeType="1"/>
          </p:cNvSpPr>
          <p:nvPr/>
        </p:nvSpPr>
        <p:spPr bwMode="auto">
          <a:xfrm flipH="1" flipV="1">
            <a:off x="6643688" y="4800600"/>
            <a:ext cx="252412" cy="196850"/>
          </a:xfrm>
          <a:prstGeom prst="line">
            <a:avLst/>
          </a:prstGeom>
          <a:noFill/>
          <a:ln w="9525">
            <a:solidFill>
              <a:srgbClr val="000000"/>
            </a:solidFill>
            <a:round/>
            <a:headEnd/>
            <a:tailEnd type="triangle" w="med" len="med"/>
          </a:ln>
          <a:effectLst/>
        </p:spPr>
        <p:txBody>
          <a:bodyPr/>
          <a:lstStyle/>
          <a:p>
            <a:endParaRPr lang="en-US"/>
          </a:p>
        </p:txBody>
      </p:sp>
      <p:sp>
        <p:nvSpPr>
          <p:cNvPr id="10" name="Text Box 35"/>
          <p:cNvSpPr txBox="1">
            <a:spLocks noChangeArrowheads="1"/>
          </p:cNvSpPr>
          <p:nvPr/>
        </p:nvSpPr>
        <p:spPr bwMode="auto">
          <a:xfrm>
            <a:off x="6142038" y="4514850"/>
            <a:ext cx="1025525" cy="336550"/>
          </a:xfrm>
          <a:prstGeom prst="rect">
            <a:avLst/>
          </a:prstGeom>
          <a:noFill/>
          <a:ln w="9525">
            <a:noFill/>
            <a:miter lim="800000"/>
            <a:headEnd/>
            <a:tailEnd/>
          </a:ln>
          <a:effectLst/>
        </p:spPr>
        <p:txBody>
          <a:bodyPr>
            <a:spAutoFit/>
          </a:bodyPr>
          <a:lstStyle/>
          <a:p>
            <a:r>
              <a:rPr lang="en-US" sz="1600">
                <a:solidFill>
                  <a:srgbClr val="000000"/>
                </a:solidFill>
              </a:rPr>
              <a:t>0.5 w</a:t>
            </a:r>
          </a:p>
        </p:txBody>
      </p:sp>
      <p:sp>
        <p:nvSpPr>
          <p:cNvPr id="11" name="Rectangle 36" descr="Newsprint"/>
          <p:cNvSpPr>
            <a:spLocks noChangeArrowheads="1"/>
          </p:cNvSpPr>
          <p:nvPr/>
        </p:nvSpPr>
        <p:spPr bwMode="auto">
          <a:xfrm>
            <a:off x="6083300" y="2765425"/>
            <a:ext cx="1573213" cy="965200"/>
          </a:xfrm>
          <a:prstGeom prst="rect">
            <a:avLst/>
          </a:prstGeom>
          <a:blipFill dpi="0" rotWithShape="1">
            <a:blip r:embed="rId2" cstate="screen"/>
            <a:srcRect/>
            <a:tile tx="0" ty="0" sx="100000" sy="100000" flip="none" algn="tl"/>
          </a:blipFill>
          <a:ln w="25400">
            <a:solidFill>
              <a:srgbClr val="000000"/>
            </a:solidFill>
            <a:miter lim="800000"/>
            <a:headEnd/>
            <a:tailEnd/>
          </a:ln>
          <a:effectLst/>
        </p:spPr>
        <p:txBody>
          <a:bodyPr wrap="none" anchor="ctr"/>
          <a:lstStyle/>
          <a:p>
            <a:endParaRPr lang="en-US"/>
          </a:p>
        </p:txBody>
      </p:sp>
      <p:sp>
        <p:nvSpPr>
          <p:cNvPr id="12" name="Line 37"/>
          <p:cNvSpPr>
            <a:spLocks noChangeShapeType="1"/>
          </p:cNvSpPr>
          <p:nvPr/>
        </p:nvSpPr>
        <p:spPr bwMode="auto">
          <a:xfrm flipV="1">
            <a:off x="6870700" y="2093913"/>
            <a:ext cx="0" cy="638175"/>
          </a:xfrm>
          <a:prstGeom prst="line">
            <a:avLst/>
          </a:prstGeom>
          <a:noFill/>
          <a:ln w="9525">
            <a:solidFill>
              <a:schemeClr val="tx2"/>
            </a:solidFill>
            <a:round/>
            <a:headEnd/>
            <a:tailEnd type="triangle" w="med" len="med"/>
          </a:ln>
          <a:effectLst/>
        </p:spPr>
        <p:txBody>
          <a:bodyPr/>
          <a:lstStyle/>
          <a:p>
            <a:endParaRPr lang="en-US"/>
          </a:p>
        </p:txBody>
      </p:sp>
      <p:sp>
        <p:nvSpPr>
          <p:cNvPr id="13" name="Text Box 38"/>
          <p:cNvSpPr txBox="1">
            <a:spLocks noChangeArrowheads="1"/>
          </p:cNvSpPr>
          <p:nvPr/>
        </p:nvSpPr>
        <p:spPr bwMode="auto">
          <a:xfrm>
            <a:off x="6943725" y="1900238"/>
            <a:ext cx="1477963" cy="366712"/>
          </a:xfrm>
          <a:prstGeom prst="rect">
            <a:avLst/>
          </a:prstGeom>
          <a:noFill/>
          <a:ln w="9525">
            <a:noFill/>
            <a:miter lim="800000"/>
            <a:headEnd/>
            <a:tailEnd/>
          </a:ln>
          <a:effectLst/>
        </p:spPr>
        <p:txBody>
          <a:bodyPr>
            <a:spAutoFit/>
          </a:bodyPr>
          <a:lstStyle/>
          <a:p>
            <a:pPr algn="ctr">
              <a:spcBef>
                <a:spcPct val="50000"/>
              </a:spcBef>
            </a:pPr>
            <a:r>
              <a:rPr lang="en-US"/>
              <a:t>F</a:t>
            </a:r>
            <a:r>
              <a:rPr lang="en-US" baseline="-25000"/>
              <a:t>e </a:t>
            </a:r>
            <a:r>
              <a:rPr lang="en-US"/>
              <a:t>= 0.5 w</a:t>
            </a:r>
          </a:p>
        </p:txBody>
      </p:sp>
      <p:sp>
        <p:nvSpPr>
          <p:cNvPr id="14" name="Line 39"/>
          <p:cNvSpPr>
            <a:spLocks noChangeShapeType="1"/>
          </p:cNvSpPr>
          <p:nvPr/>
        </p:nvSpPr>
        <p:spPr bwMode="auto">
          <a:xfrm>
            <a:off x="6880225" y="3259138"/>
            <a:ext cx="0" cy="388937"/>
          </a:xfrm>
          <a:prstGeom prst="line">
            <a:avLst/>
          </a:prstGeom>
          <a:noFill/>
          <a:ln w="9525">
            <a:solidFill>
              <a:srgbClr val="000000"/>
            </a:solidFill>
            <a:round/>
            <a:headEnd/>
            <a:tailEnd type="triangle" w="med" len="med"/>
          </a:ln>
          <a:effectLst/>
        </p:spPr>
        <p:txBody>
          <a:bodyPr/>
          <a:lstStyle/>
          <a:p>
            <a:endParaRPr lang="en-US"/>
          </a:p>
        </p:txBody>
      </p:sp>
      <p:sp>
        <p:nvSpPr>
          <p:cNvPr id="15" name="Oval 40"/>
          <p:cNvSpPr>
            <a:spLocks noChangeArrowheads="1"/>
          </p:cNvSpPr>
          <p:nvPr/>
        </p:nvSpPr>
        <p:spPr bwMode="auto">
          <a:xfrm>
            <a:off x="6850063" y="3228975"/>
            <a:ext cx="60325" cy="60325"/>
          </a:xfrm>
          <a:prstGeom prst="ellipse">
            <a:avLst/>
          </a:prstGeom>
          <a:solidFill>
            <a:schemeClr val="tx1"/>
          </a:solidFill>
          <a:ln w="9525">
            <a:solidFill>
              <a:srgbClr val="000000"/>
            </a:solidFill>
            <a:round/>
            <a:headEnd/>
            <a:tailEnd/>
          </a:ln>
          <a:effectLst/>
        </p:spPr>
        <p:txBody>
          <a:bodyPr wrap="none" anchor="ctr"/>
          <a:lstStyle/>
          <a:p>
            <a:endParaRPr lang="en-US"/>
          </a:p>
        </p:txBody>
      </p:sp>
      <p:sp>
        <p:nvSpPr>
          <p:cNvPr id="16" name="Text Box 41"/>
          <p:cNvSpPr txBox="1">
            <a:spLocks noChangeArrowheads="1"/>
          </p:cNvSpPr>
          <p:nvPr/>
        </p:nvSpPr>
        <p:spPr bwMode="auto">
          <a:xfrm>
            <a:off x="6864350" y="3321050"/>
            <a:ext cx="312738" cy="366713"/>
          </a:xfrm>
          <a:prstGeom prst="rect">
            <a:avLst/>
          </a:prstGeom>
          <a:noFill/>
          <a:ln w="9525">
            <a:noFill/>
            <a:miter lim="800000"/>
            <a:headEnd/>
            <a:tailEnd/>
          </a:ln>
          <a:effectLst/>
        </p:spPr>
        <p:txBody>
          <a:bodyPr>
            <a:spAutoFit/>
          </a:bodyPr>
          <a:lstStyle/>
          <a:p>
            <a:pPr>
              <a:spcBef>
                <a:spcPct val="50000"/>
              </a:spcBef>
            </a:pPr>
            <a:r>
              <a:rPr lang="en-US">
                <a:solidFill>
                  <a:srgbClr val="000000"/>
                </a:solidFill>
              </a:rPr>
              <a:t>w</a:t>
            </a:r>
            <a:endParaRPr lang="en-US" baseline="-250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smtClean="0"/>
              <a:t>Why is there a Force Balance?</a:t>
            </a:r>
          </a:p>
        </p:txBody>
      </p:sp>
      <p:sp>
        <p:nvSpPr>
          <p:cNvPr id="4" name="Text Box 25"/>
          <p:cNvSpPr txBox="1">
            <a:spLocks noChangeArrowheads="1"/>
          </p:cNvSpPr>
          <p:nvPr/>
        </p:nvSpPr>
        <p:spPr bwMode="auto">
          <a:xfrm>
            <a:off x="638175" y="1296988"/>
            <a:ext cx="8293100" cy="4801314"/>
          </a:xfrm>
          <a:prstGeom prst="rect">
            <a:avLst/>
          </a:prstGeom>
          <a:noFill/>
          <a:ln w="9525">
            <a:noFill/>
            <a:miter lim="800000"/>
            <a:headEnd/>
            <a:tailEnd/>
          </a:ln>
          <a:effectLst/>
        </p:spPr>
        <p:txBody>
          <a:bodyPr>
            <a:spAutoFit/>
          </a:bodyPr>
          <a:lstStyle/>
          <a:p>
            <a:pPr>
              <a:spcBef>
                <a:spcPct val="50000"/>
              </a:spcBef>
            </a:pPr>
            <a:r>
              <a:rPr lang="en-US" sz="2400" dirty="0"/>
              <a:t>Newton’s 2</a:t>
            </a:r>
            <a:r>
              <a:rPr lang="en-US" sz="2400" baseline="30000" dirty="0"/>
              <a:t>nd</a:t>
            </a:r>
            <a:r>
              <a:rPr lang="en-US" sz="2400" dirty="0"/>
              <a:t> Law:</a:t>
            </a:r>
          </a:p>
          <a:p>
            <a:pPr>
              <a:spcBef>
                <a:spcPct val="50000"/>
              </a:spcBef>
            </a:pPr>
            <a:endParaRPr lang="en-US" dirty="0" smtClean="0"/>
          </a:p>
          <a:p>
            <a:pPr>
              <a:spcBef>
                <a:spcPct val="50000"/>
              </a:spcBef>
            </a:pPr>
            <a:r>
              <a:rPr lang="en-US" sz="2400" dirty="0" smtClean="0"/>
              <a:t>Sum </a:t>
            </a:r>
            <a:r>
              <a:rPr lang="en-US" sz="2400" dirty="0"/>
              <a:t>of All  Forces Acting on a Body = Mass x Acceleration</a:t>
            </a:r>
          </a:p>
          <a:p>
            <a:pPr>
              <a:spcBef>
                <a:spcPct val="50000"/>
              </a:spcBef>
            </a:pPr>
            <a:endParaRPr lang="en-US" dirty="0" smtClean="0"/>
          </a:p>
          <a:p>
            <a:pPr>
              <a:spcBef>
                <a:spcPct val="50000"/>
              </a:spcBef>
            </a:pPr>
            <a:r>
              <a:rPr lang="en-US" sz="2400" dirty="0" smtClean="0"/>
              <a:t>If </a:t>
            </a:r>
            <a:r>
              <a:rPr lang="en-US" sz="2400" dirty="0"/>
              <a:t>the body is not accelerating (it is either stationary or moving at a constant velocity) then Acceleration equals zero.  So, a body </a:t>
            </a:r>
            <a:r>
              <a:rPr lang="en-US" sz="2400" u="sng" dirty="0"/>
              <a:t>at rest</a:t>
            </a:r>
            <a:r>
              <a:rPr lang="en-US" sz="2400" dirty="0"/>
              <a:t> has:</a:t>
            </a:r>
          </a:p>
          <a:p>
            <a:pPr>
              <a:spcBef>
                <a:spcPct val="50000"/>
              </a:spcBef>
            </a:pPr>
            <a:endParaRPr lang="en-US" dirty="0" smtClean="0"/>
          </a:p>
          <a:p>
            <a:pPr>
              <a:spcBef>
                <a:spcPct val="50000"/>
              </a:spcBef>
            </a:pPr>
            <a:r>
              <a:rPr lang="en-US" sz="2400" dirty="0" smtClean="0"/>
              <a:t>Sum </a:t>
            </a:r>
            <a:r>
              <a:rPr lang="en-US" sz="2400" dirty="0"/>
              <a:t>of All Forces Acting on a Body  = 0</a:t>
            </a:r>
          </a:p>
          <a:p>
            <a:pPr>
              <a:spcBef>
                <a:spcPct val="50000"/>
              </a:spcBef>
            </a:pPr>
            <a:endParaRPr lang="en-US" sz="2400" dirty="0"/>
          </a:p>
        </p:txBody>
      </p:sp>
      <p:sp>
        <p:nvSpPr>
          <p:cNvPr id="5" name="Freeform 28"/>
          <p:cNvSpPr>
            <a:spLocks/>
          </p:cNvSpPr>
          <p:nvPr/>
        </p:nvSpPr>
        <p:spPr bwMode="auto">
          <a:xfrm>
            <a:off x="1001712" y="5370513"/>
            <a:ext cx="1211263" cy="457200"/>
          </a:xfrm>
          <a:custGeom>
            <a:avLst/>
            <a:gdLst/>
            <a:ahLst/>
            <a:cxnLst>
              <a:cxn ang="0">
                <a:pos x="763" y="288"/>
              </a:cxn>
              <a:cxn ang="0">
                <a:pos x="0" y="288"/>
              </a:cxn>
              <a:cxn ang="0">
                <a:pos x="0" y="0"/>
              </a:cxn>
            </a:cxnLst>
            <a:rect l="0" t="0" r="r" b="b"/>
            <a:pathLst>
              <a:path w="763" h="288">
                <a:moveTo>
                  <a:pt x="763" y="288"/>
                </a:moveTo>
                <a:lnTo>
                  <a:pt x="0" y="288"/>
                </a:lnTo>
                <a:lnTo>
                  <a:pt x="0" y="0"/>
                </a:lnTo>
              </a:path>
            </a:pathLst>
          </a:custGeom>
          <a:noFill/>
          <a:ln w="9525">
            <a:solidFill>
              <a:schemeClr val="tx1"/>
            </a:solidFill>
            <a:round/>
            <a:headEnd/>
            <a:tailEnd type="triangle" w="med" len="med"/>
          </a:ln>
          <a:effectLst/>
        </p:spPr>
        <p:txBody>
          <a:bodyPr/>
          <a:lstStyle/>
          <a:p>
            <a:endParaRPr lang="en-US"/>
          </a:p>
        </p:txBody>
      </p:sp>
      <p:sp>
        <p:nvSpPr>
          <p:cNvPr id="6" name="Text Box 29"/>
          <p:cNvSpPr txBox="1">
            <a:spLocks noChangeArrowheads="1"/>
          </p:cNvSpPr>
          <p:nvPr/>
        </p:nvSpPr>
        <p:spPr bwMode="auto">
          <a:xfrm>
            <a:off x="2362200" y="5562600"/>
            <a:ext cx="4083050" cy="366713"/>
          </a:xfrm>
          <a:prstGeom prst="rect">
            <a:avLst/>
          </a:prstGeom>
          <a:noFill/>
          <a:ln w="9525">
            <a:noFill/>
            <a:miter lim="800000"/>
            <a:headEnd/>
            <a:tailEnd/>
          </a:ln>
          <a:effectLst/>
        </p:spPr>
        <p:txBody>
          <a:bodyPr>
            <a:spAutoFit/>
          </a:bodyPr>
          <a:lstStyle/>
          <a:p>
            <a:pPr>
              <a:spcBef>
                <a:spcPct val="50000"/>
              </a:spcBef>
            </a:pPr>
            <a:r>
              <a:rPr lang="en-US"/>
              <a:t>Don’t forget signs (+, -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Force Balance on a Submerged Object</a:t>
            </a:r>
            <a:endParaRPr lang="en-US" sz="3200" dirty="0"/>
          </a:p>
        </p:txBody>
      </p:sp>
      <p:sp>
        <p:nvSpPr>
          <p:cNvPr id="4" name="Rectangle 10"/>
          <p:cNvSpPr>
            <a:spLocks noChangeArrowheads="1"/>
          </p:cNvSpPr>
          <p:nvPr/>
        </p:nvSpPr>
        <p:spPr bwMode="auto">
          <a:xfrm>
            <a:off x="3238500" y="3141662"/>
            <a:ext cx="4273550" cy="1403350"/>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5" name="Line 11"/>
          <p:cNvSpPr>
            <a:spLocks noChangeShapeType="1"/>
          </p:cNvSpPr>
          <p:nvPr/>
        </p:nvSpPr>
        <p:spPr bwMode="auto">
          <a:xfrm>
            <a:off x="1116013" y="1801812"/>
            <a:ext cx="6975475" cy="0"/>
          </a:xfrm>
          <a:prstGeom prst="line">
            <a:avLst/>
          </a:prstGeom>
          <a:noFill/>
          <a:ln w="25400">
            <a:solidFill>
              <a:schemeClr val="tx1"/>
            </a:solidFill>
            <a:round/>
            <a:headEnd/>
            <a:tailEnd/>
          </a:ln>
          <a:effectLst/>
        </p:spPr>
        <p:txBody>
          <a:bodyPr/>
          <a:lstStyle/>
          <a:p>
            <a:endParaRPr lang="en-US"/>
          </a:p>
        </p:txBody>
      </p:sp>
      <p:sp>
        <p:nvSpPr>
          <p:cNvPr id="6" name="Text Box 12"/>
          <p:cNvSpPr txBox="1">
            <a:spLocks noChangeArrowheads="1"/>
          </p:cNvSpPr>
          <p:nvPr/>
        </p:nvSpPr>
        <p:spPr bwMode="auto">
          <a:xfrm>
            <a:off x="1047750" y="1447800"/>
            <a:ext cx="2466975" cy="366712"/>
          </a:xfrm>
          <a:prstGeom prst="rect">
            <a:avLst/>
          </a:prstGeom>
          <a:noFill/>
          <a:ln w="9525">
            <a:noFill/>
            <a:miter lim="800000"/>
            <a:headEnd/>
            <a:tailEnd/>
          </a:ln>
          <a:effectLst/>
        </p:spPr>
        <p:txBody>
          <a:bodyPr>
            <a:spAutoFit/>
          </a:bodyPr>
          <a:lstStyle/>
          <a:p>
            <a:pPr>
              <a:spcBef>
                <a:spcPct val="50000"/>
              </a:spcBef>
            </a:pPr>
            <a:r>
              <a:rPr lang="en-US"/>
              <a:t>Water Surface</a:t>
            </a:r>
          </a:p>
        </p:txBody>
      </p:sp>
      <p:sp>
        <p:nvSpPr>
          <p:cNvPr id="7" name="Line 13"/>
          <p:cNvSpPr>
            <a:spLocks noChangeShapeType="1"/>
          </p:cNvSpPr>
          <p:nvPr/>
        </p:nvSpPr>
        <p:spPr bwMode="auto">
          <a:xfrm flipV="1">
            <a:off x="5375275" y="2514600"/>
            <a:ext cx="0" cy="638175"/>
          </a:xfrm>
          <a:prstGeom prst="line">
            <a:avLst/>
          </a:prstGeom>
          <a:noFill/>
          <a:ln w="9525">
            <a:solidFill>
              <a:schemeClr val="tx1"/>
            </a:solidFill>
            <a:round/>
            <a:headEnd/>
            <a:tailEnd type="triangle" w="med" len="med"/>
          </a:ln>
          <a:effectLst/>
        </p:spPr>
        <p:txBody>
          <a:bodyPr/>
          <a:lstStyle/>
          <a:p>
            <a:endParaRPr lang="en-US"/>
          </a:p>
        </p:txBody>
      </p:sp>
      <p:sp>
        <p:nvSpPr>
          <p:cNvPr id="8" name="Line 14"/>
          <p:cNvSpPr>
            <a:spLocks noChangeShapeType="1"/>
          </p:cNvSpPr>
          <p:nvPr/>
        </p:nvSpPr>
        <p:spPr bwMode="auto">
          <a:xfrm flipV="1">
            <a:off x="5375275" y="4567237"/>
            <a:ext cx="0" cy="638175"/>
          </a:xfrm>
          <a:prstGeom prst="line">
            <a:avLst/>
          </a:prstGeom>
          <a:noFill/>
          <a:ln w="9525">
            <a:solidFill>
              <a:schemeClr val="tx1"/>
            </a:solidFill>
            <a:round/>
            <a:headEnd/>
            <a:tailEnd type="triangle" w="med" len="med"/>
          </a:ln>
          <a:effectLst/>
        </p:spPr>
        <p:txBody>
          <a:bodyPr/>
          <a:lstStyle/>
          <a:p>
            <a:endParaRPr lang="en-US"/>
          </a:p>
        </p:txBody>
      </p:sp>
      <p:sp>
        <p:nvSpPr>
          <p:cNvPr id="9" name="Line 15"/>
          <p:cNvSpPr>
            <a:spLocks noChangeShapeType="1"/>
          </p:cNvSpPr>
          <p:nvPr/>
        </p:nvSpPr>
        <p:spPr bwMode="auto">
          <a:xfrm>
            <a:off x="5375275" y="3843337"/>
            <a:ext cx="0" cy="563563"/>
          </a:xfrm>
          <a:prstGeom prst="line">
            <a:avLst/>
          </a:prstGeom>
          <a:noFill/>
          <a:ln w="9525">
            <a:solidFill>
              <a:schemeClr val="tx1"/>
            </a:solidFill>
            <a:round/>
            <a:headEnd/>
            <a:tailEnd type="triangle" w="med" len="med"/>
          </a:ln>
          <a:effectLst/>
        </p:spPr>
        <p:txBody>
          <a:bodyPr/>
          <a:lstStyle/>
          <a:p>
            <a:endParaRPr lang="en-US"/>
          </a:p>
        </p:txBody>
      </p:sp>
      <p:sp>
        <p:nvSpPr>
          <p:cNvPr id="10" name="Oval 16"/>
          <p:cNvSpPr>
            <a:spLocks noChangeArrowheads="1"/>
          </p:cNvSpPr>
          <p:nvPr/>
        </p:nvSpPr>
        <p:spPr bwMode="auto">
          <a:xfrm>
            <a:off x="5327650" y="3798887"/>
            <a:ext cx="95250" cy="889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 name="Text Box 17"/>
          <p:cNvSpPr txBox="1">
            <a:spLocks noChangeArrowheads="1"/>
          </p:cNvSpPr>
          <p:nvPr/>
        </p:nvSpPr>
        <p:spPr bwMode="auto">
          <a:xfrm>
            <a:off x="5357813" y="2287587"/>
            <a:ext cx="2466975" cy="366713"/>
          </a:xfrm>
          <a:prstGeom prst="rect">
            <a:avLst/>
          </a:prstGeom>
          <a:noFill/>
          <a:ln w="9525">
            <a:noFill/>
            <a:miter lim="800000"/>
            <a:headEnd/>
            <a:tailEnd/>
          </a:ln>
          <a:effectLst/>
        </p:spPr>
        <p:txBody>
          <a:bodyPr>
            <a:spAutoFit/>
          </a:bodyPr>
          <a:lstStyle/>
          <a:p>
            <a:pPr>
              <a:spcBef>
                <a:spcPct val="50000"/>
              </a:spcBef>
            </a:pPr>
            <a:r>
              <a:rPr lang="en-US"/>
              <a:t>Supporting Force, F</a:t>
            </a:r>
            <a:r>
              <a:rPr lang="en-US" baseline="-25000"/>
              <a:t>e</a:t>
            </a:r>
          </a:p>
        </p:txBody>
      </p:sp>
      <p:sp>
        <p:nvSpPr>
          <p:cNvPr id="12" name="Text Box 18"/>
          <p:cNvSpPr txBox="1">
            <a:spLocks noChangeArrowheads="1"/>
          </p:cNvSpPr>
          <p:nvPr/>
        </p:nvSpPr>
        <p:spPr bwMode="auto">
          <a:xfrm>
            <a:off x="5381625" y="5257800"/>
            <a:ext cx="2466975" cy="366713"/>
          </a:xfrm>
          <a:prstGeom prst="rect">
            <a:avLst/>
          </a:prstGeom>
          <a:noFill/>
          <a:ln w="9525">
            <a:noFill/>
            <a:miter lim="800000"/>
            <a:headEnd/>
            <a:tailEnd/>
          </a:ln>
          <a:effectLst/>
        </p:spPr>
        <p:txBody>
          <a:bodyPr>
            <a:spAutoFit/>
          </a:bodyPr>
          <a:lstStyle/>
          <a:p>
            <a:pPr>
              <a:spcBef>
                <a:spcPct val="50000"/>
              </a:spcBef>
            </a:pPr>
            <a:r>
              <a:rPr lang="en-US" dirty="0"/>
              <a:t>Buoyant Force, </a:t>
            </a:r>
            <a:r>
              <a:rPr lang="en-US" dirty="0" err="1"/>
              <a:t>F</a:t>
            </a:r>
            <a:r>
              <a:rPr lang="en-US" baseline="-25000" dirty="0" err="1"/>
              <a:t>b</a:t>
            </a:r>
            <a:endParaRPr lang="en-US" baseline="-25000" dirty="0"/>
          </a:p>
        </p:txBody>
      </p:sp>
      <p:sp>
        <p:nvSpPr>
          <p:cNvPr id="13" name="Text Box 19"/>
          <p:cNvSpPr txBox="1">
            <a:spLocks noChangeArrowheads="1"/>
          </p:cNvSpPr>
          <p:nvPr/>
        </p:nvSpPr>
        <p:spPr bwMode="auto">
          <a:xfrm>
            <a:off x="5357813" y="3914775"/>
            <a:ext cx="2466975" cy="366712"/>
          </a:xfrm>
          <a:prstGeom prst="rect">
            <a:avLst/>
          </a:prstGeom>
          <a:noFill/>
          <a:ln w="9525">
            <a:noFill/>
            <a:miter lim="800000"/>
            <a:headEnd/>
            <a:tailEnd/>
          </a:ln>
          <a:effectLst/>
        </p:spPr>
        <p:txBody>
          <a:bodyPr>
            <a:spAutoFit/>
          </a:bodyPr>
          <a:lstStyle/>
          <a:p>
            <a:pPr>
              <a:spcBef>
                <a:spcPct val="50000"/>
              </a:spcBef>
            </a:pPr>
            <a:r>
              <a:rPr lang="en-US"/>
              <a:t>Weight of Object, w</a:t>
            </a:r>
            <a:endParaRPr lang="en-US" baseline="-25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761999"/>
          </a:xfrm>
        </p:spPr>
        <p:txBody>
          <a:bodyPr/>
          <a:lstStyle/>
          <a:p>
            <a:r>
              <a:rPr lang="en-US" sz="3200" dirty="0" smtClean="0"/>
              <a:t>Force Balance on a Submerged Object</a:t>
            </a:r>
            <a:endParaRPr lang="en-US" sz="3200" dirty="0"/>
          </a:p>
        </p:txBody>
      </p:sp>
      <p:sp>
        <p:nvSpPr>
          <p:cNvPr id="4" name="Text Box 13"/>
          <p:cNvSpPr txBox="1">
            <a:spLocks noChangeArrowheads="1"/>
          </p:cNvSpPr>
          <p:nvPr/>
        </p:nvSpPr>
        <p:spPr bwMode="auto">
          <a:xfrm>
            <a:off x="1000125" y="1211263"/>
            <a:ext cx="7623175" cy="4339650"/>
          </a:xfrm>
          <a:prstGeom prst="rect">
            <a:avLst/>
          </a:prstGeom>
          <a:noFill/>
          <a:ln w="9525">
            <a:noFill/>
            <a:miter lim="800000"/>
            <a:headEnd/>
            <a:tailEnd/>
          </a:ln>
          <a:effectLst/>
        </p:spPr>
        <p:txBody>
          <a:bodyPr>
            <a:spAutoFit/>
          </a:bodyPr>
          <a:lstStyle/>
          <a:p>
            <a:pPr>
              <a:spcBef>
                <a:spcPct val="50000"/>
              </a:spcBef>
            </a:pPr>
            <a:r>
              <a:rPr lang="en-US" sz="2400" dirty="0"/>
              <a:t>The buoyant force, </a:t>
            </a:r>
            <a:r>
              <a:rPr lang="en-US" sz="2400" dirty="0" err="1"/>
              <a:t>Fb</a:t>
            </a:r>
            <a:r>
              <a:rPr lang="en-US" sz="2400" dirty="0"/>
              <a:t>, is determined by Archimedes’ Principle:</a:t>
            </a:r>
          </a:p>
          <a:p>
            <a:pPr>
              <a:spcBef>
                <a:spcPct val="50000"/>
              </a:spcBef>
            </a:pPr>
            <a:r>
              <a:rPr lang="en-US" sz="2400" dirty="0"/>
              <a:t>The buoyant force equals the weight of the water displaced by the object.</a:t>
            </a:r>
          </a:p>
          <a:p>
            <a:pPr>
              <a:spcBef>
                <a:spcPct val="50000"/>
              </a:spcBef>
            </a:pPr>
            <a:endParaRPr lang="en-US" sz="1200" dirty="0"/>
          </a:p>
          <a:p>
            <a:pPr>
              <a:spcBef>
                <a:spcPct val="50000"/>
              </a:spcBef>
            </a:pPr>
            <a:r>
              <a:rPr lang="en-US" sz="2400" dirty="0"/>
              <a:t>                                </a:t>
            </a:r>
            <a:r>
              <a:rPr lang="en-US" sz="2400" dirty="0" err="1"/>
              <a:t>F</a:t>
            </a:r>
            <a:r>
              <a:rPr lang="en-US" sz="2400" baseline="-25000" dirty="0" err="1"/>
              <a:t>b</a:t>
            </a:r>
            <a:r>
              <a:rPr lang="en-US" sz="2400" dirty="0"/>
              <a:t> = </a:t>
            </a:r>
            <a:r>
              <a:rPr lang="en-US" sz="2400" b="1" dirty="0">
                <a:latin typeface="Symbol" pitchFamily="18" charset="2"/>
              </a:rPr>
              <a:t>g</a:t>
            </a:r>
            <a:r>
              <a:rPr lang="en-US" sz="2400" dirty="0"/>
              <a:t> x </a:t>
            </a:r>
            <a:r>
              <a:rPr lang="en-US" sz="2400" dirty="0" err="1"/>
              <a:t>V</a:t>
            </a:r>
            <a:r>
              <a:rPr lang="en-US" sz="2400" baseline="-25000" dirty="0" err="1"/>
              <a:t>d</a:t>
            </a:r>
            <a:endParaRPr lang="en-US" sz="2400" baseline="-25000" dirty="0"/>
          </a:p>
          <a:p>
            <a:pPr>
              <a:spcBef>
                <a:spcPct val="50000"/>
              </a:spcBef>
            </a:pPr>
            <a:endParaRPr lang="en-US" sz="1200" dirty="0"/>
          </a:p>
          <a:p>
            <a:pPr>
              <a:spcBef>
                <a:spcPct val="50000"/>
              </a:spcBef>
            </a:pPr>
            <a:r>
              <a:rPr lang="en-US" sz="2400" b="1" dirty="0">
                <a:latin typeface="Symbol" pitchFamily="18" charset="2"/>
              </a:rPr>
              <a:t>g</a:t>
            </a:r>
            <a:r>
              <a:rPr lang="en-US" sz="2400" dirty="0"/>
              <a:t> = the unit weight of the water (lb/ft</a:t>
            </a:r>
            <a:r>
              <a:rPr lang="en-US" sz="2400" baseline="40000" dirty="0"/>
              <a:t>3</a:t>
            </a:r>
            <a:r>
              <a:rPr lang="en-US" sz="2400" dirty="0"/>
              <a:t>)</a:t>
            </a:r>
          </a:p>
          <a:p>
            <a:pPr>
              <a:spcBef>
                <a:spcPct val="50000"/>
              </a:spcBef>
            </a:pPr>
            <a:r>
              <a:rPr lang="en-US" sz="2400" dirty="0" err="1"/>
              <a:t>V</a:t>
            </a:r>
            <a:r>
              <a:rPr lang="en-US" sz="2400" baseline="-25000" dirty="0" err="1"/>
              <a:t>d</a:t>
            </a:r>
            <a:r>
              <a:rPr lang="en-US" sz="2400" dirty="0"/>
              <a:t> = the volume of water occupied by the submerged portion of the object (ft</a:t>
            </a:r>
            <a:r>
              <a:rPr lang="en-US" sz="2400" baseline="40000" dirty="0"/>
              <a:t>3</a:t>
            </a:r>
            <a:r>
              <a:rPr lang="en-US" sz="2400"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14399"/>
          </a:xfrm>
        </p:spPr>
        <p:txBody>
          <a:bodyPr/>
          <a:lstStyle/>
          <a:p>
            <a:r>
              <a:rPr lang="en-US" sz="3000" dirty="0" smtClean="0"/>
              <a:t>What is the Unit Weight of Water?</a:t>
            </a:r>
            <a:endParaRPr lang="en-US" sz="3000" dirty="0"/>
          </a:p>
        </p:txBody>
      </p:sp>
      <p:sp>
        <p:nvSpPr>
          <p:cNvPr id="4" name="Text Box 3"/>
          <p:cNvSpPr txBox="1">
            <a:spLocks noChangeArrowheads="1"/>
          </p:cNvSpPr>
          <p:nvPr/>
        </p:nvSpPr>
        <p:spPr bwMode="auto">
          <a:xfrm>
            <a:off x="785813" y="1371600"/>
            <a:ext cx="7262812" cy="1004887"/>
          </a:xfrm>
          <a:prstGeom prst="rect">
            <a:avLst/>
          </a:prstGeom>
          <a:noFill/>
          <a:ln w="9525">
            <a:noFill/>
            <a:miter lim="800000"/>
            <a:headEnd/>
            <a:tailEnd/>
          </a:ln>
          <a:effectLst/>
        </p:spPr>
        <p:txBody>
          <a:bodyPr>
            <a:spAutoFit/>
          </a:bodyPr>
          <a:lstStyle/>
          <a:p>
            <a:pPr>
              <a:spcBef>
                <a:spcPct val="50000"/>
              </a:spcBef>
            </a:pPr>
            <a:r>
              <a:rPr lang="en-US" sz="2400"/>
              <a:t>A 1 foot cube of water weighs 62.4 lb.  So, for water:</a:t>
            </a:r>
          </a:p>
          <a:p>
            <a:pPr>
              <a:spcBef>
                <a:spcPct val="50000"/>
              </a:spcBef>
            </a:pPr>
            <a:r>
              <a:rPr lang="en-US" sz="2400" b="1">
                <a:latin typeface="Symbol" pitchFamily="18" charset="2"/>
              </a:rPr>
              <a:t>              g</a:t>
            </a:r>
            <a:r>
              <a:rPr lang="en-US" sz="2400"/>
              <a:t> = 62.4 lb/1 cubic foot = 62.4 lb/ft</a:t>
            </a:r>
            <a:r>
              <a:rPr lang="en-US" sz="2400" baseline="40000"/>
              <a:t>3</a:t>
            </a:r>
          </a:p>
        </p:txBody>
      </p:sp>
      <p:sp>
        <p:nvSpPr>
          <p:cNvPr id="5" name="Rectangle 4"/>
          <p:cNvSpPr>
            <a:spLocks noChangeArrowheads="1"/>
          </p:cNvSpPr>
          <p:nvPr/>
        </p:nvSpPr>
        <p:spPr bwMode="auto">
          <a:xfrm>
            <a:off x="3167063" y="3865563"/>
            <a:ext cx="685800" cy="787400"/>
          </a:xfrm>
          <a:prstGeom prst="rect">
            <a:avLst/>
          </a:prstGeom>
          <a:solidFill>
            <a:srgbClr val="C0C0C0"/>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rgbClr val="C0C0C0"/>
            </a:extrusionClr>
          </a:sp3d>
        </p:spPr>
        <p:txBody>
          <a:bodyPr wrap="none" anchor="ctr">
            <a:flatTx/>
          </a:bodyPr>
          <a:lstStyle/>
          <a:p>
            <a:endParaRPr lang="en-US"/>
          </a:p>
        </p:txBody>
      </p:sp>
      <p:sp>
        <p:nvSpPr>
          <p:cNvPr id="6" name="Line 5"/>
          <p:cNvSpPr>
            <a:spLocks noChangeShapeType="1"/>
          </p:cNvSpPr>
          <p:nvPr/>
        </p:nvSpPr>
        <p:spPr bwMode="auto">
          <a:xfrm>
            <a:off x="3178175" y="4695825"/>
            <a:ext cx="617538" cy="138113"/>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7" name="Line 6"/>
          <p:cNvSpPr>
            <a:spLocks noChangeShapeType="1"/>
          </p:cNvSpPr>
          <p:nvPr/>
        </p:nvSpPr>
        <p:spPr bwMode="auto">
          <a:xfrm flipV="1">
            <a:off x="3857625" y="4406900"/>
            <a:ext cx="373063" cy="384175"/>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8" name="Line 7"/>
          <p:cNvSpPr>
            <a:spLocks noChangeShapeType="1"/>
          </p:cNvSpPr>
          <p:nvPr/>
        </p:nvSpPr>
        <p:spPr bwMode="auto">
          <a:xfrm flipV="1">
            <a:off x="4262438" y="3640138"/>
            <a:ext cx="12700" cy="693737"/>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 name="Text Box 8"/>
          <p:cNvSpPr txBox="1">
            <a:spLocks noChangeArrowheads="1"/>
          </p:cNvSpPr>
          <p:nvPr/>
        </p:nvSpPr>
        <p:spPr bwMode="auto">
          <a:xfrm>
            <a:off x="4230688" y="3813175"/>
            <a:ext cx="1095375" cy="366713"/>
          </a:xfrm>
          <a:prstGeom prst="rect">
            <a:avLst/>
          </a:prstGeom>
          <a:noFill/>
          <a:ln w="9525">
            <a:noFill/>
            <a:miter lim="800000"/>
            <a:headEnd/>
            <a:tailEnd/>
          </a:ln>
          <a:effectLst/>
        </p:spPr>
        <p:txBody>
          <a:bodyPr>
            <a:spAutoFit/>
          </a:bodyPr>
          <a:lstStyle/>
          <a:p>
            <a:pPr>
              <a:spcBef>
                <a:spcPct val="50000"/>
              </a:spcBef>
            </a:pPr>
            <a:r>
              <a:rPr lang="en-US"/>
              <a:t>1 ft</a:t>
            </a:r>
          </a:p>
        </p:txBody>
      </p:sp>
      <p:sp>
        <p:nvSpPr>
          <p:cNvPr id="10" name="Text Box 9"/>
          <p:cNvSpPr txBox="1">
            <a:spLocks noChangeArrowheads="1"/>
          </p:cNvSpPr>
          <p:nvPr/>
        </p:nvSpPr>
        <p:spPr bwMode="auto">
          <a:xfrm>
            <a:off x="4006850" y="4525963"/>
            <a:ext cx="1095375" cy="366712"/>
          </a:xfrm>
          <a:prstGeom prst="rect">
            <a:avLst/>
          </a:prstGeom>
          <a:noFill/>
          <a:ln w="9525">
            <a:noFill/>
            <a:miter lim="800000"/>
            <a:headEnd/>
            <a:tailEnd/>
          </a:ln>
          <a:effectLst/>
        </p:spPr>
        <p:txBody>
          <a:bodyPr>
            <a:spAutoFit/>
          </a:bodyPr>
          <a:lstStyle/>
          <a:p>
            <a:pPr>
              <a:spcBef>
                <a:spcPct val="50000"/>
              </a:spcBef>
            </a:pPr>
            <a:r>
              <a:rPr lang="en-US"/>
              <a:t>1 ft</a:t>
            </a:r>
          </a:p>
        </p:txBody>
      </p:sp>
      <p:sp>
        <p:nvSpPr>
          <p:cNvPr id="11" name="Text Box 10"/>
          <p:cNvSpPr txBox="1">
            <a:spLocks noChangeArrowheads="1"/>
          </p:cNvSpPr>
          <p:nvPr/>
        </p:nvSpPr>
        <p:spPr bwMode="auto">
          <a:xfrm>
            <a:off x="3241675" y="4770438"/>
            <a:ext cx="1095375" cy="366712"/>
          </a:xfrm>
          <a:prstGeom prst="rect">
            <a:avLst/>
          </a:prstGeom>
          <a:noFill/>
          <a:ln w="9525">
            <a:noFill/>
            <a:miter lim="800000"/>
            <a:headEnd/>
            <a:tailEnd/>
          </a:ln>
          <a:effectLst/>
        </p:spPr>
        <p:txBody>
          <a:bodyPr>
            <a:spAutoFit/>
          </a:bodyPr>
          <a:lstStyle/>
          <a:p>
            <a:pPr>
              <a:spcBef>
                <a:spcPct val="50000"/>
              </a:spcBef>
            </a:pPr>
            <a:r>
              <a:rPr lang="en-US"/>
              <a:t>1 ft</a:t>
            </a:r>
          </a:p>
        </p:txBody>
      </p:sp>
      <p:sp>
        <p:nvSpPr>
          <p:cNvPr id="12" name="Text Box 11"/>
          <p:cNvSpPr txBox="1">
            <a:spLocks noChangeArrowheads="1"/>
          </p:cNvSpPr>
          <p:nvPr/>
        </p:nvSpPr>
        <p:spPr bwMode="auto">
          <a:xfrm>
            <a:off x="4978400" y="3756025"/>
            <a:ext cx="400050" cy="823913"/>
          </a:xfrm>
          <a:prstGeom prst="rect">
            <a:avLst/>
          </a:prstGeom>
          <a:noFill/>
          <a:ln w="9525">
            <a:noFill/>
            <a:miter lim="800000"/>
            <a:headEnd/>
            <a:tailEnd/>
          </a:ln>
          <a:effectLst/>
        </p:spPr>
        <p:txBody>
          <a:bodyPr>
            <a:spAutoFit/>
          </a:bodyPr>
          <a:lstStyle/>
          <a:p>
            <a:r>
              <a:rPr lang="en-US" sz="4800"/>
              <a:t>=</a:t>
            </a:r>
          </a:p>
        </p:txBody>
      </p:sp>
      <p:sp>
        <p:nvSpPr>
          <p:cNvPr id="13" name="Text Box 12"/>
          <p:cNvSpPr txBox="1">
            <a:spLocks noChangeArrowheads="1"/>
          </p:cNvSpPr>
          <p:nvPr/>
        </p:nvSpPr>
        <p:spPr bwMode="auto">
          <a:xfrm>
            <a:off x="5581650" y="3951288"/>
            <a:ext cx="1095375" cy="366712"/>
          </a:xfrm>
          <a:prstGeom prst="rect">
            <a:avLst/>
          </a:prstGeom>
          <a:noFill/>
          <a:ln w="9525">
            <a:noFill/>
            <a:miter lim="800000"/>
            <a:headEnd/>
            <a:tailEnd/>
          </a:ln>
          <a:effectLst/>
        </p:spPr>
        <p:txBody>
          <a:bodyPr>
            <a:spAutoFit/>
          </a:bodyPr>
          <a:lstStyle/>
          <a:p>
            <a:pPr>
              <a:spcBef>
                <a:spcPct val="50000"/>
              </a:spcBef>
            </a:pPr>
            <a:r>
              <a:rPr lang="en-US"/>
              <a:t>62.4 lb</a:t>
            </a:r>
          </a:p>
        </p:txBody>
      </p:sp>
      <p:sp>
        <p:nvSpPr>
          <p:cNvPr id="14" name="Text Box 13"/>
          <p:cNvSpPr txBox="1">
            <a:spLocks noChangeArrowheads="1"/>
          </p:cNvSpPr>
          <p:nvPr/>
        </p:nvSpPr>
        <p:spPr bwMode="auto">
          <a:xfrm>
            <a:off x="3221038" y="3048000"/>
            <a:ext cx="1095375" cy="366713"/>
          </a:xfrm>
          <a:prstGeom prst="rect">
            <a:avLst/>
          </a:prstGeom>
          <a:noFill/>
          <a:ln w="9525">
            <a:noFill/>
            <a:miter lim="800000"/>
            <a:headEnd/>
            <a:tailEnd/>
          </a:ln>
          <a:effectLst/>
        </p:spPr>
        <p:txBody>
          <a:bodyPr>
            <a:spAutoFit/>
          </a:bodyPr>
          <a:lstStyle/>
          <a:p>
            <a:pPr>
              <a:spcBef>
                <a:spcPct val="50000"/>
              </a:spcBef>
            </a:pPr>
            <a:r>
              <a:rPr lang="en-US"/>
              <a:t>Water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1066800"/>
          </a:xfrm>
        </p:spPr>
        <p:txBody>
          <a:bodyPr/>
          <a:lstStyle/>
          <a:p>
            <a:r>
              <a:rPr lang="en-US" sz="3000" dirty="0" smtClean="0"/>
              <a:t>What is the volume displaced?</a:t>
            </a:r>
            <a:endParaRPr lang="en-US" sz="3000" dirty="0"/>
          </a:p>
        </p:txBody>
      </p:sp>
      <p:sp>
        <p:nvSpPr>
          <p:cNvPr id="4" name="Line 15"/>
          <p:cNvSpPr>
            <a:spLocks noChangeShapeType="1"/>
          </p:cNvSpPr>
          <p:nvPr/>
        </p:nvSpPr>
        <p:spPr bwMode="auto">
          <a:xfrm>
            <a:off x="1143000" y="2354262"/>
            <a:ext cx="6975475" cy="0"/>
          </a:xfrm>
          <a:prstGeom prst="line">
            <a:avLst/>
          </a:prstGeom>
          <a:noFill/>
          <a:ln w="25400">
            <a:solidFill>
              <a:schemeClr val="tx1"/>
            </a:solidFill>
            <a:round/>
            <a:headEnd/>
            <a:tailEnd/>
          </a:ln>
          <a:effectLst/>
        </p:spPr>
        <p:txBody>
          <a:bodyPr/>
          <a:lstStyle/>
          <a:p>
            <a:endParaRPr lang="en-US"/>
          </a:p>
        </p:txBody>
      </p:sp>
      <p:sp>
        <p:nvSpPr>
          <p:cNvPr id="5" name="Text Box 16"/>
          <p:cNvSpPr txBox="1">
            <a:spLocks noChangeArrowheads="1"/>
          </p:cNvSpPr>
          <p:nvPr/>
        </p:nvSpPr>
        <p:spPr bwMode="auto">
          <a:xfrm>
            <a:off x="1074737" y="1995488"/>
            <a:ext cx="2466975" cy="366712"/>
          </a:xfrm>
          <a:prstGeom prst="rect">
            <a:avLst/>
          </a:prstGeom>
          <a:noFill/>
          <a:ln w="9525">
            <a:noFill/>
            <a:miter lim="800000"/>
            <a:headEnd/>
            <a:tailEnd/>
          </a:ln>
          <a:effectLst/>
        </p:spPr>
        <p:txBody>
          <a:bodyPr>
            <a:spAutoFit/>
          </a:bodyPr>
          <a:lstStyle/>
          <a:p>
            <a:pPr>
              <a:spcBef>
                <a:spcPct val="50000"/>
              </a:spcBef>
            </a:pPr>
            <a:r>
              <a:rPr lang="en-US" dirty="0"/>
              <a:t>Water Surface</a:t>
            </a:r>
          </a:p>
        </p:txBody>
      </p:sp>
      <p:sp>
        <p:nvSpPr>
          <p:cNvPr id="6" name="Rectangle 25"/>
          <p:cNvSpPr>
            <a:spLocks noChangeArrowheads="1"/>
          </p:cNvSpPr>
          <p:nvPr/>
        </p:nvSpPr>
        <p:spPr bwMode="auto">
          <a:xfrm>
            <a:off x="1641475" y="3630612"/>
            <a:ext cx="685800" cy="787400"/>
          </a:xfrm>
          <a:prstGeom prst="rect">
            <a:avLst/>
          </a:prstGeom>
          <a:solidFill>
            <a:srgbClr val="993366"/>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rgbClr val="993366"/>
            </a:extrusionClr>
          </a:sp3d>
        </p:spPr>
        <p:txBody>
          <a:bodyPr wrap="none" anchor="ctr">
            <a:flatTx/>
          </a:bodyPr>
          <a:lstStyle/>
          <a:p>
            <a:endParaRPr lang="en-US"/>
          </a:p>
        </p:txBody>
      </p:sp>
      <p:sp>
        <p:nvSpPr>
          <p:cNvPr id="7" name="Line 26"/>
          <p:cNvSpPr>
            <a:spLocks noChangeShapeType="1"/>
          </p:cNvSpPr>
          <p:nvPr/>
        </p:nvSpPr>
        <p:spPr bwMode="auto">
          <a:xfrm>
            <a:off x="1652587" y="4460875"/>
            <a:ext cx="617538" cy="138112"/>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8" name="Line 27"/>
          <p:cNvSpPr>
            <a:spLocks noChangeShapeType="1"/>
          </p:cNvSpPr>
          <p:nvPr/>
        </p:nvSpPr>
        <p:spPr bwMode="auto">
          <a:xfrm flipV="1">
            <a:off x="2332037" y="4171950"/>
            <a:ext cx="373063" cy="384175"/>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 name="Line 28"/>
          <p:cNvSpPr>
            <a:spLocks noChangeShapeType="1"/>
          </p:cNvSpPr>
          <p:nvPr/>
        </p:nvSpPr>
        <p:spPr bwMode="auto">
          <a:xfrm flipV="1">
            <a:off x="2736850" y="3405187"/>
            <a:ext cx="12700" cy="693738"/>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0" name="Text Box 29"/>
          <p:cNvSpPr txBox="1">
            <a:spLocks noChangeArrowheads="1"/>
          </p:cNvSpPr>
          <p:nvPr/>
        </p:nvSpPr>
        <p:spPr bwMode="auto">
          <a:xfrm>
            <a:off x="2481262" y="4291012"/>
            <a:ext cx="1095375" cy="366713"/>
          </a:xfrm>
          <a:prstGeom prst="rect">
            <a:avLst/>
          </a:prstGeom>
          <a:noFill/>
          <a:ln w="9525">
            <a:noFill/>
            <a:miter lim="800000"/>
            <a:headEnd/>
            <a:tailEnd/>
          </a:ln>
          <a:effectLst/>
        </p:spPr>
        <p:txBody>
          <a:bodyPr>
            <a:spAutoFit/>
          </a:bodyPr>
          <a:lstStyle/>
          <a:p>
            <a:pPr>
              <a:spcBef>
                <a:spcPct val="50000"/>
              </a:spcBef>
            </a:pPr>
            <a:r>
              <a:rPr lang="en-US"/>
              <a:t>3 ft</a:t>
            </a:r>
          </a:p>
        </p:txBody>
      </p:sp>
      <p:sp>
        <p:nvSpPr>
          <p:cNvPr id="11" name="Text Box 30"/>
          <p:cNvSpPr txBox="1">
            <a:spLocks noChangeArrowheads="1"/>
          </p:cNvSpPr>
          <p:nvPr/>
        </p:nvSpPr>
        <p:spPr bwMode="auto">
          <a:xfrm>
            <a:off x="1716087" y="4535487"/>
            <a:ext cx="1095375" cy="366713"/>
          </a:xfrm>
          <a:prstGeom prst="rect">
            <a:avLst/>
          </a:prstGeom>
          <a:noFill/>
          <a:ln w="9525">
            <a:noFill/>
            <a:miter lim="800000"/>
            <a:headEnd/>
            <a:tailEnd/>
          </a:ln>
          <a:effectLst/>
        </p:spPr>
        <p:txBody>
          <a:bodyPr>
            <a:spAutoFit/>
          </a:bodyPr>
          <a:lstStyle/>
          <a:p>
            <a:pPr>
              <a:spcBef>
                <a:spcPct val="50000"/>
              </a:spcBef>
            </a:pPr>
            <a:r>
              <a:rPr lang="en-US"/>
              <a:t>3 ft</a:t>
            </a:r>
          </a:p>
        </p:txBody>
      </p:sp>
      <p:sp>
        <p:nvSpPr>
          <p:cNvPr id="12" name="Text Box 32"/>
          <p:cNvSpPr txBox="1">
            <a:spLocks noChangeArrowheads="1"/>
          </p:cNvSpPr>
          <p:nvPr/>
        </p:nvSpPr>
        <p:spPr bwMode="auto">
          <a:xfrm>
            <a:off x="2757487" y="3548062"/>
            <a:ext cx="1095375" cy="366713"/>
          </a:xfrm>
          <a:prstGeom prst="rect">
            <a:avLst/>
          </a:prstGeom>
          <a:noFill/>
          <a:ln w="9525">
            <a:noFill/>
            <a:miter lim="800000"/>
            <a:headEnd/>
            <a:tailEnd/>
          </a:ln>
          <a:effectLst/>
        </p:spPr>
        <p:txBody>
          <a:bodyPr>
            <a:spAutoFit/>
          </a:bodyPr>
          <a:lstStyle/>
          <a:p>
            <a:pPr>
              <a:spcBef>
                <a:spcPct val="50000"/>
              </a:spcBef>
            </a:pPr>
            <a:r>
              <a:rPr lang="en-US"/>
              <a:t>3 ft</a:t>
            </a:r>
          </a:p>
        </p:txBody>
      </p:sp>
      <p:sp>
        <p:nvSpPr>
          <p:cNvPr id="13" name="Text Box 33"/>
          <p:cNvSpPr txBox="1">
            <a:spLocks noChangeArrowheads="1"/>
          </p:cNvSpPr>
          <p:nvPr/>
        </p:nvSpPr>
        <p:spPr bwMode="auto">
          <a:xfrm>
            <a:off x="4265612" y="3424237"/>
            <a:ext cx="3573463" cy="1604963"/>
          </a:xfrm>
          <a:prstGeom prst="rect">
            <a:avLst/>
          </a:prstGeom>
          <a:noFill/>
          <a:ln w="9525">
            <a:noFill/>
            <a:miter lim="800000"/>
            <a:headEnd/>
            <a:tailEnd/>
          </a:ln>
          <a:effectLst/>
        </p:spPr>
        <p:txBody>
          <a:bodyPr>
            <a:spAutoFit/>
          </a:bodyPr>
          <a:lstStyle/>
          <a:p>
            <a:pPr>
              <a:spcBef>
                <a:spcPct val="50000"/>
              </a:spcBef>
            </a:pPr>
            <a:r>
              <a:rPr lang="en-US"/>
              <a:t>Because this is a cube:</a:t>
            </a:r>
          </a:p>
          <a:p>
            <a:pPr>
              <a:spcBef>
                <a:spcPct val="50000"/>
              </a:spcBef>
            </a:pPr>
            <a:endParaRPr lang="en-US"/>
          </a:p>
          <a:p>
            <a:pPr>
              <a:spcBef>
                <a:spcPct val="50000"/>
              </a:spcBef>
            </a:pPr>
            <a:r>
              <a:rPr lang="en-US"/>
              <a:t>V</a:t>
            </a:r>
            <a:r>
              <a:rPr lang="en-US" baseline="-25000"/>
              <a:t>d</a:t>
            </a:r>
            <a:r>
              <a:rPr lang="en-US"/>
              <a:t> = length x width x depth</a:t>
            </a:r>
          </a:p>
          <a:p>
            <a:pPr>
              <a:spcBef>
                <a:spcPct val="50000"/>
              </a:spcBef>
            </a:pPr>
            <a:r>
              <a:rPr lang="en-US"/>
              <a:t>V</a:t>
            </a:r>
            <a:r>
              <a:rPr lang="en-US" baseline="-25000"/>
              <a:t>d</a:t>
            </a:r>
            <a:r>
              <a:rPr lang="en-US"/>
              <a:t> = 3 ft x 3 ft x 3 ft = 9 ft</a:t>
            </a:r>
            <a:r>
              <a:rPr lang="en-US" baseline="40000"/>
              <a:t>3</a:t>
            </a:r>
          </a:p>
        </p:txBody>
      </p:sp>
      <p:sp>
        <p:nvSpPr>
          <p:cNvPr id="24" name="Text Box 3"/>
          <p:cNvSpPr txBox="1">
            <a:spLocks noChangeArrowheads="1"/>
          </p:cNvSpPr>
          <p:nvPr/>
        </p:nvSpPr>
        <p:spPr bwMode="auto">
          <a:xfrm>
            <a:off x="839788" y="1231900"/>
            <a:ext cx="7262812" cy="457200"/>
          </a:xfrm>
          <a:prstGeom prst="rect">
            <a:avLst/>
          </a:prstGeom>
          <a:noFill/>
          <a:ln w="9525">
            <a:noFill/>
            <a:miter lim="800000"/>
            <a:headEnd/>
            <a:tailEnd/>
          </a:ln>
          <a:effectLst/>
        </p:spPr>
        <p:txBody>
          <a:bodyPr>
            <a:spAutoFit/>
          </a:bodyPr>
          <a:lstStyle/>
          <a:p>
            <a:pPr>
              <a:spcBef>
                <a:spcPct val="50000"/>
              </a:spcBef>
            </a:pPr>
            <a:r>
              <a:rPr lang="en-US" sz="2400" dirty="0"/>
              <a:t>Depends on the shape.  Here’s an example:</a:t>
            </a:r>
            <a:endParaRPr lang="en-US" sz="2400" baseline="40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761999"/>
          </a:xfrm>
        </p:spPr>
        <p:txBody>
          <a:bodyPr/>
          <a:lstStyle/>
          <a:p>
            <a:r>
              <a:rPr lang="en-US" sz="3000" dirty="0" smtClean="0"/>
              <a:t>What is the volume displaced?</a:t>
            </a:r>
            <a:endParaRPr lang="en-US" sz="3000" dirty="0"/>
          </a:p>
        </p:txBody>
      </p:sp>
      <p:sp>
        <p:nvSpPr>
          <p:cNvPr id="4" name="Line 4"/>
          <p:cNvSpPr>
            <a:spLocks noChangeShapeType="1"/>
          </p:cNvSpPr>
          <p:nvPr/>
        </p:nvSpPr>
        <p:spPr bwMode="auto">
          <a:xfrm>
            <a:off x="1116013" y="2682875"/>
            <a:ext cx="6975475" cy="0"/>
          </a:xfrm>
          <a:prstGeom prst="line">
            <a:avLst/>
          </a:prstGeom>
          <a:noFill/>
          <a:ln w="25400">
            <a:solidFill>
              <a:schemeClr val="tx1"/>
            </a:solidFill>
            <a:round/>
            <a:headEnd/>
            <a:tailEnd/>
          </a:ln>
          <a:effectLst/>
        </p:spPr>
        <p:txBody>
          <a:bodyPr/>
          <a:lstStyle/>
          <a:p>
            <a:endParaRPr lang="en-US"/>
          </a:p>
        </p:txBody>
      </p:sp>
      <p:sp>
        <p:nvSpPr>
          <p:cNvPr id="5" name="Text Box 5"/>
          <p:cNvSpPr txBox="1">
            <a:spLocks noChangeArrowheads="1"/>
          </p:cNvSpPr>
          <p:nvPr/>
        </p:nvSpPr>
        <p:spPr bwMode="auto">
          <a:xfrm>
            <a:off x="1047750" y="2328863"/>
            <a:ext cx="2466975" cy="366712"/>
          </a:xfrm>
          <a:prstGeom prst="rect">
            <a:avLst/>
          </a:prstGeom>
          <a:noFill/>
          <a:ln w="9525">
            <a:noFill/>
            <a:miter lim="800000"/>
            <a:headEnd/>
            <a:tailEnd/>
          </a:ln>
          <a:effectLst/>
        </p:spPr>
        <p:txBody>
          <a:bodyPr>
            <a:spAutoFit/>
          </a:bodyPr>
          <a:lstStyle/>
          <a:p>
            <a:pPr>
              <a:spcBef>
                <a:spcPct val="50000"/>
              </a:spcBef>
            </a:pPr>
            <a:r>
              <a:rPr lang="en-US"/>
              <a:t>Water Surface</a:t>
            </a:r>
          </a:p>
        </p:txBody>
      </p:sp>
      <p:sp>
        <p:nvSpPr>
          <p:cNvPr id="6" name="Line 6"/>
          <p:cNvSpPr>
            <a:spLocks noChangeShapeType="1"/>
          </p:cNvSpPr>
          <p:nvPr/>
        </p:nvSpPr>
        <p:spPr bwMode="auto">
          <a:xfrm flipH="1" flipV="1">
            <a:off x="2159000" y="3478213"/>
            <a:ext cx="720725" cy="725487"/>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7" name="Text Box 7"/>
          <p:cNvSpPr txBox="1">
            <a:spLocks noChangeArrowheads="1"/>
          </p:cNvSpPr>
          <p:nvPr/>
        </p:nvSpPr>
        <p:spPr bwMode="auto">
          <a:xfrm>
            <a:off x="2581275" y="3387725"/>
            <a:ext cx="1095375" cy="366713"/>
          </a:xfrm>
          <a:prstGeom prst="rect">
            <a:avLst/>
          </a:prstGeom>
          <a:noFill/>
          <a:ln w="9525">
            <a:noFill/>
            <a:miter lim="800000"/>
            <a:headEnd/>
            <a:tailEnd/>
          </a:ln>
          <a:effectLst/>
        </p:spPr>
        <p:txBody>
          <a:bodyPr>
            <a:spAutoFit/>
          </a:bodyPr>
          <a:lstStyle/>
          <a:p>
            <a:pPr>
              <a:spcBef>
                <a:spcPct val="50000"/>
              </a:spcBef>
            </a:pPr>
            <a:r>
              <a:rPr lang="en-US"/>
              <a:t>6 ft</a:t>
            </a:r>
          </a:p>
        </p:txBody>
      </p:sp>
      <p:sp>
        <p:nvSpPr>
          <p:cNvPr id="8" name="Text Box 8"/>
          <p:cNvSpPr txBox="1">
            <a:spLocks noChangeArrowheads="1"/>
          </p:cNvSpPr>
          <p:nvPr/>
        </p:nvSpPr>
        <p:spPr bwMode="auto">
          <a:xfrm>
            <a:off x="4238625" y="3657600"/>
            <a:ext cx="4222750" cy="1604963"/>
          </a:xfrm>
          <a:prstGeom prst="rect">
            <a:avLst/>
          </a:prstGeom>
          <a:noFill/>
          <a:ln w="9525">
            <a:noFill/>
            <a:miter lim="800000"/>
            <a:headEnd/>
            <a:tailEnd/>
          </a:ln>
          <a:effectLst/>
        </p:spPr>
        <p:txBody>
          <a:bodyPr>
            <a:spAutoFit/>
          </a:bodyPr>
          <a:lstStyle/>
          <a:p>
            <a:pPr>
              <a:spcBef>
                <a:spcPct val="50000"/>
              </a:spcBef>
            </a:pPr>
            <a:r>
              <a:rPr lang="en-US" dirty="0"/>
              <a:t>Because this is a cylinder:</a:t>
            </a:r>
          </a:p>
          <a:p>
            <a:pPr>
              <a:spcBef>
                <a:spcPct val="50000"/>
              </a:spcBef>
            </a:pPr>
            <a:endParaRPr lang="en-US" dirty="0"/>
          </a:p>
          <a:p>
            <a:pPr>
              <a:spcBef>
                <a:spcPct val="50000"/>
              </a:spcBef>
            </a:pPr>
            <a:r>
              <a:rPr lang="en-US" dirty="0" err="1"/>
              <a:t>V</a:t>
            </a:r>
            <a:r>
              <a:rPr lang="en-US" baseline="-25000" dirty="0" err="1"/>
              <a:t>d</a:t>
            </a:r>
            <a:r>
              <a:rPr lang="en-US" dirty="0"/>
              <a:t> = </a:t>
            </a:r>
            <a:r>
              <a:rPr lang="en-US" dirty="0">
                <a:latin typeface="Symbol" pitchFamily="18" charset="2"/>
              </a:rPr>
              <a:t>p</a:t>
            </a:r>
            <a:r>
              <a:rPr lang="en-US" dirty="0"/>
              <a:t> x (diameter/2)</a:t>
            </a:r>
            <a:r>
              <a:rPr lang="en-US" baseline="40000" dirty="0"/>
              <a:t>2</a:t>
            </a:r>
            <a:r>
              <a:rPr lang="en-US" dirty="0"/>
              <a:t> x length</a:t>
            </a:r>
          </a:p>
          <a:p>
            <a:pPr>
              <a:spcBef>
                <a:spcPct val="50000"/>
              </a:spcBef>
            </a:pPr>
            <a:r>
              <a:rPr lang="en-US" dirty="0" err="1"/>
              <a:t>V</a:t>
            </a:r>
            <a:r>
              <a:rPr lang="en-US" baseline="-25000" dirty="0" err="1"/>
              <a:t>d</a:t>
            </a:r>
            <a:r>
              <a:rPr lang="en-US" dirty="0"/>
              <a:t> = 3.1416 x (3 ft/2)</a:t>
            </a:r>
            <a:r>
              <a:rPr lang="en-US" baseline="40000" dirty="0"/>
              <a:t>2</a:t>
            </a:r>
            <a:r>
              <a:rPr lang="en-US" dirty="0"/>
              <a:t> x 6 ft = 42.41 ft</a:t>
            </a:r>
            <a:r>
              <a:rPr lang="en-US" baseline="40000" dirty="0"/>
              <a:t>3</a:t>
            </a:r>
          </a:p>
        </p:txBody>
      </p:sp>
      <p:sp>
        <p:nvSpPr>
          <p:cNvPr id="9" name="Oval 9"/>
          <p:cNvSpPr>
            <a:spLocks noChangeArrowheads="1"/>
          </p:cNvSpPr>
          <p:nvPr/>
        </p:nvSpPr>
        <p:spPr bwMode="auto">
          <a:xfrm>
            <a:off x="1371600" y="3490913"/>
            <a:ext cx="776288" cy="627062"/>
          </a:xfrm>
          <a:prstGeom prst="ellipse">
            <a:avLst/>
          </a:prstGeom>
          <a:solidFill>
            <a:schemeClr val="accent1"/>
          </a:solidFill>
          <a:ln w="9525">
            <a:round/>
            <a:headEnd/>
            <a:tailEnd/>
          </a:ln>
          <a:effectLst/>
          <a:scene3d>
            <a:camera prst="legacyPerspectiveFront">
              <a:rot lat="20099999" lon="1500000" rev="0"/>
            </a:camera>
            <a:lightRig rig="legacyFlat4" dir="b"/>
          </a:scene3d>
          <a:sp3d extrusionH="1801800" prstMaterial="legacyMatte">
            <a:bevelT w="13500" h="13500" prst="angle"/>
            <a:bevelB w="13500" h="13500" prst="angle"/>
            <a:extrusionClr>
              <a:schemeClr val="accent1"/>
            </a:extrusionClr>
          </a:sp3d>
        </p:spPr>
        <p:txBody>
          <a:bodyPr wrap="none" anchor="ctr">
            <a:flatTx/>
          </a:bodyPr>
          <a:lstStyle/>
          <a:p>
            <a:endParaRPr lang="en-US"/>
          </a:p>
        </p:txBody>
      </p:sp>
      <p:sp>
        <p:nvSpPr>
          <p:cNvPr id="10" name="Line 10"/>
          <p:cNvSpPr>
            <a:spLocks noChangeShapeType="1"/>
          </p:cNvSpPr>
          <p:nvPr/>
        </p:nvSpPr>
        <p:spPr bwMode="auto">
          <a:xfrm flipV="1">
            <a:off x="1476375" y="3543300"/>
            <a:ext cx="511175" cy="427038"/>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1" name="Text Box 11"/>
          <p:cNvSpPr txBox="1">
            <a:spLocks noChangeArrowheads="1"/>
          </p:cNvSpPr>
          <p:nvPr/>
        </p:nvSpPr>
        <p:spPr bwMode="auto">
          <a:xfrm>
            <a:off x="1219200" y="3460750"/>
            <a:ext cx="1095375" cy="366713"/>
          </a:xfrm>
          <a:prstGeom prst="rect">
            <a:avLst/>
          </a:prstGeom>
          <a:noFill/>
          <a:ln w="9525">
            <a:noFill/>
            <a:miter lim="800000"/>
            <a:headEnd/>
            <a:tailEnd/>
          </a:ln>
          <a:effectLst/>
        </p:spPr>
        <p:txBody>
          <a:bodyPr>
            <a:spAutoFit/>
          </a:bodyPr>
          <a:lstStyle/>
          <a:p>
            <a:pPr>
              <a:spcBef>
                <a:spcPct val="50000"/>
              </a:spcBef>
            </a:pPr>
            <a:r>
              <a:rPr lang="en-US"/>
              <a:t>3 ft</a:t>
            </a:r>
          </a:p>
        </p:txBody>
      </p:sp>
      <p:sp>
        <p:nvSpPr>
          <p:cNvPr id="12" name="Text Box 16"/>
          <p:cNvSpPr txBox="1">
            <a:spLocks noChangeArrowheads="1"/>
          </p:cNvSpPr>
          <p:nvPr/>
        </p:nvSpPr>
        <p:spPr bwMode="auto">
          <a:xfrm>
            <a:off x="839788" y="1447800"/>
            <a:ext cx="7262812" cy="457200"/>
          </a:xfrm>
          <a:prstGeom prst="rect">
            <a:avLst/>
          </a:prstGeom>
          <a:noFill/>
          <a:ln w="9525">
            <a:noFill/>
            <a:miter lim="800000"/>
            <a:headEnd/>
            <a:tailEnd/>
          </a:ln>
          <a:effectLst/>
        </p:spPr>
        <p:txBody>
          <a:bodyPr>
            <a:spAutoFit/>
          </a:bodyPr>
          <a:lstStyle/>
          <a:p>
            <a:pPr>
              <a:spcBef>
                <a:spcPct val="50000"/>
              </a:spcBef>
            </a:pPr>
            <a:r>
              <a:rPr lang="en-US" sz="2400"/>
              <a:t>Depends on the shape.  Here’s an example:</a:t>
            </a:r>
            <a:endParaRPr lang="en-US" sz="2400" baseline="40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536575"/>
          </a:xfrm>
        </p:spPr>
        <p:txBody>
          <a:bodyPr/>
          <a:lstStyle/>
          <a:p>
            <a:r>
              <a:rPr lang="en-US" sz="3000" dirty="0" smtClean="0"/>
              <a:t>Now what, does it float or not?</a:t>
            </a:r>
            <a:endParaRPr lang="en-US" sz="3000" dirty="0"/>
          </a:p>
        </p:txBody>
      </p:sp>
      <p:sp>
        <p:nvSpPr>
          <p:cNvPr id="4" name="Text Box 3"/>
          <p:cNvSpPr txBox="1">
            <a:spLocks noChangeArrowheads="1"/>
          </p:cNvSpPr>
          <p:nvPr/>
        </p:nvSpPr>
        <p:spPr bwMode="auto">
          <a:xfrm>
            <a:off x="839788" y="1066800"/>
            <a:ext cx="7677150" cy="1785104"/>
          </a:xfrm>
          <a:prstGeom prst="rect">
            <a:avLst/>
          </a:prstGeom>
          <a:noFill/>
          <a:ln w="9525">
            <a:noFill/>
            <a:miter lim="800000"/>
            <a:headEnd/>
            <a:tailEnd/>
          </a:ln>
          <a:effectLst/>
        </p:spPr>
        <p:txBody>
          <a:bodyPr>
            <a:spAutoFit/>
          </a:bodyPr>
          <a:lstStyle/>
          <a:p>
            <a:pPr>
              <a:spcBef>
                <a:spcPct val="50000"/>
              </a:spcBef>
            </a:pPr>
            <a:r>
              <a:rPr lang="en-US" sz="2200" dirty="0"/>
              <a:t>Let’s say that an object is submerged in the water and then released. </a:t>
            </a:r>
            <a:r>
              <a:rPr lang="en-US" sz="2200" dirty="0" smtClean="0"/>
              <a:t>At </a:t>
            </a:r>
            <a:r>
              <a:rPr lang="en-US" sz="2200" dirty="0"/>
              <a:t>the moment it is released, there is nothing holding it up from above and it is not resting on a solid object below</a:t>
            </a:r>
            <a:r>
              <a:rPr lang="en-US" sz="2200" dirty="0" smtClean="0"/>
              <a:t>. </a:t>
            </a:r>
            <a:r>
              <a:rPr lang="en-US" sz="2200" dirty="0"/>
              <a:t>That’s the same as saying the supporting force, F</a:t>
            </a:r>
            <a:r>
              <a:rPr lang="en-US" sz="2200" baseline="-25000" dirty="0"/>
              <a:t>e</a:t>
            </a:r>
            <a:r>
              <a:rPr lang="en-US" sz="2200" dirty="0"/>
              <a:t>, is zero.</a:t>
            </a:r>
            <a:endParaRPr lang="en-US" sz="2200" baseline="40000" dirty="0"/>
          </a:p>
        </p:txBody>
      </p:sp>
      <p:sp>
        <p:nvSpPr>
          <p:cNvPr id="5" name="Rectangle 14"/>
          <p:cNvSpPr>
            <a:spLocks noChangeArrowheads="1"/>
          </p:cNvSpPr>
          <p:nvPr/>
        </p:nvSpPr>
        <p:spPr bwMode="auto">
          <a:xfrm>
            <a:off x="2120900" y="3714750"/>
            <a:ext cx="1552575" cy="1403350"/>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6" name="Line 15"/>
          <p:cNvSpPr>
            <a:spLocks noChangeShapeType="1"/>
          </p:cNvSpPr>
          <p:nvPr/>
        </p:nvSpPr>
        <p:spPr bwMode="auto">
          <a:xfrm flipV="1">
            <a:off x="2865438" y="3087687"/>
            <a:ext cx="0" cy="638175"/>
          </a:xfrm>
          <a:prstGeom prst="line">
            <a:avLst/>
          </a:prstGeom>
          <a:noFill/>
          <a:ln w="9525">
            <a:solidFill>
              <a:schemeClr val="tx1"/>
            </a:solidFill>
            <a:round/>
            <a:headEnd/>
            <a:tailEnd type="triangle" w="med" len="med"/>
          </a:ln>
          <a:effectLst/>
        </p:spPr>
        <p:txBody>
          <a:bodyPr/>
          <a:lstStyle/>
          <a:p>
            <a:endParaRPr lang="en-US"/>
          </a:p>
        </p:txBody>
      </p:sp>
      <p:sp>
        <p:nvSpPr>
          <p:cNvPr id="7" name="Line 16"/>
          <p:cNvSpPr>
            <a:spLocks noChangeShapeType="1"/>
          </p:cNvSpPr>
          <p:nvPr/>
        </p:nvSpPr>
        <p:spPr bwMode="auto">
          <a:xfrm flipV="1">
            <a:off x="2865438" y="5140325"/>
            <a:ext cx="0" cy="638175"/>
          </a:xfrm>
          <a:prstGeom prst="line">
            <a:avLst/>
          </a:prstGeom>
          <a:noFill/>
          <a:ln w="9525">
            <a:solidFill>
              <a:schemeClr val="tx1"/>
            </a:solidFill>
            <a:round/>
            <a:headEnd/>
            <a:tailEnd type="triangle" w="med" len="med"/>
          </a:ln>
          <a:effectLst/>
        </p:spPr>
        <p:txBody>
          <a:bodyPr/>
          <a:lstStyle/>
          <a:p>
            <a:endParaRPr lang="en-US"/>
          </a:p>
        </p:txBody>
      </p:sp>
      <p:sp>
        <p:nvSpPr>
          <p:cNvPr id="8" name="Line 17"/>
          <p:cNvSpPr>
            <a:spLocks noChangeShapeType="1"/>
          </p:cNvSpPr>
          <p:nvPr/>
        </p:nvSpPr>
        <p:spPr bwMode="auto">
          <a:xfrm>
            <a:off x="2865438" y="4416425"/>
            <a:ext cx="0" cy="563562"/>
          </a:xfrm>
          <a:prstGeom prst="line">
            <a:avLst/>
          </a:prstGeom>
          <a:noFill/>
          <a:ln w="9525">
            <a:solidFill>
              <a:schemeClr val="tx1"/>
            </a:solidFill>
            <a:round/>
            <a:headEnd/>
            <a:tailEnd type="triangle" w="med" len="med"/>
          </a:ln>
          <a:effectLst/>
        </p:spPr>
        <p:txBody>
          <a:bodyPr/>
          <a:lstStyle/>
          <a:p>
            <a:endParaRPr lang="en-US"/>
          </a:p>
        </p:txBody>
      </p:sp>
      <p:sp>
        <p:nvSpPr>
          <p:cNvPr id="9" name="Oval 18"/>
          <p:cNvSpPr>
            <a:spLocks noChangeArrowheads="1"/>
          </p:cNvSpPr>
          <p:nvPr/>
        </p:nvSpPr>
        <p:spPr bwMode="auto">
          <a:xfrm>
            <a:off x="2817813" y="4371975"/>
            <a:ext cx="95250" cy="889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 name="Text Box 19"/>
          <p:cNvSpPr txBox="1">
            <a:spLocks noChangeArrowheads="1"/>
          </p:cNvSpPr>
          <p:nvPr/>
        </p:nvSpPr>
        <p:spPr bwMode="auto">
          <a:xfrm>
            <a:off x="2847975" y="2971800"/>
            <a:ext cx="871538" cy="366712"/>
          </a:xfrm>
          <a:prstGeom prst="rect">
            <a:avLst/>
          </a:prstGeom>
          <a:noFill/>
          <a:ln w="9525">
            <a:noFill/>
            <a:miter lim="800000"/>
            <a:headEnd/>
            <a:tailEnd/>
          </a:ln>
          <a:effectLst/>
        </p:spPr>
        <p:txBody>
          <a:bodyPr>
            <a:spAutoFit/>
          </a:bodyPr>
          <a:lstStyle/>
          <a:p>
            <a:pPr>
              <a:spcBef>
                <a:spcPct val="50000"/>
              </a:spcBef>
            </a:pPr>
            <a:r>
              <a:rPr lang="en-US"/>
              <a:t>F</a:t>
            </a:r>
            <a:r>
              <a:rPr lang="en-US" baseline="-25000"/>
              <a:t>e</a:t>
            </a:r>
            <a:r>
              <a:rPr lang="en-US"/>
              <a:t> = 0</a:t>
            </a:r>
          </a:p>
        </p:txBody>
      </p:sp>
      <p:sp>
        <p:nvSpPr>
          <p:cNvPr id="11" name="Text Box 20"/>
          <p:cNvSpPr txBox="1">
            <a:spLocks noChangeArrowheads="1"/>
          </p:cNvSpPr>
          <p:nvPr/>
        </p:nvSpPr>
        <p:spPr bwMode="auto">
          <a:xfrm>
            <a:off x="2882900" y="5683250"/>
            <a:ext cx="479425" cy="366712"/>
          </a:xfrm>
          <a:prstGeom prst="rect">
            <a:avLst/>
          </a:prstGeom>
          <a:noFill/>
          <a:ln w="9525">
            <a:noFill/>
            <a:miter lim="800000"/>
            <a:headEnd/>
            <a:tailEnd/>
          </a:ln>
          <a:effectLst/>
        </p:spPr>
        <p:txBody>
          <a:bodyPr>
            <a:spAutoFit/>
          </a:bodyPr>
          <a:lstStyle/>
          <a:p>
            <a:pPr>
              <a:spcBef>
                <a:spcPct val="50000"/>
              </a:spcBef>
            </a:pPr>
            <a:r>
              <a:rPr lang="en-US"/>
              <a:t>F</a:t>
            </a:r>
            <a:r>
              <a:rPr lang="en-US" baseline="-25000"/>
              <a:t>b</a:t>
            </a:r>
          </a:p>
        </p:txBody>
      </p:sp>
      <p:sp>
        <p:nvSpPr>
          <p:cNvPr id="12" name="Text Box 21"/>
          <p:cNvSpPr txBox="1">
            <a:spLocks noChangeArrowheads="1"/>
          </p:cNvSpPr>
          <p:nvPr/>
        </p:nvSpPr>
        <p:spPr bwMode="auto">
          <a:xfrm>
            <a:off x="2882900" y="4213225"/>
            <a:ext cx="382588" cy="641350"/>
          </a:xfrm>
          <a:prstGeom prst="rect">
            <a:avLst/>
          </a:prstGeom>
          <a:noFill/>
          <a:ln w="9525">
            <a:noFill/>
            <a:miter lim="800000"/>
            <a:headEnd/>
            <a:tailEnd/>
          </a:ln>
          <a:effectLst/>
        </p:spPr>
        <p:txBody>
          <a:bodyPr>
            <a:spAutoFit/>
          </a:bodyPr>
          <a:lstStyle/>
          <a:p>
            <a:pPr>
              <a:spcBef>
                <a:spcPct val="50000"/>
              </a:spcBef>
            </a:pPr>
            <a:r>
              <a:rPr lang="en-US"/>
              <a:t> w</a:t>
            </a:r>
            <a:endParaRPr lang="en-US" baseline="-25000"/>
          </a:p>
        </p:txBody>
      </p:sp>
      <p:sp>
        <p:nvSpPr>
          <p:cNvPr id="13" name="Rectangle 22"/>
          <p:cNvSpPr>
            <a:spLocks noChangeArrowheads="1"/>
          </p:cNvSpPr>
          <p:nvPr/>
        </p:nvSpPr>
        <p:spPr bwMode="auto">
          <a:xfrm>
            <a:off x="5203825" y="3714750"/>
            <a:ext cx="1552575" cy="1403350"/>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14" name="Line 24"/>
          <p:cNvSpPr>
            <a:spLocks noChangeShapeType="1"/>
          </p:cNvSpPr>
          <p:nvPr/>
        </p:nvSpPr>
        <p:spPr bwMode="auto">
          <a:xfrm flipV="1">
            <a:off x="5948363" y="5140325"/>
            <a:ext cx="0" cy="638175"/>
          </a:xfrm>
          <a:prstGeom prst="line">
            <a:avLst/>
          </a:prstGeom>
          <a:noFill/>
          <a:ln w="9525">
            <a:solidFill>
              <a:schemeClr val="tx1"/>
            </a:solidFill>
            <a:round/>
            <a:headEnd/>
            <a:tailEnd type="triangle" w="med" len="med"/>
          </a:ln>
          <a:effectLst/>
        </p:spPr>
        <p:txBody>
          <a:bodyPr/>
          <a:lstStyle/>
          <a:p>
            <a:endParaRPr lang="en-US"/>
          </a:p>
        </p:txBody>
      </p:sp>
      <p:sp>
        <p:nvSpPr>
          <p:cNvPr id="15" name="Line 25"/>
          <p:cNvSpPr>
            <a:spLocks noChangeShapeType="1"/>
          </p:cNvSpPr>
          <p:nvPr/>
        </p:nvSpPr>
        <p:spPr bwMode="auto">
          <a:xfrm>
            <a:off x="5948363" y="4416425"/>
            <a:ext cx="0" cy="563562"/>
          </a:xfrm>
          <a:prstGeom prst="line">
            <a:avLst/>
          </a:prstGeom>
          <a:noFill/>
          <a:ln w="9525">
            <a:solidFill>
              <a:schemeClr val="tx1"/>
            </a:solidFill>
            <a:round/>
            <a:headEnd/>
            <a:tailEnd type="triangle" w="med" len="med"/>
          </a:ln>
          <a:effectLst/>
        </p:spPr>
        <p:txBody>
          <a:bodyPr/>
          <a:lstStyle/>
          <a:p>
            <a:endParaRPr lang="en-US"/>
          </a:p>
        </p:txBody>
      </p:sp>
      <p:sp>
        <p:nvSpPr>
          <p:cNvPr id="16" name="Oval 26"/>
          <p:cNvSpPr>
            <a:spLocks noChangeArrowheads="1"/>
          </p:cNvSpPr>
          <p:nvPr/>
        </p:nvSpPr>
        <p:spPr bwMode="auto">
          <a:xfrm>
            <a:off x="5900738" y="4371975"/>
            <a:ext cx="95250" cy="889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7" name="Text Box 28"/>
          <p:cNvSpPr txBox="1">
            <a:spLocks noChangeArrowheads="1"/>
          </p:cNvSpPr>
          <p:nvPr/>
        </p:nvSpPr>
        <p:spPr bwMode="auto">
          <a:xfrm>
            <a:off x="5965825" y="5683250"/>
            <a:ext cx="479425" cy="366712"/>
          </a:xfrm>
          <a:prstGeom prst="rect">
            <a:avLst/>
          </a:prstGeom>
          <a:noFill/>
          <a:ln w="9525">
            <a:noFill/>
            <a:miter lim="800000"/>
            <a:headEnd/>
            <a:tailEnd/>
          </a:ln>
          <a:effectLst/>
        </p:spPr>
        <p:txBody>
          <a:bodyPr>
            <a:spAutoFit/>
          </a:bodyPr>
          <a:lstStyle/>
          <a:p>
            <a:pPr>
              <a:spcBef>
                <a:spcPct val="50000"/>
              </a:spcBef>
            </a:pPr>
            <a:r>
              <a:rPr lang="en-US"/>
              <a:t>F</a:t>
            </a:r>
            <a:r>
              <a:rPr lang="en-US" baseline="-25000"/>
              <a:t>b</a:t>
            </a:r>
          </a:p>
        </p:txBody>
      </p:sp>
      <p:sp>
        <p:nvSpPr>
          <p:cNvPr id="18" name="Text Box 29"/>
          <p:cNvSpPr txBox="1">
            <a:spLocks noChangeArrowheads="1"/>
          </p:cNvSpPr>
          <p:nvPr/>
        </p:nvSpPr>
        <p:spPr bwMode="auto">
          <a:xfrm>
            <a:off x="5965825" y="4213225"/>
            <a:ext cx="382588" cy="641350"/>
          </a:xfrm>
          <a:prstGeom prst="rect">
            <a:avLst/>
          </a:prstGeom>
          <a:noFill/>
          <a:ln w="9525">
            <a:noFill/>
            <a:miter lim="800000"/>
            <a:headEnd/>
            <a:tailEnd/>
          </a:ln>
          <a:effectLst/>
        </p:spPr>
        <p:txBody>
          <a:bodyPr>
            <a:spAutoFit/>
          </a:bodyPr>
          <a:lstStyle/>
          <a:p>
            <a:pPr>
              <a:spcBef>
                <a:spcPct val="50000"/>
              </a:spcBef>
            </a:pPr>
            <a:r>
              <a:rPr lang="en-US"/>
              <a:t> w</a:t>
            </a:r>
            <a:endParaRPr lang="en-US" baseline="-25000"/>
          </a:p>
        </p:txBody>
      </p:sp>
      <p:sp>
        <p:nvSpPr>
          <p:cNvPr id="19" name="Text Box 30"/>
          <p:cNvSpPr txBox="1">
            <a:spLocks noChangeArrowheads="1"/>
          </p:cNvSpPr>
          <p:nvPr/>
        </p:nvSpPr>
        <p:spPr bwMode="auto">
          <a:xfrm>
            <a:off x="4211638" y="4030662"/>
            <a:ext cx="400050" cy="823913"/>
          </a:xfrm>
          <a:prstGeom prst="rect">
            <a:avLst/>
          </a:prstGeom>
          <a:noFill/>
          <a:ln w="9525">
            <a:noFill/>
            <a:miter lim="800000"/>
            <a:headEnd/>
            <a:tailEnd/>
          </a:ln>
          <a:effectLst/>
        </p:spPr>
        <p:txBody>
          <a:bodyPr>
            <a:spAutoFit/>
          </a:bodyPr>
          <a:lstStyle/>
          <a:p>
            <a:r>
              <a:rPr lang="en-US" sz="480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95300" y="858838"/>
            <a:ext cx="4819650" cy="1190625"/>
          </a:xfrm>
          <a:prstGeom prst="rect">
            <a:avLst/>
          </a:prstGeom>
          <a:noFill/>
          <a:ln w="9525">
            <a:noFill/>
            <a:miter lim="800000"/>
            <a:headEnd/>
            <a:tailEnd/>
          </a:ln>
          <a:effectLst/>
        </p:spPr>
        <p:txBody>
          <a:bodyPr anchor="ctr"/>
          <a:lstStyle/>
          <a:p>
            <a:pPr>
              <a:defRPr/>
            </a:pPr>
            <a:r>
              <a:rPr lang="en-US" sz="3200" b="1" kern="0">
                <a:solidFill>
                  <a:schemeClr val="tx2"/>
                </a:solidFill>
                <a:effectLst>
                  <a:outerShdw blurRad="38100" dist="38100" dir="2700000" algn="tl">
                    <a:srgbClr val="000000"/>
                  </a:outerShdw>
                </a:effectLst>
                <a:latin typeface="+mj-lt"/>
                <a:ea typeface="+mj-ea"/>
                <a:cs typeface="+mj-cs"/>
              </a:rPr>
              <a:t>Buoyancy – Does an object float or sink?</a:t>
            </a:r>
            <a:endParaRPr lang="en-US" sz="3200" b="1" kern="0" dirty="0">
              <a:solidFill>
                <a:schemeClr val="tx2"/>
              </a:solidFill>
              <a:effectLst>
                <a:outerShdw blurRad="38100" dist="38100" dir="2700000" algn="tl">
                  <a:srgbClr val="000000"/>
                </a:outerShdw>
              </a:effectLst>
              <a:latin typeface="+mj-lt"/>
              <a:ea typeface="+mj-ea"/>
              <a:cs typeface="+mj-cs"/>
            </a:endParaRPr>
          </a:p>
        </p:txBody>
      </p:sp>
      <p:sp>
        <p:nvSpPr>
          <p:cNvPr id="3075" name="Text Box 10"/>
          <p:cNvSpPr txBox="1">
            <a:spLocks noChangeArrowheads="1"/>
          </p:cNvSpPr>
          <p:nvPr/>
        </p:nvSpPr>
        <p:spPr bwMode="auto">
          <a:xfrm>
            <a:off x="495300" y="2466975"/>
            <a:ext cx="3790950" cy="915988"/>
          </a:xfrm>
          <a:prstGeom prst="rect">
            <a:avLst/>
          </a:prstGeom>
          <a:noFill/>
          <a:ln w="9525">
            <a:noFill/>
            <a:miter lim="800000"/>
            <a:headEnd/>
            <a:tailEnd/>
          </a:ln>
        </p:spPr>
        <p:txBody>
          <a:bodyPr>
            <a:spAutoFit/>
          </a:bodyPr>
          <a:lstStyle/>
          <a:p>
            <a:pPr>
              <a:spcBef>
                <a:spcPct val="50000"/>
              </a:spcBef>
            </a:pPr>
            <a:r>
              <a:rPr lang="en-US"/>
              <a:t>Write on a piece of paper a list of things that might determine whether an object floats or sinks.  </a:t>
            </a:r>
          </a:p>
        </p:txBody>
      </p:sp>
      <p:pic>
        <p:nvPicPr>
          <p:cNvPr id="3076" name="Picture 11" descr="MPj04286330000[1]"/>
          <p:cNvPicPr>
            <a:picLocks noChangeAspect="1" noChangeArrowheads="1"/>
          </p:cNvPicPr>
          <p:nvPr/>
        </p:nvPicPr>
        <p:blipFill>
          <a:blip r:embed="rId2" cstate="screen"/>
          <a:srcRect/>
          <a:stretch>
            <a:fillRect/>
          </a:stretch>
        </p:blipFill>
        <p:spPr bwMode="auto">
          <a:xfrm>
            <a:off x="5505450" y="214313"/>
            <a:ext cx="2687638" cy="3335337"/>
          </a:xfrm>
          <a:prstGeom prst="rect">
            <a:avLst/>
          </a:prstGeom>
          <a:noFill/>
          <a:ln w="9525">
            <a:noFill/>
            <a:miter lim="800000"/>
            <a:headEnd/>
            <a:tailEnd/>
          </a:ln>
        </p:spPr>
      </p:pic>
      <p:pic>
        <p:nvPicPr>
          <p:cNvPr id="3077" name="Picture 12" descr="MPj04224380000[1]"/>
          <p:cNvPicPr>
            <a:picLocks noChangeAspect="1" noChangeArrowheads="1"/>
          </p:cNvPicPr>
          <p:nvPr/>
        </p:nvPicPr>
        <p:blipFill>
          <a:blip r:embed="rId3" cstate="screen"/>
          <a:srcRect/>
          <a:stretch>
            <a:fillRect/>
          </a:stretch>
        </p:blipFill>
        <p:spPr bwMode="auto">
          <a:xfrm>
            <a:off x="5334000" y="3814763"/>
            <a:ext cx="2870200" cy="2205037"/>
          </a:xfrm>
          <a:prstGeom prst="rect">
            <a:avLst/>
          </a:prstGeom>
          <a:noFill/>
          <a:ln w="9525">
            <a:noFill/>
            <a:miter lim="800000"/>
            <a:headEnd/>
            <a:tailEnd/>
          </a:ln>
        </p:spPr>
      </p:pic>
      <p:pic>
        <p:nvPicPr>
          <p:cNvPr id="3078" name="Picture 13"/>
          <p:cNvPicPr>
            <a:picLocks noChangeAspect="1" noChangeArrowheads="1"/>
          </p:cNvPicPr>
          <p:nvPr/>
        </p:nvPicPr>
        <p:blipFill>
          <a:blip r:embed="rId4" cstate="screen"/>
          <a:srcRect/>
          <a:stretch>
            <a:fillRect/>
          </a:stretch>
        </p:blipFill>
        <p:spPr bwMode="auto">
          <a:xfrm>
            <a:off x="1524000" y="3810000"/>
            <a:ext cx="3505200" cy="2209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Now what, does it float or not?</a:t>
            </a:r>
            <a:endParaRPr lang="en-US" sz="3000" dirty="0"/>
          </a:p>
        </p:txBody>
      </p:sp>
      <p:sp>
        <p:nvSpPr>
          <p:cNvPr id="3" name="Text Box 3"/>
          <p:cNvSpPr txBox="1">
            <a:spLocks noChangeArrowheads="1"/>
          </p:cNvSpPr>
          <p:nvPr/>
        </p:nvSpPr>
        <p:spPr bwMode="auto">
          <a:xfrm>
            <a:off x="828675" y="1371600"/>
            <a:ext cx="7677150" cy="1187450"/>
          </a:xfrm>
          <a:prstGeom prst="rect">
            <a:avLst/>
          </a:prstGeom>
          <a:noFill/>
          <a:ln w="9525">
            <a:noFill/>
            <a:miter lim="800000"/>
            <a:headEnd/>
            <a:tailEnd/>
          </a:ln>
          <a:effectLst/>
        </p:spPr>
        <p:txBody>
          <a:bodyPr>
            <a:spAutoFit/>
          </a:bodyPr>
          <a:lstStyle/>
          <a:p>
            <a:pPr>
              <a:spcBef>
                <a:spcPct val="50000"/>
              </a:spcBef>
            </a:pPr>
            <a:r>
              <a:rPr lang="en-US" sz="2400"/>
              <a:t>At the moment of release there are only two forces left (w and F</a:t>
            </a:r>
            <a:r>
              <a:rPr lang="en-US" sz="2400" baseline="-25000"/>
              <a:t>b</a:t>
            </a:r>
            <a:r>
              <a:rPr lang="en-US" sz="2400"/>
              <a:t>).  With only two forces, there are only three possible cases:</a:t>
            </a:r>
          </a:p>
        </p:txBody>
      </p:sp>
      <p:sp>
        <p:nvSpPr>
          <p:cNvPr id="4" name="Rectangle 4"/>
          <p:cNvSpPr>
            <a:spLocks noChangeArrowheads="1"/>
          </p:cNvSpPr>
          <p:nvPr/>
        </p:nvSpPr>
        <p:spPr bwMode="auto">
          <a:xfrm>
            <a:off x="6686550" y="3479800"/>
            <a:ext cx="1552575" cy="1403350"/>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5" name="Line 6"/>
          <p:cNvSpPr>
            <a:spLocks noChangeShapeType="1"/>
          </p:cNvSpPr>
          <p:nvPr/>
        </p:nvSpPr>
        <p:spPr bwMode="auto">
          <a:xfrm flipV="1">
            <a:off x="7431088" y="4905375"/>
            <a:ext cx="0" cy="638175"/>
          </a:xfrm>
          <a:prstGeom prst="line">
            <a:avLst/>
          </a:prstGeom>
          <a:noFill/>
          <a:ln w="9525">
            <a:solidFill>
              <a:schemeClr val="tx1"/>
            </a:solidFill>
            <a:round/>
            <a:headEnd/>
            <a:tailEnd type="triangle" w="med" len="med"/>
          </a:ln>
          <a:effectLst/>
        </p:spPr>
        <p:txBody>
          <a:bodyPr/>
          <a:lstStyle/>
          <a:p>
            <a:endParaRPr lang="en-US"/>
          </a:p>
        </p:txBody>
      </p:sp>
      <p:sp>
        <p:nvSpPr>
          <p:cNvPr id="6" name="Line 7"/>
          <p:cNvSpPr>
            <a:spLocks noChangeShapeType="1"/>
          </p:cNvSpPr>
          <p:nvPr/>
        </p:nvSpPr>
        <p:spPr bwMode="auto">
          <a:xfrm>
            <a:off x="7431088" y="4181475"/>
            <a:ext cx="0" cy="563563"/>
          </a:xfrm>
          <a:prstGeom prst="line">
            <a:avLst/>
          </a:prstGeom>
          <a:noFill/>
          <a:ln w="9525">
            <a:solidFill>
              <a:schemeClr val="tx1"/>
            </a:solidFill>
            <a:round/>
            <a:headEnd/>
            <a:tailEnd type="triangle" w="med" len="med"/>
          </a:ln>
          <a:effectLst/>
        </p:spPr>
        <p:txBody>
          <a:bodyPr/>
          <a:lstStyle/>
          <a:p>
            <a:endParaRPr lang="en-US"/>
          </a:p>
        </p:txBody>
      </p:sp>
      <p:sp>
        <p:nvSpPr>
          <p:cNvPr id="7" name="Oval 8"/>
          <p:cNvSpPr>
            <a:spLocks noChangeArrowheads="1"/>
          </p:cNvSpPr>
          <p:nvPr/>
        </p:nvSpPr>
        <p:spPr bwMode="auto">
          <a:xfrm>
            <a:off x="7383463" y="4137025"/>
            <a:ext cx="95250" cy="889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8" name="Text Box 10"/>
          <p:cNvSpPr txBox="1">
            <a:spLocks noChangeArrowheads="1"/>
          </p:cNvSpPr>
          <p:nvPr/>
        </p:nvSpPr>
        <p:spPr bwMode="auto">
          <a:xfrm>
            <a:off x="7448550" y="5337175"/>
            <a:ext cx="479425" cy="366713"/>
          </a:xfrm>
          <a:prstGeom prst="rect">
            <a:avLst/>
          </a:prstGeom>
          <a:noFill/>
          <a:ln w="9525">
            <a:noFill/>
            <a:miter lim="800000"/>
            <a:headEnd/>
            <a:tailEnd/>
          </a:ln>
          <a:effectLst/>
        </p:spPr>
        <p:txBody>
          <a:bodyPr>
            <a:spAutoFit/>
          </a:bodyPr>
          <a:lstStyle/>
          <a:p>
            <a:pPr>
              <a:spcBef>
                <a:spcPct val="50000"/>
              </a:spcBef>
            </a:pPr>
            <a:r>
              <a:rPr lang="en-US"/>
              <a:t>F</a:t>
            </a:r>
            <a:r>
              <a:rPr lang="en-US" baseline="-25000"/>
              <a:t>b</a:t>
            </a:r>
          </a:p>
        </p:txBody>
      </p:sp>
      <p:sp>
        <p:nvSpPr>
          <p:cNvPr id="9" name="Text Box 11"/>
          <p:cNvSpPr txBox="1">
            <a:spLocks noChangeArrowheads="1"/>
          </p:cNvSpPr>
          <p:nvPr/>
        </p:nvSpPr>
        <p:spPr bwMode="auto">
          <a:xfrm>
            <a:off x="7448550" y="3978275"/>
            <a:ext cx="382588" cy="641350"/>
          </a:xfrm>
          <a:prstGeom prst="rect">
            <a:avLst/>
          </a:prstGeom>
          <a:noFill/>
          <a:ln w="9525">
            <a:noFill/>
            <a:miter lim="800000"/>
            <a:headEnd/>
            <a:tailEnd/>
          </a:ln>
          <a:effectLst/>
        </p:spPr>
        <p:txBody>
          <a:bodyPr>
            <a:spAutoFit/>
          </a:bodyPr>
          <a:lstStyle/>
          <a:p>
            <a:pPr>
              <a:spcBef>
                <a:spcPct val="50000"/>
              </a:spcBef>
            </a:pPr>
            <a:r>
              <a:rPr lang="en-US"/>
              <a:t> w</a:t>
            </a:r>
            <a:endParaRPr lang="en-US" baseline="-25000"/>
          </a:p>
        </p:txBody>
      </p:sp>
      <p:sp>
        <p:nvSpPr>
          <p:cNvPr id="10" name="Text Box 12"/>
          <p:cNvSpPr txBox="1">
            <a:spLocks noChangeArrowheads="1"/>
          </p:cNvSpPr>
          <p:nvPr/>
        </p:nvSpPr>
        <p:spPr bwMode="auto">
          <a:xfrm>
            <a:off x="912813" y="3232150"/>
            <a:ext cx="4687887" cy="1552575"/>
          </a:xfrm>
          <a:prstGeom prst="rect">
            <a:avLst/>
          </a:prstGeom>
          <a:noFill/>
          <a:ln w="9525">
            <a:noFill/>
            <a:miter lim="800000"/>
            <a:headEnd/>
            <a:tailEnd/>
          </a:ln>
          <a:effectLst/>
        </p:spPr>
        <p:txBody>
          <a:bodyPr>
            <a:spAutoFit/>
          </a:bodyPr>
          <a:lstStyle/>
          <a:p>
            <a:pPr marL="404813" indent="-404813">
              <a:spcBef>
                <a:spcPct val="50000"/>
              </a:spcBef>
              <a:buFontTx/>
              <a:buAutoNum type="arabicPeriod"/>
            </a:pPr>
            <a:r>
              <a:rPr lang="en-US" sz="2400"/>
              <a:t>w  is greater than F</a:t>
            </a:r>
            <a:r>
              <a:rPr lang="en-US" sz="2400" baseline="-25000"/>
              <a:t>b</a:t>
            </a:r>
            <a:r>
              <a:rPr lang="en-US" sz="2400"/>
              <a:t>  (w &gt; F</a:t>
            </a:r>
            <a:r>
              <a:rPr lang="en-US" sz="2400" baseline="-25000"/>
              <a:t>b</a:t>
            </a:r>
            <a:r>
              <a:rPr lang="en-US" sz="2400"/>
              <a:t>)</a:t>
            </a:r>
          </a:p>
          <a:p>
            <a:pPr marL="404813" indent="-404813">
              <a:spcBef>
                <a:spcPct val="50000"/>
              </a:spcBef>
              <a:buFontTx/>
              <a:buAutoNum type="arabicPeriod"/>
            </a:pPr>
            <a:r>
              <a:rPr lang="en-US" sz="2400"/>
              <a:t>w is less than F</a:t>
            </a:r>
            <a:r>
              <a:rPr lang="en-US" sz="2400" baseline="-25000"/>
              <a:t>b</a:t>
            </a:r>
            <a:r>
              <a:rPr lang="en-US" sz="2400"/>
              <a:t> (w &lt; F</a:t>
            </a:r>
            <a:r>
              <a:rPr lang="en-US" sz="2400" baseline="-25000"/>
              <a:t>b</a:t>
            </a:r>
            <a:r>
              <a:rPr lang="en-US" sz="2400"/>
              <a:t>)</a:t>
            </a:r>
          </a:p>
          <a:p>
            <a:pPr marL="404813" indent="-404813">
              <a:spcBef>
                <a:spcPct val="50000"/>
              </a:spcBef>
              <a:buFontTx/>
              <a:buAutoNum type="arabicPeriod"/>
            </a:pPr>
            <a:r>
              <a:rPr lang="en-US" sz="2400"/>
              <a:t>w is equal to F</a:t>
            </a:r>
            <a:r>
              <a:rPr lang="en-US" sz="2400" baseline="-25000"/>
              <a:t>b</a:t>
            </a:r>
            <a:r>
              <a:rPr lang="en-US" sz="2400"/>
              <a:t>  (w = F</a:t>
            </a:r>
            <a:r>
              <a:rPr lang="en-US" sz="2400" baseline="-25000"/>
              <a:t>b</a:t>
            </a:r>
            <a:r>
              <a:rPr lang="en-US" sz="240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Case 1</a:t>
            </a:r>
            <a:endParaRPr lang="en-US" dirty="0"/>
          </a:p>
        </p:txBody>
      </p:sp>
      <p:sp>
        <p:nvSpPr>
          <p:cNvPr id="3" name="Text Box 3"/>
          <p:cNvSpPr txBox="1">
            <a:spLocks noChangeArrowheads="1"/>
          </p:cNvSpPr>
          <p:nvPr/>
        </p:nvSpPr>
        <p:spPr bwMode="auto">
          <a:xfrm>
            <a:off x="609600" y="1143000"/>
            <a:ext cx="7677150" cy="457200"/>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400"/>
              <a:t>w  is greater than F</a:t>
            </a:r>
            <a:r>
              <a:rPr lang="en-US" sz="2400" baseline="-25000"/>
              <a:t>b</a:t>
            </a:r>
            <a:r>
              <a:rPr lang="en-US" sz="2400"/>
              <a:t>  (w &gt; F</a:t>
            </a:r>
            <a:r>
              <a:rPr lang="en-US" sz="2400" baseline="-25000"/>
              <a:t>b</a:t>
            </a:r>
            <a:r>
              <a:rPr lang="en-US" sz="2400"/>
              <a:t>)</a:t>
            </a:r>
          </a:p>
        </p:txBody>
      </p:sp>
      <p:sp>
        <p:nvSpPr>
          <p:cNvPr id="4" name="Rectangle 4"/>
          <p:cNvSpPr>
            <a:spLocks noChangeArrowheads="1"/>
          </p:cNvSpPr>
          <p:nvPr/>
        </p:nvSpPr>
        <p:spPr bwMode="auto">
          <a:xfrm>
            <a:off x="1001713" y="2900363"/>
            <a:ext cx="1552575" cy="1403350"/>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5" name="Line 5"/>
          <p:cNvSpPr>
            <a:spLocks noChangeShapeType="1"/>
          </p:cNvSpPr>
          <p:nvPr/>
        </p:nvSpPr>
        <p:spPr bwMode="auto">
          <a:xfrm flipV="1">
            <a:off x="1746250" y="4325938"/>
            <a:ext cx="0" cy="287337"/>
          </a:xfrm>
          <a:prstGeom prst="line">
            <a:avLst/>
          </a:prstGeom>
          <a:noFill/>
          <a:ln w="9525">
            <a:solidFill>
              <a:schemeClr val="tx1"/>
            </a:solidFill>
            <a:round/>
            <a:headEnd/>
            <a:tailEnd type="triangle" w="med" len="med"/>
          </a:ln>
          <a:effectLst/>
        </p:spPr>
        <p:txBody>
          <a:bodyPr/>
          <a:lstStyle/>
          <a:p>
            <a:endParaRPr lang="en-US"/>
          </a:p>
        </p:txBody>
      </p:sp>
      <p:sp>
        <p:nvSpPr>
          <p:cNvPr id="6" name="Line 6"/>
          <p:cNvSpPr>
            <a:spLocks noChangeShapeType="1"/>
          </p:cNvSpPr>
          <p:nvPr/>
        </p:nvSpPr>
        <p:spPr bwMode="auto">
          <a:xfrm>
            <a:off x="1746250" y="3602038"/>
            <a:ext cx="0" cy="563562"/>
          </a:xfrm>
          <a:prstGeom prst="line">
            <a:avLst/>
          </a:prstGeom>
          <a:noFill/>
          <a:ln w="9525">
            <a:solidFill>
              <a:schemeClr val="tx1"/>
            </a:solidFill>
            <a:round/>
            <a:headEnd/>
            <a:tailEnd type="triangle" w="med" len="med"/>
          </a:ln>
          <a:effectLst/>
        </p:spPr>
        <p:txBody>
          <a:bodyPr/>
          <a:lstStyle/>
          <a:p>
            <a:endParaRPr lang="en-US"/>
          </a:p>
        </p:txBody>
      </p:sp>
      <p:sp>
        <p:nvSpPr>
          <p:cNvPr id="7" name="Oval 7"/>
          <p:cNvSpPr>
            <a:spLocks noChangeArrowheads="1"/>
          </p:cNvSpPr>
          <p:nvPr/>
        </p:nvSpPr>
        <p:spPr bwMode="auto">
          <a:xfrm>
            <a:off x="1698625" y="3557588"/>
            <a:ext cx="95250" cy="889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8" name="Text Box 8"/>
          <p:cNvSpPr txBox="1">
            <a:spLocks noChangeArrowheads="1"/>
          </p:cNvSpPr>
          <p:nvPr/>
        </p:nvSpPr>
        <p:spPr bwMode="auto">
          <a:xfrm>
            <a:off x="1763713" y="4757738"/>
            <a:ext cx="479425" cy="366712"/>
          </a:xfrm>
          <a:prstGeom prst="rect">
            <a:avLst/>
          </a:prstGeom>
          <a:noFill/>
          <a:ln w="9525">
            <a:noFill/>
            <a:miter lim="800000"/>
            <a:headEnd/>
            <a:tailEnd/>
          </a:ln>
          <a:effectLst/>
        </p:spPr>
        <p:txBody>
          <a:bodyPr>
            <a:spAutoFit/>
          </a:bodyPr>
          <a:lstStyle/>
          <a:p>
            <a:pPr>
              <a:spcBef>
                <a:spcPct val="50000"/>
              </a:spcBef>
            </a:pPr>
            <a:r>
              <a:rPr lang="en-US"/>
              <a:t>F</a:t>
            </a:r>
            <a:r>
              <a:rPr lang="en-US" baseline="-25000"/>
              <a:t>b</a:t>
            </a:r>
          </a:p>
        </p:txBody>
      </p:sp>
      <p:sp>
        <p:nvSpPr>
          <p:cNvPr id="9" name="Text Box 9"/>
          <p:cNvSpPr txBox="1">
            <a:spLocks noChangeArrowheads="1"/>
          </p:cNvSpPr>
          <p:nvPr/>
        </p:nvSpPr>
        <p:spPr bwMode="auto">
          <a:xfrm>
            <a:off x="1763713" y="3398838"/>
            <a:ext cx="382587" cy="641350"/>
          </a:xfrm>
          <a:prstGeom prst="rect">
            <a:avLst/>
          </a:prstGeom>
          <a:noFill/>
          <a:ln w="9525">
            <a:noFill/>
            <a:miter lim="800000"/>
            <a:headEnd/>
            <a:tailEnd/>
          </a:ln>
          <a:effectLst/>
        </p:spPr>
        <p:txBody>
          <a:bodyPr>
            <a:spAutoFit/>
          </a:bodyPr>
          <a:lstStyle/>
          <a:p>
            <a:pPr>
              <a:spcBef>
                <a:spcPct val="50000"/>
              </a:spcBef>
            </a:pPr>
            <a:r>
              <a:rPr lang="en-US"/>
              <a:t> w</a:t>
            </a:r>
            <a:endParaRPr lang="en-US" baseline="-25000"/>
          </a:p>
        </p:txBody>
      </p:sp>
      <p:sp>
        <p:nvSpPr>
          <p:cNvPr id="10" name="Text Box 10"/>
          <p:cNvSpPr txBox="1">
            <a:spLocks noChangeArrowheads="1"/>
          </p:cNvSpPr>
          <p:nvPr/>
        </p:nvSpPr>
        <p:spPr bwMode="auto">
          <a:xfrm>
            <a:off x="3384550" y="1981200"/>
            <a:ext cx="5253038" cy="2282825"/>
          </a:xfrm>
          <a:prstGeom prst="rect">
            <a:avLst/>
          </a:prstGeom>
          <a:noFill/>
          <a:ln w="9525">
            <a:noFill/>
            <a:miter lim="800000"/>
            <a:headEnd/>
            <a:tailEnd/>
          </a:ln>
          <a:effectLst/>
        </p:spPr>
        <p:txBody>
          <a:bodyPr>
            <a:spAutoFit/>
          </a:bodyPr>
          <a:lstStyle/>
          <a:p>
            <a:pPr>
              <a:spcBef>
                <a:spcPct val="50000"/>
              </a:spcBef>
            </a:pPr>
            <a:r>
              <a:rPr lang="en-US" sz="2400"/>
              <a:t>If w  is greater than F</a:t>
            </a:r>
            <a:r>
              <a:rPr lang="en-US" sz="2400" baseline="-25000"/>
              <a:t>b</a:t>
            </a:r>
            <a:r>
              <a:rPr lang="en-US" sz="2400"/>
              <a:t>, then the sum of the forces is (w points downward, so w is negative):</a:t>
            </a:r>
          </a:p>
          <a:p>
            <a:pPr>
              <a:spcBef>
                <a:spcPct val="50000"/>
              </a:spcBef>
            </a:pPr>
            <a:r>
              <a:rPr lang="en-US" sz="2400"/>
              <a:t>sum of forces = (-w) + Fb</a:t>
            </a:r>
          </a:p>
          <a:p>
            <a:pPr>
              <a:spcBef>
                <a:spcPct val="50000"/>
              </a:spcBef>
            </a:pPr>
            <a:r>
              <a:rPr lang="en-US" sz="2400"/>
              <a:t>which will be a negative number!</a:t>
            </a:r>
          </a:p>
        </p:txBody>
      </p:sp>
      <p:sp>
        <p:nvSpPr>
          <p:cNvPr id="11" name="Text Box 16"/>
          <p:cNvSpPr txBox="1">
            <a:spLocks noChangeArrowheads="1"/>
          </p:cNvSpPr>
          <p:nvPr/>
        </p:nvSpPr>
        <p:spPr bwMode="auto">
          <a:xfrm>
            <a:off x="7343775" y="4572000"/>
            <a:ext cx="1382713" cy="1338263"/>
          </a:xfrm>
          <a:prstGeom prst="rect">
            <a:avLst/>
          </a:prstGeom>
          <a:noFill/>
          <a:ln w="9525">
            <a:solidFill>
              <a:schemeClr val="tx1"/>
            </a:solidFill>
            <a:miter lim="800000"/>
            <a:headEnd/>
            <a:tailEnd/>
          </a:ln>
          <a:effectLst/>
        </p:spPr>
        <p:txBody>
          <a:bodyPr>
            <a:spAutoFit/>
          </a:bodyPr>
          <a:lstStyle/>
          <a:p>
            <a:pPr>
              <a:spcBef>
                <a:spcPct val="50000"/>
              </a:spcBef>
            </a:pPr>
            <a:r>
              <a:rPr lang="en-US"/>
              <a:t>Side Note:</a:t>
            </a:r>
          </a:p>
          <a:p>
            <a:pPr>
              <a:spcBef>
                <a:spcPct val="50000"/>
              </a:spcBef>
            </a:pPr>
            <a:r>
              <a:rPr lang="en-US"/>
              <a:t>Notice the length of the arrows.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Text Box 3"/>
          <p:cNvSpPr txBox="1">
            <a:spLocks noChangeArrowheads="1"/>
          </p:cNvSpPr>
          <p:nvPr/>
        </p:nvSpPr>
        <p:spPr bwMode="auto">
          <a:xfrm>
            <a:off x="685800" y="1698625"/>
            <a:ext cx="7677150" cy="457200"/>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400"/>
              <a:t>w  is greater than F</a:t>
            </a:r>
            <a:r>
              <a:rPr lang="en-US" sz="2400" baseline="-25000"/>
              <a:t>b</a:t>
            </a:r>
            <a:r>
              <a:rPr lang="en-US" sz="2400"/>
              <a:t>  (w &gt; F</a:t>
            </a:r>
            <a:r>
              <a:rPr lang="en-US" sz="2400" baseline="-25000"/>
              <a:t>b</a:t>
            </a:r>
            <a:r>
              <a:rPr lang="en-US" sz="2400"/>
              <a:t>)</a:t>
            </a:r>
          </a:p>
        </p:txBody>
      </p:sp>
      <p:sp>
        <p:nvSpPr>
          <p:cNvPr id="4" name="Rectangle 4"/>
          <p:cNvSpPr>
            <a:spLocks noChangeArrowheads="1"/>
          </p:cNvSpPr>
          <p:nvPr/>
        </p:nvSpPr>
        <p:spPr bwMode="auto">
          <a:xfrm>
            <a:off x="1077913" y="3455988"/>
            <a:ext cx="1552575" cy="1403350"/>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5" name="Line 5"/>
          <p:cNvSpPr>
            <a:spLocks noChangeShapeType="1"/>
          </p:cNvSpPr>
          <p:nvPr/>
        </p:nvSpPr>
        <p:spPr bwMode="auto">
          <a:xfrm flipV="1">
            <a:off x="1822450" y="4881563"/>
            <a:ext cx="0" cy="287337"/>
          </a:xfrm>
          <a:prstGeom prst="line">
            <a:avLst/>
          </a:prstGeom>
          <a:noFill/>
          <a:ln w="9525">
            <a:solidFill>
              <a:schemeClr val="tx1"/>
            </a:solidFill>
            <a:round/>
            <a:headEnd/>
            <a:tailEnd type="triangle" w="med" len="med"/>
          </a:ln>
          <a:effectLst/>
        </p:spPr>
        <p:txBody>
          <a:bodyPr/>
          <a:lstStyle/>
          <a:p>
            <a:endParaRPr lang="en-US"/>
          </a:p>
        </p:txBody>
      </p:sp>
      <p:sp>
        <p:nvSpPr>
          <p:cNvPr id="6" name="Line 6"/>
          <p:cNvSpPr>
            <a:spLocks noChangeShapeType="1"/>
          </p:cNvSpPr>
          <p:nvPr/>
        </p:nvSpPr>
        <p:spPr bwMode="auto">
          <a:xfrm>
            <a:off x="1822450" y="4157663"/>
            <a:ext cx="0" cy="563562"/>
          </a:xfrm>
          <a:prstGeom prst="line">
            <a:avLst/>
          </a:prstGeom>
          <a:noFill/>
          <a:ln w="9525">
            <a:solidFill>
              <a:schemeClr val="tx1"/>
            </a:solidFill>
            <a:round/>
            <a:headEnd/>
            <a:tailEnd type="triangle" w="med" len="med"/>
          </a:ln>
          <a:effectLst/>
        </p:spPr>
        <p:txBody>
          <a:bodyPr/>
          <a:lstStyle/>
          <a:p>
            <a:endParaRPr lang="en-US"/>
          </a:p>
        </p:txBody>
      </p:sp>
      <p:sp>
        <p:nvSpPr>
          <p:cNvPr id="7" name="Oval 7"/>
          <p:cNvSpPr>
            <a:spLocks noChangeArrowheads="1"/>
          </p:cNvSpPr>
          <p:nvPr/>
        </p:nvSpPr>
        <p:spPr bwMode="auto">
          <a:xfrm>
            <a:off x="1774825" y="4113213"/>
            <a:ext cx="95250" cy="889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8" name="Text Box 8"/>
          <p:cNvSpPr txBox="1">
            <a:spLocks noChangeArrowheads="1"/>
          </p:cNvSpPr>
          <p:nvPr/>
        </p:nvSpPr>
        <p:spPr bwMode="auto">
          <a:xfrm>
            <a:off x="1839913" y="5313363"/>
            <a:ext cx="479425" cy="366712"/>
          </a:xfrm>
          <a:prstGeom prst="rect">
            <a:avLst/>
          </a:prstGeom>
          <a:noFill/>
          <a:ln w="9525">
            <a:noFill/>
            <a:miter lim="800000"/>
            <a:headEnd/>
            <a:tailEnd/>
          </a:ln>
          <a:effectLst/>
        </p:spPr>
        <p:txBody>
          <a:bodyPr>
            <a:spAutoFit/>
          </a:bodyPr>
          <a:lstStyle/>
          <a:p>
            <a:pPr>
              <a:spcBef>
                <a:spcPct val="50000"/>
              </a:spcBef>
            </a:pPr>
            <a:r>
              <a:rPr lang="en-US"/>
              <a:t>F</a:t>
            </a:r>
            <a:r>
              <a:rPr lang="en-US" baseline="-25000"/>
              <a:t>b</a:t>
            </a:r>
          </a:p>
        </p:txBody>
      </p:sp>
      <p:sp>
        <p:nvSpPr>
          <p:cNvPr id="9" name="Text Box 9"/>
          <p:cNvSpPr txBox="1">
            <a:spLocks noChangeArrowheads="1"/>
          </p:cNvSpPr>
          <p:nvPr/>
        </p:nvSpPr>
        <p:spPr bwMode="auto">
          <a:xfrm>
            <a:off x="1839913" y="3954463"/>
            <a:ext cx="382587" cy="641350"/>
          </a:xfrm>
          <a:prstGeom prst="rect">
            <a:avLst/>
          </a:prstGeom>
          <a:noFill/>
          <a:ln w="9525">
            <a:noFill/>
            <a:miter lim="800000"/>
            <a:headEnd/>
            <a:tailEnd/>
          </a:ln>
          <a:effectLst/>
        </p:spPr>
        <p:txBody>
          <a:bodyPr>
            <a:spAutoFit/>
          </a:bodyPr>
          <a:lstStyle/>
          <a:p>
            <a:pPr>
              <a:spcBef>
                <a:spcPct val="50000"/>
              </a:spcBef>
            </a:pPr>
            <a:r>
              <a:rPr lang="en-US"/>
              <a:t> w</a:t>
            </a:r>
            <a:endParaRPr lang="en-US" baseline="-25000"/>
          </a:p>
        </p:txBody>
      </p:sp>
      <p:sp>
        <p:nvSpPr>
          <p:cNvPr id="10" name="Text Box 10"/>
          <p:cNvSpPr txBox="1">
            <a:spLocks noChangeArrowheads="1"/>
          </p:cNvSpPr>
          <p:nvPr/>
        </p:nvSpPr>
        <p:spPr bwMode="auto">
          <a:xfrm>
            <a:off x="3354388" y="3089275"/>
            <a:ext cx="5253037" cy="2100263"/>
          </a:xfrm>
          <a:prstGeom prst="rect">
            <a:avLst/>
          </a:prstGeom>
          <a:noFill/>
          <a:ln w="9525">
            <a:noFill/>
            <a:miter lim="800000"/>
            <a:headEnd/>
            <a:tailEnd/>
          </a:ln>
          <a:effectLst/>
        </p:spPr>
        <p:txBody>
          <a:bodyPr>
            <a:spAutoFit/>
          </a:bodyPr>
          <a:lstStyle/>
          <a:p>
            <a:pPr>
              <a:spcBef>
                <a:spcPct val="50000"/>
              </a:spcBef>
            </a:pPr>
            <a:r>
              <a:rPr lang="en-US" sz="2400"/>
              <a:t>If the sum of forces is non-zero, then the object is accelerating.  Since the sum of forces is negative, the object is accelerating downward.  </a:t>
            </a:r>
          </a:p>
          <a:p>
            <a:pPr>
              <a:spcBef>
                <a:spcPct val="50000"/>
              </a:spcBef>
            </a:pPr>
            <a:r>
              <a:rPr lang="en-US" sz="2400"/>
              <a:t>The object is sinking!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Rectangle 4"/>
          <p:cNvSpPr>
            <a:spLocks noChangeArrowheads="1"/>
          </p:cNvSpPr>
          <p:nvPr/>
        </p:nvSpPr>
        <p:spPr bwMode="auto">
          <a:xfrm>
            <a:off x="1220788" y="3455988"/>
            <a:ext cx="1552575" cy="1403350"/>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4" name="Line 5"/>
          <p:cNvSpPr>
            <a:spLocks noChangeShapeType="1"/>
          </p:cNvSpPr>
          <p:nvPr/>
        </p:nvSpPr>
        <p:spPr bwMode="auto">
          <a:xfrm flipV="1">
            <a:off x="1965325" y="4881563"/>
            <a:ext cx="0" cy="808037"/>
          </a:xfrm>
          <a:prstGeom prst="line">
            <a:avLst/>
          </a:prstGeom>
          <a:noFill/>
          <a:ln w="9525">
            <a:solidFill>
              <a:schemeClr val="tx1"/>
            </a:solidFill>
            <a:round/>
            <a:headEnd/>
            <a:tailEnd type="triangle" w="med" len="med"/>
          </a:ln>
          <a:effectLst/>
        </p:spPr>
        <p:txBody>
          <a:bodyPr/>
          <a:lstStyle/>
          <a:p>
            <a:endParaRPr lang="en-US"/>
          </a:p>
        </p:txBody>
      </p:sp>
      <p:sp>
        <p:nvSpPr>
          <p:cNvPr id="5" name="Line 6"/>
          <p:cNvSpPr>
            <a:spLocks noChangeShapeType="1"/>
          </p:cNvSpPr>
          <p:nvPr/>
        </p:nvSpPr>
        <p:spPr bwMode="auto">
          <a:xfrm>
            <a:off x="1965325" y="4157663"/>
            <a:ext cx="0" cy="361950"/>
          </a:xfrm>
          <a:prstGeom prst="line">
            <a:avLst/>
          </a:prstGeom>
          <a:noFill/>
          <a:ln w="9525">
            <a:solidFill>
              <a:schemeClr val="tx1"/>
            </a:solidFill>
            <a:round/>
            <a:headEnd/>
            <a:tailEnd type="triangle" w="med" len="med"/>
          </a:ln>
          <a:effectLst/>
        </p:spPr>
        <p:txBody>
          <a:bodyPr/>
          <a:lstStyle/>
          <a:p>
            <a:endParaRPr lang="en-US"/>
          </a:p>
        </p:txBody>
      </p:sp>
      <p:sp>
        <p:nvSpPr>
          <p:cNvPr id="6" name="Oval 7"/>
          <p:cNvSpPr>
            <a:spLocks noChangeArrowheads="1"/>
          </p:cNvSpPr>
          <p:nvPr/>
        </p:nvSpPr>
        <p:spPr bwMode="auto">
          <a:xfrm>
            <a:off x="1917700" y="4113213"/>
            <a:ext cx="95250" cy="889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 name="Text Box 8"/>
          <p:cNvSpPr txBox="1">
            <a:spLocks noChangeArrowheads="1"/>
          </p:cNvSpPr>
          <p:nvPr/>
        </p:nvSpPr>
        <p:spPr bwMode="auto">
          <a:xfrm>
            <a:off x="1982788" y="5313363"/>
            <a:ext cx="479425" cy="366712"/>
          </a:xfrm>
          <a:prstGeom prst="rect">
            <a:avLst/>
          </a:prstGeom>
          <a:noFill/>
          <a:ln w="9525">
            <a:noFill/>
            <a:miter lim="800000"/>
            <a:headEnd/>
            <a:tailEnd/>
          </a:ln>
          <a:effectLst/>
        </p:spPr>
        <p:txBody>
          <a:bodyPr>
            <a:spAutoFit/>
          </a:bodyPr>
          <a:lstStyle/>
          <a:p>
            <a:pPr>
              <a:spcBef>
                <a:spcPct val="50000"/>
              </a:spcBef>
            </a:pPr>
            <a:r>
              <a:rPr lang="en-US"/>
              <a:t>F</a:t>
            </a:r>
            <a:r>
              <a:rPr lang="en-US" baseline="-25000"/>
              <a:t>b</a:t>
            </a:r>
          </a:p>
        </p:txBody>
      </p:sp>
      <p:sp>
        <p:nvSpPr>
          <p:cNvPr id="8" name="Text Box 9"/>
          <p:cNvSpPr txBox="1">
            <a:spLocks noChangeArrowheads="1"/>
          </p:cNvSpPr>
          <p:nvPr/>
        </p:nvSpPr>
        <p:spPr bwMode="auto">
          <a:xfrm>
            <a:off x="1982788" y="3954463"/>
            <a:ext cx="382587" cy="641350"/>
          </a:xfrm>
          <a:prstGeom prst="rect">
            <a:avLst/>
          </a:prstGeom>
          <a:noFill/>
          <a:ln w="9525">
            <a:noFill/>
            <a:miter lim="800000"/>
            <a:headEnd/>
            <a:tailEnd/>
          </a:ln>
          <a:effectLst/>
        </p:spPr>
        <p:txBody>
          <a:bodyPr>
            <a:spAutoFit/>
          </a:bodyPr>
          <a:lstStyle/>
          <a:p>
            <a:pPr>
              <a:spcBef>
                <a:spcPct val="50000"/>
              </a:spcBef>
            </a:pPr>
            <a:r>
              <a:rPr lang="en-US"/>
              <a:t> w</a:t>
            </a:r>
            <a:endParaRPr lang="en-US" baseline="-25000"/>
          </a:p>
        </p:txBody>
      </p:sp>
      <p:sp>
        <p:nvSpPr>
          <p:cNvPr id="9" name="Text Box 10"/>
          <p:cNvSpPr txBox="1">
            <a:spLocks noChangeArrowheads="1"/>
          </p:cNvSpPr>
          <p:nvPr/>
        </p:nvSpPr>
        <p:spPr bwMode="auto">
          <a:xfrm>
            <a:off x="3497263" y="3089275"/>
            <a:ext cx="5253037" cy="1370013"/>
          </a:xfrm>
          <a:prstGeom prst="rect">
            <a:avLst/>
          </a:prstGeom>
          <a:noFill/>
          <a:ln w="9525">
            <a:noFill/>
            <a:miter lim="800000"/>
            <a:headEnd/>
            <a:tailEnd/>
          </a:ln>
          <a:effectLst/>
        </p:spPr>
        <p:txBody>
          <a:bodyPr>
            <a:spAutoFit/>
          </a:bodyPr>
          <a:lstStyle/>
          <a:p>
            <a:pPr>
              <a:spcBef>
                <a:spcPct val="50000"/>
              </a:spcBef>
            </a:pPr>
            <a:r>
              <a:rPr lang="en-US" sz="2400"/>
              <a:t>Since the sum of forces is positive, the object is accelerating upward.  </a:t>
            </a:r>
          </a:p>
          <a:p>
            <a:pPr>
              <a:spcBef>
                <a:spcPct val="50000"/>
              </a:spcBef>
            </a:pPr>
            <a:r>
              <a:rPr lang="en-US" sz="2400"/>
              <a:t>The object is floating!</a:t>
            </a:r>
          </a:p>
        </p:txBody>
      </p:sp>
      <p:sp>
        <p:nvSpPr>
          <p:cNvPr id="10" name="Text Box 11"/>
          <p:cNvSpPr txBox="1">
            <a:spLocks noChangeArrowheads="1"/>
          </p:cNvSpPr>
          <p:nvPr/>
        </p:nvSpPr>
        <p:spPr bwMode="auto">
          <a:xfrm>
            <a:off x="828675" y="1698625"/>
            <a:ext cx="7677150" cy="457200"/>
          </a:xfrm>
          <a:prstGeom prst="rect">
            <a:avLst/>
          </a:prstGeom>
          <a:noFill/>
          <a:ln w="9525">
            <a:noFill/>
            <a:miter lim="800000"/>
            <a:headEnd/>
            <a:tailEnd/>
          </a:ln>
          <a:effectLst/>
        </p:spPr>
        <p:txBody>
          <a:bodyPr>
            <a:spAutoFit/>
          </a:bodyPr>
          <a:lstStyle/>
          <a:p>
            <a:pPr marL="342900" indent="-342900">
              <a:spcBef>
                <a:spcPct val="50000"/>
              </a:spcBef>
            </a:pPr>
            <a:r>
              <a:rPr lang="en-US" sz="2400"/>
              <a:t>2. w is less than F</a:t>
            </a:r>
            <a:r>
              <a:rPr lang="en-US" sz="2400" baseline="-25000"/>
              <a:t>b</a:t>
            </a:r>
            <a:r>
              <a:rPr lang="en-US" sz="2400"/>
              <a:t> (w &lt; F</a:t>
            </a:r>
            <a:r>
              <a:rPr lang="en-US" sz="2400" baseline="-25000"/>
              <a:t>b</a:t>
            </a:r>
            <a:r>
              <a:rPr lang="en-US" sz="240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Rectangle 3"/>
          <p:cNvSpPr>
            <a:spLocks noChangeArrowheads="1"/>
          </p:cNvSpPr>
          <p:nvPr/>
        </p:nvSpPr>
        <p:spPr bwMode="auto">
          <a:xfrm>
            <a:off x="1154113" y="3205163"/>
            <a:ext cx="1552575" cy="1403350"/>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4" name="Line 4"/>
          <p:cNvSpPr>
            <a:spLocks noChangeShapeType="1"/>
          </p:cNvSpPr>
          <p:nvPr/>
        </p:nvSpPr>
        <p:spPr bwMode="auto">
          <a:xfrm flipV="1">
            <a:off x="1898650" y="4630738"/>
            <a:ext cx="0" cy="808037"/>
          </a:xfrm>
          <a:prstGeom prst="line">
            <a:avLst/>
          </a:prstGeom>
          <a:noFill/>
          <a:ln w="9525">
            <a:solidFill>
              <a:schemeClr val="tx1"/>
            </a:solidFill>
            <a:round/>
            <a:headEnd/>
            <a:tailEnd type="triangle" w="med" len="med"/>
          </a:ln>
          <a:effectLst/>
        </p:spPr>
        <p:txBody>
          <a:bodyPr/>
          <a:lstStyle/>
          <a:p>
            <a:endParaRPr lang="en-US"/>
          </a:p>
        </p:txBody>
      </p:sp>
      <p:sp>
        <p:nvSpPr>
          <p:cNvPr id="5" name="Line 5"/>
          <p:cNvSpPr>
            <a:spLocks noChangeShapeType="1"/>
          </p:cNvSpPr>
          <p:nvPr/>
        </p:nvSpPr>
        <p:spPr bwMode="auto">
          <a:xfrm>
            <a:off x="1898650" y="3906838"/>
            <a:ext cx="0" cy="361950"/>
          </a:xfrm>
          <a:prstGeom prst="line">
            <a:avLst/>
          </a:prstGeom>
          <a:noFill/>
          <a:ln w="9525">
            <a:solidFill>
              <a:schemeClr val="tx1"/>
            </a:solidFill>
            <a:round/>
            <a:headEnd/>
            <a:tailEnd type="triangle" w="med" len="med"/>
          </a:ln>
          <a:effectLst/>
        </p:spPr>
        <p:txBody>
          <a:bodyPr/>
          <a:lstStyle/>
          <a:p>
            <a:endParaRPr lang="en-US"/>
          </a:p>
        </p:txBody>
      </p:sp>
      <p:sp>
        <p:nvSpPr>
          <p:cNvPr id="6" name="Oval 6"/>
          <p:cNvSpPr>
            <a:spLocks noChangeArrowheads="1"/>
          </p:cNvSpPr>
          <p:nvPr/>
        </p:nvSpPr>
        <p:spPr bwMode="auto">
          <a:xfrm>
            <a:off x="1851025" y="3862388"/>
            <a:ext cx="95250" cy="889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1916113" y="5062538"/>
            <a:ext cx="479425" cy="366712"/>
          </a:xfrm>
          <a:prstGeom prst="rect">
            <a:avLst/>
          </a:prstGeom>
          <a:noFill/>
          <a:ln w="9525">
            <a:noFill/>
            <a:miter lim="800000"/>
            <a:headEnd/>
            <a:tailEnd/>
          </a:ln>
          <a:effectLst/>
        </p:spPr>
        <p:txBody>
          <a:bodyPr>
            <a:spAutoFit/>
          </a:bodyPr>
          <a:lstStyle/>
          <a:p>
            <a:pPr>
              <a:spcBef>
                <a:spcPct val="50000"/>
              </a:spcBef>
            </a:pPr>
            <a:r>
              <a:rPr lang="en-US"/>
              <a:t>F</a:t>
            </a:r>
            <a:r>
              <a:rPr lang="en-US" baseline="-25000"/>
              <a:t>b</a:t>
            </a:r>
          </a:p>
        </p:txBody>
      </p:sp>
      <p:sp>
        <p:nvSpPr>
          <p:cNvPr id="8" name="Text Box 8"/>
          <p:cNvSpPr txBox="1">
            <a:spLocks noChangeArrowheads="1"/>
          </p:cNvSpPr>
          <p:nvPr/>
        </p:nvSpPr>
        <p:spPr bwMode="auto">
          <a:xfrm>
            <a:off x="1916113" y="3703638"/>
            <a:ext cx="382587" cy="641350"/>
          </a:xfrm>
          <a:prstGeom prst="rect">
            <a:avLst/>
          </a:prstGeom>
          <a:noFill/>
          <a:ln w="9525">
            <a:noFill/>
            <a:miter lim="800000"/>
            <a:headEnd/>
            <a:tailEnd/>
          </a:ln>
          <a:effectLst/>
        </p:spPr>
        <p:txBody>
          <a:bodyPr>
            <a:spAutoFit/>
          </a:bodyPr>
          <a:lstStyle/>
          <a:p>
            <a:pPr>
              <a:spcBef>
                <a:spcPct val="50000"/>
              </a:spcBef>
            </a:pPr>
            <a:r>
              <a:rPr lang="en-US"/>
              <a:t> w</a:t>
            </a:r>
            <a:endParaRPr lang="en-US" baseline="-25000"/>
          </a:p>
        </p:txBody>
      </p:sp>
      <p:sp>
        <p:nvSpPr>
          <p:cNvPr id="9" name="Text Box 9"/>
          <p:cNvSpPr txBox="1">
            <a:spLocks noChangeArrowheads="1"/>
          </p:cNvSpPr>
          <p:nvPr/>
        </p:nvSpPr>
        <p:spPr bwMode="auto">
          <a:xfrm>
            <a:off x="3430588" y="2838450"/>
            <a:ext cx="5253037" cy="2465388"/>
          </a:xfrm>
          <a:prstGeom prst="rect">
            <a:avLst/>
          </a:prstGeom>
          <a:noFill/>
          <a:ln w="9525">
            <a:noFill/>
            <a:miter lim="800000"/>
            <a:headEnd/>
            <a:tailEnd/>
          </a:ln>
          <a:effectLst/>
        </p:spPr>
        <p:txBody>
          <a:bodyPr>
            <a:spAutoFit/>
          </a:bodyPr>
          <a:lstStyle/>
          <a:p>
            <a:pPr>
              <a:spcBef>
                <a:spcPct val="50000"/>
              </a:spcBef>
            </a:pPr>
            <a:r>
              <a:rPr lang="en-US" sz="2400"/>
              <a:t>Since the sum of forces is zero, the object is not moving at all (no acceleration).  </a:t>
            </a:r>
          </a:p>
          <a:p>
            <a:pPr>
              <a:spcBef>
                <a:spcPct val="50000"/>
              </a:spcBef>
            </a:pPr>
            <a:r>
              <a:rPr lang="en-US" sz="2400"/>
              <a:t>The object is “neutrally buoyant”.  It just stays in the place where it was released!</a:t>
            </a:r>
          </a:p>
        </p:txBody>
      </p:sp>
      <p:sp>
        <p:nvSpPr>
          <p:cNvPr id="10" name="Text Box 10"/>
          <p:cNvSpPr txBox="1">
            <a:spLocks noChangeArrowheads="1"/>
          </p:cNvSpPr>
          <p:nvPr/>
        </p:nvSpPr>
        <p:spPr bwMode="auto">
          <a:xfrm>
            <a:off x="762000" y="1447800"/>
            <a:ext cx="7677150" cy="457200"/>
          </a:xfrm>
          <a:prstGeom prst="rect">
            <a:avLst/>
          </a:prstGeom>
          <a:noFill/>
          <a:ln w="9525">
            <a:noFill/>
            <a:miter lim="800000"/>
            <a:headEnd/>
            <a:tailEnd/>
          </a:ln>
          <a:effectLst/>
        </p:spPr>
        <p:txBody>
          <a:bodyPr>
            <a:spAutoFit/>
          </a:bodyPr>
          <a:lstStyle/>
          <a:p>
            <a:pPr marL="342900" indent="-342900">
              <a:spcBef>
                <a:spcPct val="50000"/>
              </a:spcBef>
            </a:pPr>
            <a:r>
              <a:rPr lang="en-US" sz="2400"/>
              <a:t>3. w equals  F</a:t>
            </a:r>
            <a:r>
              <a:rPr lang="en-US" sz="2400" baseline="-25000"/>
              <a:t>b</a:t>
            </a:r>
            <a:r>
              <a:rPr lang="en-US" sz="2400"/>
              <a:t> (w = F</a:t>
            </a:r>
            <a:r>
              <a:rPr lang="en-US" sz="2400" baseline="-25000"/>
              <a:t>b</a:t>
            </a:r>
            <a:r>
              <a:rPr lang="en-US" sz="240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Text Box 10"/>
          <p:cNvSpPr txBox="1">
            <a:spLocks noChangeArrowheads="1"/>
          </p:cNvSpPr>
          <p:nvPr/>
        </p:nvSpPr>
        <p:spPr bwMode="auto">
          <a:xfrm>
            <a:off x="688975" y="1254204"/>
            <a:ext cx="8039100" cy="1107996"/>
          </a:xfrm>
          <a:prstGeom prst="rect">
            <a:avLst/>
          </a:prstGeom>
          <a:noFill/>
          <a:ln w="9525">
            <a:noFill/>
            <a:miter lim="800000"/>
            <a:headEnd/>
            <a:tailEnd/>
          </a:ln>
          <a:effectLst/>
        </p:spPr>
        <p:txBody>
          <a:bodyPr>
            <a:spAutoFit/>
          </a:bodyPr>
          <a:lstStyle/>
          <a:p>
            <a:pPr>
              <a:spcBef>
                <a:spcPct val="50000"/>
              </a:spcBef>
            </a:pPr>
            <a:r>
              <a:rPr lang="en-US" sz="2200" dirty="0"/>
              <a:t>A brick is 6 inches long, 3 inches wide and 3 inches tall.  The brick was placed on a scale and weighed 4 lb.  When submerged and then released, will the brick float?</a:t>
            </a:r>
          </a:p>
        </p:txBody>
      </p:sp>
      <p:sp>
        <p:nvSpPr>
          <p:cNvPr id="4" name="Rectangle 11" descr="Sand"/>
          <p:cNvSpPr>
            <a:spLocks noChangeArrowheads="1"/>
          </p:cNvSpPr>
          <p:nvPr/>
        </p:nvSpPr>
        <p:spPr bwMode="auto">
          <a:xfrm>
            <a:off x="1692275" y="3348038"/>
            <a:ext cx="1574800" cy="638175"/>
          </a:xfrm>
          <a:prstGeom prst="rect">
            <a:avLst/>
          </a:prstGeom>
          <a:blipFill dpi="0" rotWithShape="1">
            <a:blip r:embed="rId2" cstate="screen"/>
            <a:srcRect/>
            <a:tile tx="0" ty="0" sx="100000" sy="100000" flip="none" algn="tl"/>
          </a:blip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C0C0C0"/>
            </a:extrusionClr>
          </a:sp3d>
        </p:spPr>
        <p:txBody>
          <a:bodyPr wrap="none" anchor="ctr">
            <a:flatTx/>
          </a:bodyPr>
          <a:lstStyle/>
          <a:p>
            <a:endParaRPr lang="en-US"/>
          </a:p>
        </p:txBody>
      </p:sp>
      <p:sp>
        <p:nvSpPr>
          <p:cNvPr id="5" name="Rectangle 12"/>
          <p:cNvSpPr>
            <a:spLocks noChangeArrowheads="1"/>
          </p:cNvSpPr>
          <p:nvPr/>
        </p:nvSpPr>
        <p:spPr bwMode="auto">
          <a:xfrm>
            <a:off x="1789113" y="4681538"/>
            <a:ext cx="1471612" cy="110331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6" name="Rectangle 13"/>
          <p:cNvSpPr>
            <a:spLocks noChangeArrowheads="1"/>
          </p:cNvSpPr>
          <p:nvPr/>
        </p:nvSpPr>
        <p:spPr bwMode="auto">
          <a:xfrm>
            <a:off x="2438400" y="4116388"/>
            <a:ext cx="171450" cy="56515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7" name="Rectangle 14"/>
          <p:cNvSpPr>
            <a:spLocks noChangeArrowheads="1"/>
          </p:cNvSpPr>
          <p:nvPr/>
        </p:nvSpPr>
        <p:spPr bwMode="auto">
          <a:xfrm>
            <a:off x="1876425" y="4006850"/>
            <a:ext cx="1295400" cy="109538"/>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 name="Oval 15"/>
          <p:cNvSpPr>
            <a:spLocks noChangeArrowheads="1"/>
          </p:cNvSpPr>
          <p:nvPr/>
        </p:nvSpPr>
        <p:spPr bwMode="auto">
          <a:xfrm>
            <a:off x="2224088" y="4965700"/>
            <a:ext cx="603250" cy="608013"/>
          </a:xfrm>
          <a:prstGeom prst="ellipse">
            <a:avLst/>
          </a:prstGeom>
          <a:solidFill>
            <a:srgbClr val="808080"/>
          </a:solidFill>
          <a:ln w="9525">
            <a:solidFill>
              <a:schemeClr val="tx1"/>
            </a:solidFill>
            <a:round/>
            <a:headEnd/>
            <a:tailEnd/>
          </a:ln>
          <a:effectLst/>
        </p:spPr>
        <p:txBody>
          <a:bodyPr wrap="none" anchor="ctr"/>
          <a:lstStyle/>
          <a:p>
            <a:endParaRPr lang="en-US"/>
          </a:p>
        </p:txBody>
      </p:sp>
      <p:sp>
        <p:nvSpPr>
          <p:cNvPr id="9" name="Line 16"/>
          <p:cNvSpPr>
            <a:spLocks noChangeShapeType="1"/>
          </p:cNvSpPr>
          <p:nvPr/>
        </p:nvSpPr>
        <p:spPr bwMode="auto">
          <a:xfrm flipH="1">
            <a:off x="2411413" y="5273675"/>
            <a:ext cx="125412" cy="261938"/>
          </a:xfrm>
          <a:prstGeom prst="line">
            <a:avLst/>
          </a:prstGeom>
          <a:noFill/>
          <a:ln w="9525">
            <a:solidFill>
              <a:srgbClr val="000000"/>
            </a:solidFill>
            <a:round/>
            <a:headEnd/>
            <a:tailEnd type="triangle" w="med" len="med"/>
          </a:ln>
          <a:effectLst/>
        </p:spPr>
        <p:txBody>
          <a:bodyPr/>
          <a:lstStyle/>
          <a:p>
            <a:endParaRPr lang="en-US"/>
          </a:p>
        </p:txBody>
      </p:sp>
      <p:sp>
        <p:nvSpPr>
          <p:cNvPr id="10" name="Text Box 17"/>
          <p:cNvSpPr txBox="1">
            <a:spLocks noChangeArrowheads="1"/>
          </p:cNvSpPr>
          <p:nvPr/>
        </p:nvSpPr>
        <p:spPr bwMode="auto">
          <a:xfrm>
            <a:off x="1911350" y="5462588"/>
            <a:ext cx="1025525" cy="336550"/>
          </a:xfrm>
          <a:prstGeom prst="rect">
            <a:avLst/>
          </a:prstGeom>
          <a:noFill/>
          <a:ln w="9525">
            <a:noFill/>
            <a:miter lim="800000"/>
            <a:headEnd/>
            <a:tailEnd/>
          </a:ln>
          <a:effectLst/>
        </p:spPr>
        <p:txBody>
          <a:bodyPr>
            <a:spAutoFit/>
          </a:bodyPr>
          <a:lstStyle/>
          <a:p>
            <a:r>
              <a:rPr lang="en-US" sz="1600">
                <a:solidFill>
                  <a:srgbClr val="000000"/>
                </a:solidFill>
              </a:rPr>
              <a:t>4  lb</a:t>
            </a:r>
          </a:p>
        </p:txBody>
      </p:sp>
      <p:sp>
        <p:nvSpPr>
          <p:cNvPr id="11" name="Text Box 18"/>
          <p:cNvSpPr txBox="1">
            <a:spLocks noChangeArrowheads="1"/>
          </p:cNvSpPr>
          <p:nvPr/>
        </p:nvSpPr>
        <p:spPr bwMode="auto">
          <a:xfrm>
            <a:off x="2530475" y="2667000"/>
            <a:ext cx="681038" cy="366713"/>
          </a:xfrm>
          <a:prstGeom prst="rect">
            <a:avLst/>
          </a:prstGeom>
          <a:noFill/>
          <a:ln w="9525">
            <a:noFill/>
            <a:miter lim="800000"/>
            <a:headEnd/>
            <a:tailEnd/>
          </a:ln>
          <a:effectLst/>
        </p:spPr>
        <p:txBody>
          <a:bodyPr>
            <a:spAutoFit/>
          </a:bodyPr>
          <a:lstStyle/>
          <a:p>
            <a:pPr>
              <a:spcBef>
                <a:spcPct val="50000"/>
              </a:spcBef>
            </a:pPr>
            <a:r>
              <a:rPr lang="en-US"/>
              <a:t>6 in</a:t>
            </a:r>
          </a:p>
        </p:txBody>
      </p:sp>
      <p:sp>
        <p:nvSpPr>
          <p:cNvPr id="12" name="Text Box 19"/>
          <p:cNvSpPr txBox="1">
            <a:spLocks noChangeArrowheads="1"/>
          </p:cNvSpPr>
          <p:nvPr/>
        </p:nvSpPr>
        <p:spPr bwMode="auto">
          <a:xfrm>
            <a:off x="3616325" y="3144838"/>
            <a:ext cx="681038" cy="366712"/>
          </a:xfrm>
          <a:prstGeom prst="rect">
            <a:avLst/>
          </a:prstGeom>
          <a:noFill/>
          <a:ln w="9525">
            <a:noFill/>
            <a:miter lim="800000"/>
            <a:headEnd/>
            <a:tailEnd/>
          </a:ln>
          <a:effectLst/>
        </p:spPr>
        <p:txBody>
          <a:bodyPr>
            <a:spAutoFit/>
          </a:bodyPr>
          <a:lstStyle/>
          <a:p>
            <a:pPr>
              <a:spcBef>
                <a:spcPct val="50000"/>
              </a:spcBef>
            </a:pPr>
            <a:r>
              <a:rPr lang="en-US"/>
              <a:t>3 in</a:t>
            </a:r>
          </a:p>
        </p:txBody>
      </p:sp>
      <p:sp>
        <p:nvSpPr>
          <p:cNvPr id="13" name="Text Box 20"/>
          <p:cNvSpPr txBox="1">
            <a:spLocks noChangeArrowheads="1"/>
          </p:cNvSpPr>
          <p:nvPr/>
        </p:nvSpPr>
        <p:spPr bwMode="auto">
          <a:xfrm>
            <a:off x="3425825" y="3783013"/>
            <a:ext cx="681038" cy="366712"/>
          </a:xfrm>
          <a:prstGeom prst="rect">
            <a:avLst/>
          </a:prstGeom>
          <a:noFill/>
          <a:ln w="9525">
            <a:noFill/>
            <a:miter lim="800000"/>
            <a:headEnd/>
            <a:tailEnd/>
          </a:ln>
          <a:effectLst/>
        </p:spPr>
        <p:txBody>
          <a:bodyPr>
            <a:spAutoFit/>
          </a:bodyPr>
          <a:lstStyle/>
          <a:p>
            <a:pPr>
              <a:spcBef>
                <a:spcPct val="50000"/>
              </a:spcBef>
            </a:pPr>
            <a:r>
              <a:rPr lang="en-US"/>
              <a:t>3 in</a:t>
            </a:r>
          </a:p>
        </p:txBody>
      </p:sp>
      <p:sp>
        <p:nvSpPr>
          <p:cNvPr id="14" name="Text Box 21"/>
          <p:cNvSpPr txBox="1">
            <a:spLocks noChangeArrowheads="1"/>
          </p:cNvSpPr>
          <p:nvPr/>
        </p:nvSpPr>
        <p:spPr bwMode="auto">
          <a:xfrm>
            <a:off x="5072063" y="3921125"/>
            <a:ext cx="3784600" cy="779463"/>
          </a:xfrm>
          <a:prstGeom prst="rect">
            <a:avLst/>
          </a:prstGeom>
          <a:noFill/>
          <a:ln w="9525">
            <a:noFill/>
            <a:miter lim="800000"/>
            <a:headEnd/>
            <a:tailEnd/>
          </a:ln>
          <a:effectLst/>
        </p:spPr>
        <p:txBody>
          <a:bodyPr>
            <a:spAutoFit/>
          </a:bodyPr>
          <a:lstStyle/>
          <a:p>
            <a:pPr>
              <a:spcBef>
                <a:spcPct val="50000"/>
              </a:spcBef>
            </a:pPr>
            <a:r>
              <a:rPr lang="en-US"/>
              <a:t>The weight of the object, w, is 4 lb.</a:t>
            </a:r>
          </a:p>
          <a:p>
            <a:pPr>
              <a:spcBef>
                <a:spcPct val="50000"/>
              </a:spcBef>
            </a:pPr>
            <a:r>
              <a:rPr lang="en-US"/>
              <a:t>w = 4 lb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Text Box 3"/>
          <p:cNvSpPr txBox="1">
            <a:spLocks noChangeArrowheads="1"/>
          </p:cNvSpPr>
          <p:nvPr/>
        </p:nvSpPr>
        <p:spPr bwMode="auto">
          <a:xfrm>
            <a:off x="688975" y="1254204"/>
            <a:ext cx="8039100" cy="1107996"/>
          </a:xfrm>
          <a:prstGeom prst="rect">
            <a:avLst/>
          </a:prstGeom>
          <a:noFill/>
          <a:ln w="9525">
            <a:noFill/>
            <a:miter lim="800000"/>
            <a:headEnd/>
            <a:tailEnd/>
          </a:ln>
          <a:effectLst/>
        </p:spPr>
        <p:txBody>
          <a:bodyPr>
            <a:spAutoFit/>
          </a:bodyPr>
          <a:lstStyle/>
          <a:p>
            <a:pPr>
              <a:spcBef>
                <a:spcPct val="50000"/>
              </a:spcBef>
            </a:pPr>
            <a:r>
              <a:rPr lang="en-US" sz="2200" dirty="0"/>
              <a:t>A brick is 6 inches long, 3 inches wide and 3 inches tall.  The brick was placed on a scale and weighed 4 lb.  When submerged and then released, will the brick float?</a:t>
            </a:r>
          </a:p>
        </p:txBody>
      </p:sp>
      <p:sp>
        <p:nvSpPr>
          <p:cNvPr id="4" name="Rectangle 4" descr="Sand"/>
          <p:cNvSpPr>
            <a:spLocks noChangeArrowheads="1"/>
          </p:cNvSpPr>
          <p:nvPr/>
        </p:nvSpPr>
        <p:spPr bwMode="auto">
          <a:xfrm>
            <a:off x="501650" y="3271838"/>
            <a:ext cx="1574800" cy="638175"/>
          </a:xfrm>
          <a:prstGeom prst="rect">
            <a:avLst/>
          </a:prstGeom>
          <a:blipFill dpi="0" rotWithShape="1">
            <a:blip r:embed="rId2" cstate="screen"/>
            <a:srcRect/>
            <a:tile tx="0" ty="0" sx="100000" sy="100000" flip="none" algn="tl"/>
          </a:blip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C0C0C0"/>
            </a:extrusionClr>
          </a:sp3d>
        </p:spPr>
        <p:txBody>
          <a:bodyPr wrap="none" anchor="ctr">
            <a:flatTx/>
          </a:bodyPr>
          <a:lstStyle/>
          <a:p>
            <a:endParaRPr lang="en-US"/>
          </a:p>
        </p:txBody>
      </p:sp>
      <p:sp>
        <p:nvSpPr>
          <p:cNvPr id="5" name="Text Box 11"/>
          <p:cNvSpPr txBox="1">
            <a:spLocks noChangeArrowheads="1"/>
          </p:cNvSpPr>
          <p:nvPr/>
        </p:nvSpPr>
        <p:spPr bwMode="auto">
          <a:xfrm>
            <a:off x="1339850" y="2590800"/>
            <a:ext cx="681038" cy="366713"/>
          </a:xfrm>
          <a:prstGeom prst="rect">
            <a:avLst/>
          </a:prstGeom>
          <a:noFill/>
          <a:ln w="9525">
            <a:noFill/>
            <a:miter lim="800000"/>
            <a:headEnd/>
            <a:tailEnd/>
          </a:ln>
          <a:effectLst/>
        </p:spPr>
        <p:txBody>
          <a:bodyPr>
            <a:spAutoFit/>
          </a:bodyPr>
          <a:lstStyle/>
          <a:p>
            <a:pPr>
              <a:spcBef>
                <a:spcPct val="50000"/>
              </a:spcBef>
            </a:pPr>
            <a:r>
              <a:rPr lang="en-US"/>
              <a:t>6 in</a:t>
            </a:r>
          </a:p>
        </p:txBody>
      </p:sp>
      <p:sp>
        <p:nvSpPr>
          <p:cNvPr id="6" name="Text Box 12"/>
          <p:cNvSpPr txBox="1">
            <a:spLocks noChangeArrowheads="1"/>
          </p:cNvSpPr>
          <p:nvPr/>
        </p:nvSpPr>
        <p:spPr bwMode="auto">
          <a:xfrm>
            <a:off x="2425700" y="3068638"/>
            <a:ext cx="681038" cy="366712"/>
          </a:xfrm>
          <a:prstGeom prst="rect">
            <a:avLst/>
          </a:prstGeom>
          <a:noFill/>
          <a:ln w="9525">
            <a:noFill/>
            <a:miter lim="800000"/>
            <a:headEnd/>
            <a:tailEnd/>
          </a:ln>
          <a:effectLst/>
        </p:spPr>
        <p:txBody>
          <a:bodyPr>
            <a:spAutoFit/>
          </a:bodyPr>
          <a:lstStyle/>
          <a:p>
            <a:pPr>
              <a:spcBef>
                <a:spcPct val="50000"/>
              </a:spcBef>
            </a:pPr>
            <a:r>
              <a:rPr lang="en-US"/>
              <a:t>3 in</a:t>
            </a:r>
          </a:p>
        </p:txBody>
      </p:sp>
      <p:sp>
        <p:nvSpPr>
          <p:cNvPr id="7" name="Text Box 13"/>
          <p:cNvSpPr txBox="1">
            <a:spLocks noChangeArrowheads="1"/>
          </p:cNvSpPr>
          <p:nvPr/>
        </p:nvSpPr>
        <p:spPr bwMode="auto">
          <a:xfrm>
            <a:off x="2235200" y="3706813"/>
            <a:ext cx="681038" cy="366712"/>
          </a:xfrm>
          <a:prstGeom prst="rect">
            <a:avLst/>
          </a:prstGeom>
          <a:noFill/>
          <a:ln w="9525">
            <a:noFill/>
            <a:miter lim="800000"/>
            <a:headEnd/>
            <a:tailEnd/>
          </a:ln>
          <a:effectLst/>
        </p:spPr>
        <p:txBody>
          <a:bodyPr>
            <a:spAutoFit/>
          </a:bodyPr>
          <a:lstStyle/>
          <a:p>
            <a:pPr>
              <a:spcBef>
                <a:spcPct val="50000"/>
              </a:spcBef>
            </a:pPr>
            <a:r>
              <a:rPr lang="en-US"/>
              <a:t>3 in</a:t>
            </a:r>
          </a:p>
        </p:txBody>
      </p:sp>
      <p:sp>
        <p:nvSpPr>
          <p:cNvPr id="8" name="Text Box 14"/>
          <p:cNvSpPr txBox="1">
            <a:spLocks noChangeArrowheads="1"/>
          </p:cNvSpPr>
          <p:nvPr/>
        </p:nvSpPr>
        <p:spPr bwMode="auto">
          <a:xfrm>
            <a:off x="658813" y="4559300"/>
            <a:ext cx="7208837" cy="1192213"/>
          </a:xfrm>
          <a:prstGeom prst="rect">
            <a:avLst/>
          </a:prstGeom>
          <a:noFill/>
          <a:ln w="9525">
            <a:noFill/>
            <a:miter lim="800000"/>
            <a:headEnd/>
            <a:tailEnd/>
          </a:ln>
          <a:effectLst/>
        </p:spPr>
        <p:txBody>
          <a:bodyPr>
            <a:spAutoFit/>
          </a:bodyPr>
          <a:lstStyle/>
          <a:p>
            <a:pPr>
              <a:spcBef>
                <a:spcPct val="50000"/>
              </a:spcBef>
            </a:pPr>
            <a:r>
              <a:rPr lang="en-US"/>
              <a:t>V</a:t>
            </a:r>
            <a:r>
              <a:rPr lang="en-US" baseline="-25000"/>
              <a:t>d</a:t>
            </a:r>
            <a:r>
              <a:rPr lang="en-US"/>
              <a:t> = (6 in x 1 ft/12 in) x (3 in x 1 ft/12 in) x (3 in x 1 ft/12 in)</a:t>
            </a:r>
          </a:p>
          <a:p>
            <a:pPr>
              <a:spcBef>
                <a:spcPct val="50000"/>
              </a:spcBef>
            </a:pPr>
            <a:r>
              <a:rPr lang="en-US"/>
              <a:t>V</a:t>
            </a:r>
            <a:r>
              <a:rPr lang="en-US" baseline="-25000"/>
              <a:t>d</a:t>
            </a:r>
            <a:r>
              <a:rPr lang="en-US"/>
              <a:t> = (0.5 ft) x (0.25 ft) x (0.25 ft)</a:t>
            </a:r>
          </a:p>
          <a:p>
            <a:pPr>
              <a:spcBef>
                <a:spcPct val="50000"/>
              </a:spcBef>
            </a:pPr>
            <a:r>
              <a:rPr lang="en-US"/>
              <a:t>V</a:t>
            </a:r>
            <a:r>
              <a:rPr lang="en-US" baseline="-25000"/>
              <a:t>d</a:t>
            </a:r>
            <a:r>
              <a:rPr lang="en-US"/>
              <a:t> = 0.03125 ft</a:t>
            </a:r>
            <a:r>
              <a:rPr lang="en-US" baseline="40000"/>
              <a:t>3</a:t>
            </a:r>
          </a:p>
        </p:txBody>
      </p:sp>
      <p:sp>
        <p:nvSpPr>
          <p:cNvPr id="9" name="Text Box 15"/>
          <p:cNvSpPr txBox="1">
            <a:spLocks noChangeArrowheads="1"/>
          </p:cNvSpPr>
          <p:nvPr/>
        </p:nvSpPr>
        <p:spPr bwMode="auto">
          <a:xfrm>
            <a:off x="3763963" y="3217863"/>
            <a:ext cx="4071937" cy="366712"/>
          </a:xfrm>
          <a:prstGeom prst="rect">
            <a:avLst/>
          </a:prstGeom>
          <a:noFill/>
          <a:ln w="9525">
            <a:noFill/>
            <a:miter lim="800000"/>
            <a:headEnd/>
            <a:tailEnd/>
          </a:ln>
          <a:effectLst/>
        </p:spPr>
        <p:txBody>
          <a:bodyPr>
            <a:spAutoFit/>
          </a:bodyPr>
          <a:lstStyle/>
          <a:p>
            <a:pPr>
              <a:spcBef>
                <a:spcPct val="50000"/>
              </a:spcBef>
            </a:pPr>
            <a:r>
              <a:rPr lang="en-US"/>
              <a:t>What is the volume displaced, V</a:t>
            </a:r>
            <a:r>
              <a:rPr lang="en-US" baseline="-25000"/>
              <a:t>d</a:t>
            </a:r>
            <a:r>
              <a:rPr lang="en-US"/>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Text Box 3"/>
          <p:cNvSpPr txBox="1">
            <a:spLocks noChangeArrowheads="1"/>
          </p:cNvSpPr>
          <p:nvPr/>
        </p:nvSpPr>
        <p:spPr bwMode="auto">
          <a:xfrm>
            <a:off x="688975" y="1254204"/>
            <a:ext cx="8039100" cy="1107996"/>
          </a:xfrm>
          <a:prstGeom prst="rect">
            <a:avLst/>
          </a:prstGeom>
          <a:noFill/>
          <a:ln w="9525">
            <a:noFill/>
            <a:miter lim="800000"/>
            <a:headEnd/>
            <a:tailEnd/>
          </a:ln>
          <a:effectLst/>
        </p:spPr>
        <p:txBody>
          <a:bodyPr>
            <a:spAutoFit/>
          </a:bodyPr>
          <a:lstStyle/>
          <a:p>
            <a:pPr>
              <a:spcBef>
                <a:spcPct val="50000"/>
              </a:spcBef>
            </a:pPr>
            <a:r>
              <a:rPr lang="en-US" sz="2200" dirty="0"/>
              <a:t>A brick is 6 inches long, 3 inches wide and 3 inches tall.  The brick was placed on a scale and weighed 4 lb.  When submerged and then released, will the brick float?</a:t>
            </a:r>
          </a:p>
        </p:txBody>
      </p:sp>
      <p:sp>
        <p:nvSpPr>
          <p:cNvPr id="4" name="Rectangle 4" descr="Sand"/>
          <p:cNvSpPr>
            <a:spLocks noChangeArrowheads="1"/>
          </p:cNvSpPr>
          <p:nvPr/>
        </p:nvSpPr>
        <p:spPr bwMode="auto">
          <a:xfrm>
            <a:off x="501650" y="3271838"/>
            <a:ext cx="1574800" cy="638175"/>
          </a:xfrm>
          <a:prstGeom prst="rect">
            <a:avLst/>
          </a:prstGeom>
          <a:blipFill dpi="0" rotWithShape="1">
            <a:blip r:embed="rId2" cstate="screen"/>
            <a:srcRect/>
            <a:tile tx="0" ty="0" sx="100000" sy="100000" flip="none" algn="tl"/>
          </a:blip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C0C0C0"/>
            </a:extrusionClr>
          </a:sp3d>
        </p:spPr>
        <p:txBody>
          <a:bodyPr wrap="none" anchor="ctr">
            <a:flatTx/>
          </a:bodyPr>
          <a:lstStyle/>
          <a:p>
            <a:endParaRPr lang="en-US"/>
          </a:p>
        </p:txBody>
      </p:sp>
      <p:sp>
        <p:nvSpPr>
          <p:cNvPr id="5" name="Text Box 5"/>
          <p:cNvSpPr txBox="1">
            <a:spLocks noChangeArrowheads="1"/>
          </p:cNvSpPr>
          <p:nvPr/>
        </p:nvSpPr>
        <p:spPr bwMode="auto">
          <a:xfrm>
            <a:off x="1339850" y="2590800"/>
            <a:ext cx="681038" cy="366713"/>
          </a:xfrm>
          <a:prstGeom prst="rect">
            <a:avLst/>
          </a:prstGeom>
          <a:noFill/>
          <a:ln w="9525">
            <a:noFill/>
            <a:miter lim="800000"/>
            <a:headEnd/>
            <a:tailEnd/>
          </a:ln>
          <a:effectLst/>
        </p:spPr>
        <p:txBody>
          <a:bodyPr>
            <a:spAutoFit/>
          </a:bodyPr>
          <a:lstStyle/>
          <a:p>
            <a:pPr>
              <a:spcBef>
                <a:spcPct val="50000"/>
              </a:spcBef>
            </a:pPr>
            <a:r>
              <a:rPr lang="en-US"/>
              <a:t>6 in</a:t>
            </a:r>
          </a:p>
        </p:txBody>
      </p:sp>
      <p:sp>
        <p:nvSpPr>
          <p:cNvPr id="6" name="Text Box 6"/>
          <p:cNvSpPr txBox="1">
            <a:spLocks noChangeArrowheads="1"/>
          </p:cNvSpPr>
          <p:nvPr/>
        </p:nvSpPr>
        <p:spPr bwMode="auto">
          <a:xfrm>
            <a:off x="2425700" y="3068638"/>
            <a:ext cx="681038" cy="366712"/>
          </a:xfrm>
          <a:prstGeom prst="rect">
            <a:avLst/>
          </a:prstGeom>
          <a:noFill/>
          <a:ln w="9525">
            <a:noFill/>
            <a:miter lim="800000"/>
            <a:headEnd/>
            <a:tailEnd/>
          </a:ln>
          <a:effectLst/>
        </p:spPr>
        <p:txBody>
          <a:bodyPr>
            <a:spAutoFit/>
          </a:bodyPr>
          <a:lstStyle/>
          <a:p>
            <a:pPr>
              <a:spcBef>
                <a:spcPct val="50000"/>
              </a:spcBef>
            </a:pPr>
            <a:r>
              <a:rPr lang="en-US"/>
              <a:t>3 in</a:t>
            </a:r>
          </a:p>
        </p:txBody>
      </p:sp>
      <p:sp>
        <p:nvSpPr>
          <p:cNvPr id="7" name="Text Box 7"/>
          <p:cNvSpPr txBox="1">
            <a:spLocks noChangeArrowheads="1"/>
          </p:cNvSpPr>
          <p:nvPr/>
        </p:nvSpPr>
        <p:spPr bwMode="auto">
          <a:xfrm>
            <a:off x="2235200" y="3706813"/>
            <a:ext cx="681038" cy="366712"/>
          </a:xfrm>
          <a:prstGeom prst="rect">
            <a:avLst/>
          </a:prstGeom>
          <a:noFill/>
          <a:ln w="9525">
            <a:noFill/>
            <a:miter lim="800000"/>
            <a:headEnd/>
            <a:tailEnd/>
          </a:ln>
          <a:effectLst/>
        </p:spPr>
        <p:txBody>
          <a:bodyPr>
            <a:spAutoFit/>
          </a:bodyPr>
          <a:lstStyle/>
          <a:p>
            <a:pPr>
              <a:spcBef>
                <a:spcPct val="50000"/>
              </a:spcBef>
            </a:pPr>
            <a:r>
              <a:rPr lang="en-US"/>
              <a:t>3 in</a:t>
            </a:r>
          </a:p>
        </p:txBody>
      </p:sp>
      <p:sp>
        <p:nvSpPr>
          <p:cNvPr id="8" name="Text Box 8"/>
          <p:cNvSpPr txBox="1">
            <a:spLocks noChangeArrowheads="1"/>
          </p:cNvSpPr>
          <p:nvPr/>
        </p:nvSpPr>
        <p:spPr bwMode="auto">
          <a:xfrm>
            <a:off x="658813" y="4559300"/>
            <a:ext cx="4284662" cy="1192213"/>
          </a:xfrm>
          <a:prstGeom prst="rect">
            <a:avLst/>
          </a:prstGeom>
          <a:noFill/>
          <a:ln w="9525">
            <a:noFill/>
            <a:miter lim="800000"/>
            <a:headEnd/>
            <a:tailEnd/>
          </a:ln>
          <a:effectLst/>
        </p:spPr>
        <p:txBody>
          <a:bodyPr>
            <a:spAutoFit/>
          </a:bodyPr>
          <a:lstStyle/>
          <a:p>
            <a:pPr>
              <a:spcBef>
                <a:spcPct val="50000"/>
              </a:spcBef>
            </a:pPr>
            <a:r>
              <a:rPr lang="en-US"/>
              <a:t>F</a:t>
            </a:r>
            <a:r>
              <a:rPr lang="en-US" baseline="-25000"/>
              <a:t>b</a:t>
            </a:r>
            <a:r>
              <a:rPr lang="en-US"/>
              <a:t> = </a:t>
            </a:r>
            <a:r>
              <a:rPr lang="en-US" b="1">
                <a:latin typeface="Symbol" pitchFamily="18" charset="2"/>
              </a:rPr>
              <a:t>g</a:t>
            </a:r>
            <a:r>
              <a:rPr lang="en-US"/>
              <a:t> x V</a:t>
            </a:r>
            <a:r>
              <a:rPr lang="en-US" baseline="-25000"/>
              <a:t>d</a:t>
            </a:r>
            <a:r>
              <a:rPr lang="en-US"/>
              <a:t> </a:t>
            </a:r>
          </a:p>
          <a:p>
            <a:pPr>
              <a:spcBef>
                <a:spcPct val="50000"/>
              </a:spcBef>
            </a:pPr>
            <a:endParaRPr lang="en-US"/>
          </a:p>
          <a:p>
            <a:pPr>
              <a:spcBef>
                <a:spcPct val="50000"/>
              </a:spcBef>
            </a:pPr>
            <a:r>
              <a:rPr lang="en-US"/>
              <a:t>F</a:t>
            </a:r>
            <a:r>
              <a:rPr lang="en-US" baseline="-25000"/>
              <a:t>b</a:t>
            </a:r>
            <a:r>
              <a:rPr lang="en-US"/>
              <a:t> = 62.4 lb/ft</a:t>
            </a:r>
            <a:r>
              <a:rPr lang="en-US" baseline="40000"/>
              <a:t>3</a:t>
            </a:r>
            <a:r>
              <a:rPr lang="en-US"/>
              <a:t> x 0.03125 ft</a:t>
            </a:r>
            <a:r>
              <a:rPr lang="en-US" baseline="40000"/>
              <a:t>3</a:t>
            </a:r>
            <a:r>
              <a:rPr lang="en-US"/>
              <a:t> = 1.95 lb</a:t>
            </a:r>
            <a:endParaRPr lang="en-US" baseline="40000"/>
          </a:p>
        </p:txBody>
      </p:sp>
      <p:sp>
        <p:nvSpPr>
          <p:cNvPr id="9" name="Text Box 9"/>
          <p:cNvSpPr txBox="1">
            <a:spLocks noChangeArrowheads="1"/>
          </p:cNvSpPr>
          <p:nvPr/>
        </p:nvSpPr>
        <p:spPr bwMode="auto">
          <a:xfrm>
            <a:off x="3763963" y="3217863"/>
            <a:ext cx="4071937" cy="366712"/>
          </a:xfrm>
          <a:prstGeom prst="rect">
            <a:avLst/>
          </a:prstGeom>
          <a:noFill/>
          <a:ln w="9525">
            <a:noFill/>
            <a:miter lim="800000"/>
            <a:headEnd/>
            <a:tailEnd/>
          </a:ln>
          <a:effectLst/>
        </p:spPr>
        <p:txBody>
          <a:bodyPr>
            <a:spAutoFit/>
          </a:bodyPr>
          <a:lstStyle/>
          <a:p>
            <a:pPr>
              <a:spcBef>
                <a:spcPct val="50000"/>
              </a:spcBef>
            </a:pPr>
            <a:r>
              <a:rPr lang="en-US"/>
              <a:t>What is the buoyant force, F</a:t>
            </a:r>
            <a:r>
              <a:rPr lang="en-US" baseline="-25000"/>
              <a:t>b</a:t>
            </a:r>
            <a:r>
              <a:rPr lang="en-US"/>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Text Box 3"/>
          <p:cNvSpPr txBox="1">
            <a:spLocks noChangeArrowheads="1"/>
          </p:cNvSpPr>
          <p:nvPr/>
        </p:nvSpPr>
        <p:spPr bwMode="auto">
          <a:xfrm>
            <a:off x="688975" y="1330404"/>
            <a:ext cx="8039100" cy="1107996"/>
          </a:xfrm>
          <a:prstGeom prst="rect">
            <a:avLst/>
          </a:prstGeom>
          <a:noFill/>
          <a:ln w="9525">
            <a:noFill/>
            <a:miter lim="800000"/>
            <a:headEnd/>
            <a:tailEnd/>
          </a:ln>
          <a:effectLst/>
        </p:spPr>
        <p:txBody>
          <a:bodyPr>
            <a:spAutoFit/>
          </a:bodyPr>
          <a:lstStyle/>
          <a:p>
            <a:pPr>
              <a:spcBef>
                <a:spcPct val="50000"/>
              </a:spcBef>
            </a:pPr>
            <a:r>
              <a:rPr lang="en-US" sz="2200" dirty="0"/>
              <a:t>A brick is 6 inches long, 3 inches wide and 3 inches tall.  The brick was placed on a scale and weighed 4 lb.  When submerged and then released, will the brick float?</a:t>
            </a:r>
          </a:p>
        </p:txBody>
      </p:sp>
      <p:sp>
        <p:nvSpPr>
          <p:cNvPr id="4" name="Text Box 9"/>
          <p:cNvSpPr txBox="1">
            <a:spLocks noChangeArrowheads="1"/>
          </p:cNvSpPr>
          <p:nvPr/>
        </p:nvSpPr>
        <p:spPr bwMode="auto">
          <a:xfrm>
            <a:off x="3763963" y="3073400"/>
            <a:ext cx="4837112" cy="2292350"/>
          </a:xfrm>
          <a:prstGeom prst="rect">
            <a:avLst/>
          </a:prstGeom>
          <a:noFill/>
          <a:ln w="9525">
            <a:noFill/>
            <a:miter lim="800000"/>
            <a:headEnd/>
            <a:tailEnd/>
          </a:ln>
          <a:effectLst/>
        </p:spPr>
        <p:txBody>
          <a:bodyPr>
            <a:spAutoFit/>
          </a:bodyPr>
          <a:lstStyle/>
          <a:p>
            <a:pPr>
              <a:spcBef>
                <a:spcPct val="50000"/>
              </a:spcBef>
            </a:pPr>
            <a:r>
              <a:rPr lang="en-US" dirty="0"/>
              <a:t>What is the sum of the forces?</a:t>
            </a:r>
          </a:p>
          <a:p>
            <a:pPr>
              <a:spcBef>
                <a:spcPct val="50000"/>
              </a:spcBef>
            </a:pPr>
            <a:endParaRPr lang="en-US" dirty="0"/>
          </a:p>
          <a:p>
            <a:pPr>
              <a:spcBef>
                <a:spcPct val="50000"/>
              </a:spcBef>
            </a:pPr>
            <a:r>
              <a:rPr lang="en-US" dirty="0"/>
              <a:t>Sum of forces = (-4 lb) + 1.95  = -2.05 lb</a:t>
            </a:r>
          </a:p>
          <a:p>
            <a:pPr>
              <a:spcBef>
                <a:spcPct val="50000"/>
              </a:spcBef>
            </a:pPr>
            <a:endParaRPr lang="en-US" dirty="0"/>
          </a:p>
          <a:p>
            <a:pPr>
              <a:spcBef>
                <a:spcPct val="50000"/>
              </a:spcBef>
            </a:pPr>
            <a:r>
              <a:rPr lang="en-US" dirty="0"/>
              <a:t>Sum of forces is negative, so the brick will accelerate downward.  </a:t>
            </a:r>
            <a:r>
              <a:rPr lang="en-US" b="1" dirty="0">
                <a:solidFill>
                  <a:srgbClr val="FFC000"/>
                </a:solidFill>
              </a:rPr>
              <a:t>The brick will sink!</a:t>
            </a:r>
          </a:p>
        </p:txBody>
      </p:sp>
      <p:sp>
        <p:nvSpPr>
          <p:cNvPr id="5" name="Rectangle 10" descr="Sand"/>
          <p:cNvSpPr>
            <a:spLocks noChangeArrowheads="1"/>
          </p:cNvSpPr>
          <p:nvPr/>
        </p:nvSpPr>
        <p:spPr bwMode="auto">
          <a:xfrm>
            <a:off x="996950" y="2819400"/>
            <a:ext cx="1552575" cy="571500"/>
          </a:xfrm>
          <a:prstGeom prst="rect">
            <a:avLst/>
          </a:prstGeom>
          <a:blipFill dpi="0" rotWithShape="1">
            <a:blip r:embed="rId2" cstate="screen"/>
            <a:srcRect/>
            <a:tile tx="0" ty="0" sx="100000" sy="100000" flip="none" algn="tl"/>
          </a:blipFill>
          <a:ln w="9525">
            <a:solidFill>
              <a:schemeClr val="tx1"/>
            </a:solidFill>
            <a:miter lim="800000"/>
            <a:headEnd/>
            <a:tailEnd/>
          </a:ln>
          <a:effectLst/>
        </p:spPr>
        <p:txBody>
          <a:bodyPr wrap="none" anchor="ctr"/>
          <a:lstStyle/>
          <a:p>
            <a:endParaRPr lang="en-US"/>
          </a:p>
        </p:txBody>
      </p:sp>
      <p:sp>
        <p:nvSpPr>
          <p:cNvPr id="6" name="Line 11"/>
          <p:cNvSpPr>
            <a:spLocks noChangeShapeType="1"/>
          </p:cNvSpPr>
          <p:nvPr/>
        </p:nvSpPr>
        <p:spPr bwMode="auto">
          <a:xfrm flipV="1">
            <a:off x="1741488" y="3829050"/>
            <a:ext cx="0" cy="287337"/>
          </a:xfrm>
          <a:prstGeom prst="line">
            <a:avLst/>
          </a:prstGeom>
          <a:noFill/>
          <a:ln w="9525">
            <a:solidFill>
              <a:schemeClr val="tx1"/>
            </a:solidFill>
            <a:round/>
            <a:headEnd/>
            <a:tailEnd type="triangle" w="med" len="med"/>
          </a:ln>
          <a:effectLst/>
        </p:spPr>
        <p:txBody>
          <a:bodyPr/>
          <a:lstStyle/>
          <a:p>
            <a:endParaRPr lang="en-US"/>
          </a:p>
        </p:txBody>
      </p:sp>
      <p:sp>
        <p:nvSpPr>
          <p:cNvPr id="7" name="Line 12"/>
          <p:cNvSpPr>
            <a:spLocks noChangeShapeType="1"/>
          </p:cNvSpPr>
          <p:nvPr/>
        </p:nvSpPr>
        <p:spPr bwMode="auto">
          <a:xfrm>
            <a:off x="1741488" y="3105150"/>
            <a:ext cx="0" cy="563562"/>
          </a:xfrm>
          <a:prstGeom prst="line">
            <a:avLst/>
          </a:prstGeom>
          <a:noFill/>
          <a:ln w="9525">
            <a:solidFill>
              <a:schemeClr val="tx1"/>
            </a:solidFill>
            <a:round/>
            <a:headEnd/>
            <a:tailEnd type="triangle" w="med" len="med"/>
          </a:ln>
          <a:effectLst/>
        </p:spPr>
        <p:txBody>
          <a:bodyPr/>
          <a:lstStyle/>
          <a:p>
            <a:endParaRPr lang="en-US"/>
          </a:p>
        </p:txBody>
      </p:sp>
      <p:sp>
        <p:nvSpPr>
          <p:cNvPr id="8" name="Oval 13"/>
          <p:cNvSpPr>
            <a:spLocks noChangeArrowheads="1"/>
          </p:cNvSpPr>
          <p:nvPr/>
        </p:nvSpPr>
        <p:spPr bwMode="auto">
          <a:xfrm>
            <a:off x="1693863" y="3060700"/>
            <a:ext cx="95250" cy="889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 name="Text Box 14"/>
          <p:cNvSpPr txBox="1">
            <a:spLocks noChangeArrowheads="1"/>
          </p:cNvSpPr>
          <p:nvPr/>
        </p:nvSpPr>
        <p:spPr bwMode="auto">
          <a:xfrm>
            <a:off x="1779588" y="4005262"/>
            <a:ext cx="1520825" cy="366713"/>
          </a:xfrm>
          <a:prstGeom prst="rect">
            <a:avLst/>
          </a:prstGeom>
          <a:noFill/>
          <a:ln w="9525">
            <a:noFill/>
            <a:miter lim="800000"/>
            <a:headEnd/>
            <a:tailEnd/>
          </a:ln>
          <a:effectLst/>
        </p:spPr>
        <p:txBody>
          <a:bodyPr>
            <a:spAutoFit/>
          </a:bodyPr>
          <a:lstStyle/>
          <a:p>
            <a:pPr>
              <a:spcBef>
                <a:spcPct val="50000"/>
              </a:spcBef>
            </a:pPr>
            <a:r>
              <a:rPr lang="en-US"/>
              <a:t>F</a:t>
            </a:r>
            <a:r>
              <a:rPr lang="en-US" baseline="-25000"/>
              <a:t>b</a:t>
            </a:r>
            <a:r>
              <a:rPr lang="en-US"/>
              <a:t> = 1.95 lb</a:t>
            </a:r>
          </a:p>
        </p:txBody>
      </p:sp>
      <p:sp>
        <p:nvSpPr>
          <p:cNvPr id="10" name="Text Box 15"/>
          <p:cNvSpPr txBox="1">
            <a:spLocks noChangeArrowheads="1"/>
          </p:cNvSpPr>
          <p:nvPr/>
        </p:nvSpPr>
        <p:spPr bwMode="auto">
          <a:xfrm>
            <a:off x="1790700" y="3444875"/>
            <a:ext cx="1147763" cy="366712"/>
          </a:xfrm>
          <a:prstGeom prst="rect">
            <a:avLst/>
          </a:prstGeom>
          <a:noFill/>
          <a:ln w="9525">
            <a:noFill/>
            <a:miter lim="800000"/>
            <a:headEnd/>
            <a:tailEnd/>
          </a:ln>
          <a:effectLst/>
        </p:spPr>
        <p:txBody>
          <a:bodyPr>
            <a:spAutoFit/>
          </a:bodyPr>
          <a:lstStyle/>
          <a:p>
            <a:pPr>
              <a:spcBef>
                <a:spcPct val="50000"/>
              </a:spcBef>
            </a:pPr>
            <a:r>
              <a:rPr lang="en-US"/>
              <a:t> w = 4 lb</a:t>
            </a:r>
            <a:endParaRPr lang="en-US" baseline="-25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Text Box 3"/>
          <p:cNvSpPr txBox="1">
            <a:spLocks noChangeArrowheads="1"/>
          </p:cNvSpPr>
          <p:nvPr/>
        </p:nvSpPr>
        <p:spPr bwMode="auto">
          <a:xfrm>
            <a:off x="688975" y="1330404"/>
            <a:ext cx="8039100" cy="1107996"/>
          </a:xfrm>
          <a:prstGeom prst="rect">
            <a:avLst/>
          </a:prstGeom>
          <a:noFill/>
          <a:ln w="9525">
            <a:noFill/>
            <a:miter lim="800000"/>
            <a:headEnd/>
            <a:tailEnd/>
          </a:ln>
          <a:effectLst/>
        </p:spPr>
        <p:txBody>
          <a:bodyPr>
            <a:spAutoFit/>
          </a:bodyPr>
          <a:lstStyle/>
          <a:p>
            <a:pPr>
              <a:spcBef>
                <a:spcPct val="50000"/>
              </a:spcBef>
            </a:pPr>
            <a:r>
              <a:rPr lang="en-US" sz="2200" dirty="0"/>
              <a:t>A block of wood is 6 inches long, 3 inches wide and 3 inches tall.  The block was placed on a scale and weighed 1 lb.  When submerged and then released, will the block float?</a:t>
            </a:r>
          </a:p>
        </p:txBody>
      </p:sp>
      <p:sp>
        <p:nvSpPr>
          <p:cNvPr id="4" name="Rectangle 4" descr="Sand"/>
          <p:cNvSpPr>
            <a:spLocks noChangeArrowheads="1"/>
          </p:cNvSpPr>
          <p:nvPr/>
        </p:nvSpPr>
        <p:spPr bwMode="auto">
          <a:xfrm>
            <a:off x="1692275" y="3271838"/>
            <a:ext cx="1574800" cy="638175"/>
          </a:xfrm>
          <a:prstGeom prst="rect">
            <a:avLst/>
          </a:prstGeom>
          <a:blipFill dpi="0" rotWithShape="1">
            <a:blip r:embed="rId2" cstate="screen"/>
            <a:srcRect/>
            <a:tile tx="0" ty="0" sx="100000" sy="100000" flip="none" algn="tl"/>
          </a:blip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C0C0C0"/>
            </a:extrusionClr>
          </a:sp3d>
        </p:spPr>
        <p:txBody>
          <a:bodyPr wrap="none" anchor="ctr">
            <a:flatTx/>
          </a:bodyPr>
          <a:lstStyle/>
          <a:p>
            <a:endParaRPr lang="en-US"/>
          </a:p>
        </p:txBody>
      </p:sp>
      <p:sp>
        <p:nvSpPr>
          <p:cNvPr id="5" name="Rectangle 5"/>
          <p:cNvSpPr>
            <a:spLocks noChangeArrowheads="1"/>
          </p:cNvSpPr>
          <p:nvPr/>
        </p:nvSpPr>
        <p:spPr bwMode="auto">
          <a:xfrm>
            <a:off x="1789113" y="4605338"/>
            <a:ext cx="1471612" cy="110331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6" name="Rectangle 6"/>
          <p:cNvSpPr>
            <a:spLocks noChangeArrowheads="1"/>
          </p:cNvSpPr>
          <p:nvPr/>
        </p:nvSpPr>
        <p:spPr bwMode="auto">
          <a:xfrm>
            <a:off x="2438400" y="4040188"/>
            <a:ext cx="171450" cy="56515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7" name="Rectangle 7"/>
          <p:cNvSpPr>
            <a:spLocks noChangeArrowheads="1"/>
          </p:cNvSpPr>
          <p:nvPr/>
        </p:nvSpPr>
        <p:spPr bwMode="auto">
          <a:xfrm>
            <a:off x="1876425" y="3930650"/>
            <a:ext cx="1295400" cy="109538"/>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 name="Oval 8"/>
          <p:cNvSpPr>
            <a:spLocks noChangeArrowheads="1"/>
          </p:cNvSpPr>
          <p:nvPr/>
        </p:nvSpPr>
        <p:spPr bwMode="auto">
          <a:xfrm>
            <a:off x="2224088" y="4889500"/>
            <a:ext cx="603250" cy="608013"/>
          </a:xfrm>
          <a:prstGeom prst="ellipse">
            <a:avLst/>
          </a:prstGeom>
          <a:solidFill>
            <a:srgbClr val="808080"/>
          </a:solidFill>
          <a:ln w="9525">
            <a:solidFill>
              <a:schemeClr val="tx1"/>
            </a:solidFill>
            <a:round/>
            <a:headEnd/>
            <a:tailEnd/>
          </a:ln>
          <a:effectLst/>
        </p:spPr>
        <p:txBody>
          <a:bodyPr wrap="none" anchor="ctr"/>
          <a:lstStyle/>
          <a:p>
            <a:endParaRPr lang="en-US"/>
          </a:p>
        </p:txBody>
      </p:sp>
      <p:sp>
        <p:nvSpPr>
          <p:cNvPr id="9" name="Line 9"/>
          <p:cNvSpPr>
            <a:spLocks noChangeShapeType="1"/>
          </p:cNvSpPr>
          <p:nvPr/>
        </p:nvSpPr>
        <p:spPr bwMode="auto">
          <a:xfrm flipH="1">
            <a:off x="2411413" y="5197475"/>
            <a:ext cx="125412" cy="261938"/>
          </a:xfrm>
          <a:prstGeom prst="line">
            <a:avLst/>
          </a:prstGeom>
          <a:noFill/>
          <a:ln w="9525">
            <a:solidFill>
              <a:srgbClr val="000000"/>
            </a:solidFill>
            <a:round/>
            <a:headEnd/>
            <a:tailEnd type="triangle" w="med" len="med"/>
          </a:ln>
          <a:effectLst/>
        </p:spPr>
        <p:txBody>
          <a:bodyPr/>
          <a:lstStyle/>
          <a:p>
            <a:endParaRPr lang="en-US"/>
          </a:p>
        </p:txBody>
      </p:sp>
      <p:sp>
        <p:nvSpPr>
          <p:cNvPr id="10" name="Text Box 10"/>
          <p:cNvSpPr txBox="1">
            <a:spLocks noChangeArrowheads="1"/>
          </p:cNvSpPr>
          <p:nvPr/>
        </p:nvSpPr>
        <p:spPr bwMode="auto">
          <a:xfrm>
            <a:off x="1911350" y="5386388"/>
            <a:ext cx="1025525" cy="336550"/>
          </a:xfrm>
          <a:prstGeom prst="rect">
            <a:avLst/>
          </a:prstGeom>
          <a:noFill/>
          <a:ln w="9525">
            <a:noFill/>
            <a:miter lim="800000"/>
            <a:headEnd/>
            <a:tailEnd/>
          </a:ln>
          <a:effectLst/>
        </p:spPr>
        <p:txBody>
          <a:bodyPr>
            <a:spAutoFit/>
          </a:bodyPr>
          <a:lstStyle/>
          <a:p>
            <a:r>
              <a:rPr lang="en-US" sz="1600">
                <a:solidFill>
                  <a:srgbClr val="000000"/>
                </a:solidFill>
              </a:rPr>
              <a:t>1  lb</a:t>
            </a:r>
          </a:p>
        </p:txBody>
      </p:sp>
      <p:sp>
        <p:nvSpPr>
          <p:cNvPr id="11" name="Text Box 11"/>
          <p:cNvSpPr txBox="1">
            <a:spLocks noChangeArrowheads="1"/>
          </p:cNvSpPr>
          <p:nvPr/>
        </p:nvSpPr>
        <p:spPr bwMode="auto">
          <a:xfrm>
            <a:off x="2530475" y="2590800"/>
            <a:ext cx="681038" cy="366713"/>
          </a:xfrm>
          <a:prstGeom prst="rect">
            <a:avLst/>
          </a:prstGeom>
          <a:noFill/>
          <a:ln w="9525">
            <a:noFill/>
            <a:miter lim="800000"/>
            <a:headEnd/>
            <a:tailEnd/>
          </a:ln>
          <a:effectLst/>
        </p:spPr>
        <p:txBody>
          <a:bodyPr>
            <a:spAutoFit/>
          </a:bodyPr>
          <a:lstStyle/>
          <a:p>
            <a:pPr>
              <a:spcBef>
                <a:spcPct val="50000"/>
              </a:spcBef>
            </a:pPr>
            <a:r>
              <a:rPr lang="en-US"/>
              <a:t>6 in</a:t>
            </a:r>
          </a:p>
        </p:txBody>
      </p:sp>
      <p:sp>
        <p:nvSpPr>
          <p:cNvPr id="12" name="Text Box 12"/>
          <p:cNvSpPr txBox="1">
            <a:spLocks noChangeArrowheads="1"/>
          </p:cNvSpPr>
          <p:nvPr/>
        </p:nvSpPr>
        <p:spPr bwMode="auto">
          <a:xfrm>
            <a:off x="3616325" y="3068638"/>
            <a:ext cx="681038" cy="366712"/>
          </a:xfrm>
          <a:prstGeom prst="rect">
            <a:avLst/>
          </a:prstGeom>
          <a:noFill/>
          <a:ln w="9525">
            <a:noFill/>
            <a:miter lim="800000"/>
            <a:headEnd/>
            <a:tailEnd/>
          </a:ln>
          <a:effectLst/>
        </p:spPr>
        <p:txBody>
          <a:bodyPr>
            <a:spAutoFit/>
          </a:bodyPr>
          <a:lstStyle/>
          <a:p>
            <a:pPr>
              <a:spcBef>
                <a:spcPct val="50000"/>
              </a:spcBef>
            </a:pPr>
            <a:r>
              <a:rPr lang="en-US"/>
              <a:t>3 in</a:t>
            </a:r>
          </a:p>
        </p:txBody>
      </p:sp>
      <p:sp>
        <p:nvSpPr>
          <p:cNvPr id="13" name="Text Box 13"/>
          <p:cNvSpPr txBox="1">
            <a:spLocks noChangeArrowheads="1"/>
          </p:cNvSpPr>
          <p:nvPr/>
        </p:nvSpPr>
        <p:spPr bwMode="auto">
          <a:xfrm>
            <a:off x="3425825" y="3706813"/>
            <a:ext cx="681038" cy="366712"/>
          </a:xfrm>
          <a:prstGeom prst="rect">
            <a:avLst/>
          </a:prstGeom>
          <a:noFill/>
          <a:ln w="9525">
            <a:noFill/>
            <a:miter lim="800000"/>
            <a:headEnd/>
            <a:tailEnd/>
          </a:ln>
          <a:effectLst/>
        </p:spPr>
        <p:txBody>
          <a:bodyPr>
            <a:spAutoFit/>
          </a:bodyPr>
          <a:lstStyle/>
          <a:p>
            <a:pPr>
              <a:spcBef>
                <a:spcPct val="50000"/>
              </a:spcBef>
            </a:pPr>
            <a:r>
              <a:rPr lang="en-US"/>
              <a:t>3 in</a:t>
            </a:r>
          </a:p>
        </p:txBody>
      </p:sp>
      <p:sp>
        <p:nvSpPr>
          <p:cNvPr id="14" name="Text Box 14"/>
          <p:cNvSpPr txBox="1">
            <a:spLocks noChangeArrowheads="1"/>
          </p:cNvSpPr>
          <p:nvPr/>
        </p:nvSpPr>
        <p:spPr bwMode="auto">
          <a:xfrm>
            <a:off x="5072063" y="3844925"/>
            <a:ext cx="3784600" cy="779463"/>
          </a:xfrm>
          <a:prstGeom prst="rect">
            <a:avLst/>
          </a:prstGeom>
          <a:noFill/>
          <a:ln w="9525">
            <a:noFill/>
            <a:miter lim="800000"/>
            <a:headEnd/>
            <a:tailEnd/>
          </a:ln>
          <a:effectLst/>
        </p:spPr>
        <p:txBody>
          <a:bodyPr>
            <a:spAutoFit/>
          </a:bodyPr>
          <a:lstStyle/>
          <a:p>
            <a:pPr>
              <a:spcBef>
                <a:spcPct val="50000"/>
              </a:spcBef>
            </a:pPr>
            <a:r>
              <a:rPr lang="en-US"/>
              <a:t>The weight of the object, w, is 1 lb.</a:t>
            </a:r>
          </a:p>
          <a:p>
            <a:pPr>
              <a:spcBef>
                <a:spcPct val="50000"/>
              </a:spcBef>
            </a:pPr>
            <a:r>
              <a:rPr lang="en-US"/>
              <a:t>w = 1 lb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Buoyancy</a:t>
            </a:r>
          </a:p>
        </p:txBody>
      </p:sp>
      <p:sp>
        <p:nvSpPr>
          <p:cNvPr id="3" name="Content Placeholder 2"/>
          <p:cNvSpPr>
            <a:spLocks noGrp="1"/>
          </p:cNvSpPr>
          <p:nvPr>
            <p:ph idx="1"/>
          </p:nvPr>
        </p:nvSpPr>
        <p:spPr/>
        <p:txBody>
          <a:bodyPr/>
          <a:lstStyle/>
          <a:p>
            <a:pPr eaLnBrk="1" hangingPunct="1">
              <a:defRPr/>
            </a:pPr>
            <a:r>
              <a:rPr lang="en-US" dirty="0" smtClean="0"/>
              <a:t>Does an object float or does it sink?</a:t>
            </a:r>
          </a:p>
        </p:txBody>
      </p:sp>
      <p:pic>
        <p:nvPicPr>
          <p:cNvPr id="4100" name="Picture 4"/>
          <p:cNvPicPr>
            <a:picLocks noChangeAspect="1" noChangeArrowheads="1"/>
          </p:cNvPicPr>
          <p:nvPr/>
        </p:nvPicPr>
        <p:blipFill>
          <a:blip r:embed="rId2" cstate="screen"/>
          <a:srcRect l="15881" b="1813"/>
          <a:stretch>
            <a:fillRect/>
          </a:stretch>
        </p:blipFill>
        <p:spPr bwMode="auto">
          <a:xfrm>
            <a:off x="4724400" y="2286000"/>
            <a:ext cx="4119563" cy="3352800"/>
          </a:xfrm>
          <a:prstGeom prst="rect">
            <a:avLst/>
          </a:prstGeom>
          <a:noFill/>
          <a:ln w="9525">
            <a:noFill/>
            <a:miter lim="800000"/>
            <a:headEnd/>
            <a:tailEnd/>
          </a:ln>
        </p:spPr>
      </p:pic>
      <p:sp>
        <p:nvSpPr>
          <p:cNvPr id="4101" name="Text Box 5"/>
          <p:cNvSpPr txBox="1">
            <a:spLocks noChangeArrowheads="1"/>
          </p:cNvSpPr>
          <p:nvPr/>
        </p:nvSpPr>
        <p:spPr bwMode="auto">
          <a:xfrm>
            <a:off x="838200" y="2590800"/>
            <a:ext cx="2978150" cy="2654300"/>
          </a:xfrm>
          <a:prstGeom prst="rect">
            <a:avLst/>
          </a:prstGeom>
          <a:noFill/>
          <a:ln w="9525">
            <a:noFill/>
            <a:miter lim="800000"/>
            <a:headEnd/>
            <a:tailEnd/>
          </a:ln>
        </p:spPr>
        <p:txBody>
          <a:bodyPr>
            <a:spAutoFit/>
          </a:bodyPr>
          <a:lstStyle/>
          <a:p>
            <a:pPr>
              <a:spcBef>
                <a:spcPct val="50000"/>
              </a:spcBef>
            </a:pPr>
            <a:r>
              <a:rPr lang="en-US" sz="2800">
                <a:solidFill>
                  <a:srgbClr val="FFC000"/>
                </a:solidFill>
              </a:rPr>
              <a:t>Civil engineering</a:t>
            </a:r>
            <a:r>
              <a:rPr lang="en-US" sz="2800"/>
              <a:t> students have a contest to design and race a canoe made from </a:t>
            </a:r>
            <a:r>
              <a:rPr lang="en-US" sz="2800">
                <a:solidFill>
                  <a:srgbClr val="FFC000"/>
                </a:solidFill>
              </a:rPr>
              <a:t>concrete</a:t>
            </a:r>
            <a:r>
              <a:rPr lang="en-US" sz="2800"/>
              <a:t>!</a:t>
            </a:r>
          </a:p>
        </p:txBody>
      </p:sp>
      <p:sp>
        <p:nvSpPr>
          <p:cNvPr id="4102" name="Text Box 6"/>
          <p:cNvSpPr txBox="1">
            <a:spLocks noChangeArrowheads="1"/>
          </p:cNvSpPr>
          <p:nvPr/>
        </p:nvSpPr>
        <p:spPr bwMode="auto">
          <a:xfrm>
            <a:off x="4724400" y="5791200"/>
            <a:ext cx="4149725" cy="523875"/>
          </a:xfrm>
          <a:prstGeom prst="rect">
            <a:avLst/>
          </a:prstGeom>
          <a:noFill/>
          <a:ln w="9525">
            <a:noFill/>
            <a:miter lim="800000"/>
            <a:headEnd/>
            <a:tailEnd/>
          </a:ln>
        </p:spPr>
        <p:txBody>
          <a:bodyPr>
            <a:spAutoFit/>
          </a:bodyPr>
          <a:lstStyle/>
          <a:p>
            <a:pPr algn="ctr"/>
            <a:r>
              <a:rPr lang="en-US" sz="1400"/>
              <a:t>Montana State University </a:t>
            </a:r>
          </a:p>
          <a:p>
            <a:pPr algn="ctr"/>
            <a:r>
              <a:rPr lang="en-US" sz="1400"/>
              <a:t>American Society of Civil Engineers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Rectangle 4" descr="Sand"/>
          <p:cNvSpPr>
            <a:spLocks noChangeArrowheads="1"/>
          </p:cNvSpPr>
          <p:nvPr/>
        </p:nvSpPr>
        <p:spPr bwMode="auto">
          <a:xfrm>
            <a:off x="946150" y="3119438"/>
            <a:ext cx="1574800" cy="638175"/>
          </a:xfrm>
          <a:prstGeom prst="rect">
            <a:avLst/>
          </a:prstGeom>
          <a:blipFill dpi="0" rotWithShape="1">
            <a:blip r:embed="rId2" cstate="screen"/>
            <a:srcRect/>
            <a:tile tx="0" ty="0" sx="100000" sy="100000" flip="none" algn="tl"/>
          </a:blip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C0C0C0"/>
            </a:extrusionClr>
          </a:sp3d>
        </p:spPr>
        <p:txBody>
          <a:bodyPr wrap="none" anchor="ctr">
            <a:flatTx/>
          </a:bodyPr>
          <a:lstStyle/>
          <a:p>
            <a:endParaRPr lang="en-US"/>
          </a:p>
        </p:txBody>
      </p:sp>
      <p:sp>
        <p:nvSpPr>
          <p:cNvPr id="4" name="Text Box 5"/>
          <p:cNvSpPr txBox="1">
            <a:spLocks noChangeArrowheads="1"/>
          </p:cNvSpPr>
          <p:nvPr/>
        </p:nvSpPr>
        <p:spPr bwMode="auto">
          <a:xfrm>
            <a:off x="1784350" y="2438400"/>
            <a:ext cx="681038" cy="366713"/>
          </a:xfrm>
          <a:prstGeom prst="rect">
            <a:avLst/>
          </a:prstGeom>
          <a:noFill/>
          <a:ln w="9525">
            <a:noFill/>
            <a:miter lim="800000"/>
            <a:headEnd/>
            <a:tailEnd/>
          </a:ln>
          <a:effectLst/>
        </p:spPr>
        <p:txBody>
          <a:bodyPr>
            <a:spAutoFit/>
          </a:bodyPr>
          <a:lstStyle/>
          <a:p>
            <a:pPr>
              <a:spcBef>
                <a:spcPct val="50000"/>
              </a:spcBef>
            </a:pPr>
            <a:r>
              <a:rPr lang="en-US"/>
              <a:t>6 in</a:t>
            </a:r>
          </a:p>
        </p:txBody>
      </p:sp>
      <p:sp>
        <p:nvSpPr>
          <p:cNvPr id="5" name="Text Box 6"/>
          <p:cNvSpPr txBox="1">
            <a:spLocks noChangeArrowheads="1"/>
          </p:cNvSpPr>
          <p:nvPr/>
        </p:nvSpPr>
        <p:spPr bwMode="auto">
          <a:xfrm>
            <a:off x="2870200" y="2916238"/>
            <a:ext cx="681038" cy="366712"/>
          </a:xfrm>
          <a:prstGeom prst="rect">
            <a:avLst/>
          </a:prstGeom>
          <a:noFill/>
          <a:ln w="9525">
            <a:noFill/>
            <a:miter lim="800000"/>
            <a:headEnd/>
            <a:tailEnd/>
          </a:ln>
          <a:effectLst/>
        </p:spPr>
        <p:txBody>
          <a:bodyPr>
            <a:spAutoFit/>
          </a:bodyPr>
          <a:lstStyle/>
          <a:p>
            <a:pPr>
              <a:spcBef>
                <a:spcPct val="50000"/>
              </a:spcBef>
            </a:pPr>
            <a:r>
              <a:rPr lang="en-US"/>
              <a:t>3 in</a:t>
            </a:r>
          </a:p>
        </p:txBody>
      </p:sp>
      <p:sp>
        <p:nvSpPr>
          <p:cNvPr id="6" name="Text Box 7"/>
          <p:cNvSpPr txBox="1">
            <a:spLocks noChangeArrowheads="1"/>
          </p:cNvSpPr>
          <p:nvPr/>
        </p:nvSpPr>
        <p:spPr bwMode="auto">
          <a:xfrm>
            <a:off x="2679700" y="3554413"/>
            <a:ext cx="681038" cy="366712"/>
          </a:xfrm>
          <a:prstGeom prst="rect">
            <a:avLst/>
          </a:prstGeom>
          <a:noFill/>
          <a:ln w="9525">
            <a:noFill/>
            <a:miter lim="800000"/>
            <a:headEnd/>
            <a:tailEnd/>
          </a:ln>
          <a:effectLst/>
        </p:spPr>
        <p:txBody>
          <a:bodyPr>
            <a:spAutoFit/>
          </a:bodyPr>
          <a:lstStyle/>
          <a:p>
            <a:pPr>
              <a:spcBef>
                <a:spcPct val="50000"/>
              </a:spcBef>
            </a:pPr>
            <a:r>
              <a:rPr lang="en-US"/>
              <a:t>3 in</a:t>
            </a:r>
          </a:p>
        </p:txBody>
      </p:sp>
      <p:sp>
        <p:nvSpPr>
          <p:cNvPr id="7" name="Text Box 8"/>
          <p:cNvSpPr txBox="1">
            <a:spLocks noChangeArrowheads="1"/>
          </p:cNvSpPr>
          <p:nvPr/>
        </p:nvSpPr>
        <p:spPr bwMode="auto">
          <a:xfrm>
            <a:off x="658813" y="4406900"/>
            <a:ext cx="7208837" cy="1192213"/>
          </a:xfrm>
          <a:prstGeom prst="rect">
            <a:avLst/>
          </a:prstGeom>
          <a:noFill/>
          <a:ln w="9525">
            <a:noFill/>
            <a:miter lim="800000"/>
            <a:headEnd/>
            <a:tailEnd/>
          </a:ln>
          <a:effectLst/>
        </p:spPr>
        <p:txBody>
          <a:bodyPr>
            <a:spAutoFit/>
          </a:bodyPr>
          <a:lstStyle/>
          <a:p>
            <a:pPr>
              <a:spcBef>
                <a:spcPct val="50000"/>
              </a:spcBef>
            </a:pPr>
            <a:r>
              <a:rPr lang="en-US"/>
              <a:t>V</a:t>
            </a:r>
            <a:r>
              <a:rPr lang="en-US" baseline="-25000"/>
              <a:t>d</a:t>
            </a:r>
            <a:r>
              <a:rPr lang="en-US"/>
              <a:t> = (6 in x 1 ft/12 in) x (3 in x 1 ft/12 in) x (3 in x 1 ft/12 in)</a:t>
            </a:r>
          </a:p>
          <a:p>
            <a:pPr>
              <a:spcBef>
                <a:spcPct val="50000"/>
              </a:spcBef>
            </a:pPr>
            <a:r>
              <a:rPr lang="en-US"/>
              <a:t>V</a:t>
            </a:r>
            <a:r>
              <a:rPr lang="en-US" baseline="-25000"/>
              <a:t>d</a:t>
            </a:r>
            <a:r>
              <a:rPr lang="en-US"/>
              <a:t> = (0.5 ft) x (0.25 ft) x (0.25 ft)</a:t>
            </a:r>
          </a:p>
          <a:p>
            <a:pPr>
              <a:spcBef>
                <a:spcPct val="50000"/>
              </a:spcBef>
            </a:pPr>
            <a:r>
              <a:rPr lang="en-US"/>
              <a:t>V</a:t>
            </a:r>
            <a:r>
              <a:rPr lang="en-US" baseline="-25000"/>
              <a:t>d</a:t>
            </a:r>
            <a:r>
              <a:rPr lang="en-US"/>
              <a:t> = 0.03125 ft</a:t>
            </a:r>
            <a:r>
              <a:rPr lang="en-US" baseline="40000"/>
              <a:t>3                                              </a:t>
            </a:r>
            <a:r>
              <a:rPr lang="en-US"/>
              <a:t>Same as the brick!</a:t>
            </a:r>
          </a:p>
        </p:txBody>
      </p:sp>
      <p:sp>
        <p:nvSpPr>
          <p:cNvPr id="8" name="Text Box 9"/>
          <p:cNvSpPr txBox="1">
            <a:spLocks noChangeArrowheads="1"/>
          </p:cNvSpPr>
          <p:nvPr/>
        </p:nvSpPr>
        <p:spPr bwMode="auto">
          <a:xfrm>
            <a:off x="4208463" y="3065463"/>
            <a:ext cx="4071937" cy="366712"/>
          </a:xfrm>
          <a:prstGeom prst="rect">
            <a:avLst/>
          </a:prstGeom>
          <a:noFill/>
          <a:ln w="9525">
            <a:noFill/>
            <a:miter lim="800000"/>
            <a:headEnd/>
            <a:tailEnd/>
          </a:ln>
          <a:effectLst/>
        </p:spPr>
        <p:txBody>
          <a:bodyPr>
            <a:spAutoFit/>
          </a:bodyPr>
          <a:lstStyle/>
          <a:p>
            <a:pPr>
              <a:spcBef>
                <a:spcPct val="50000"/>
              </a:spcBef>
            </a:pPr>
            <a:r>
              <a:rPr lang="en-US"/>
              <a:t>What is the volume displaced, V</a:t>
            </a:r>
            <a:r>
              <a:rPr lang="en-US" baseline="-25000"/>
              <a:t>d</a:t>
            </a:r>
            <a:r>
              <a:rPr lang="en-US"/>
              <a:t>?</a:t>
            </a:r>
          </a:p>
        </p:txBody>
      </p:sp>
      <p:sp>
        <p:nvSpPr>
          <p:cNvPr id="9" name="Text Box 11"/>
          <p:cNvSpPr txBox="1">
            <a:spLocks noChangeArrowheads="1"/>
          </p:cNvSpPr>
          <p:nvPr/>
        </p:nvSpPr>
        <p:spPr bwMode="auto">
          <a:xfrm>
            <a:off x="688975" y="1254204"/>
            <a:ext cx="8039100" cy="1107996"/>
          </a:xfrm>
          <a:prstGeom prst="rect">
            <a:avLst/>
          </a:prstGeom>
          <a:noFill/>
          <a:ln w="9525">
            <a:noFill/>
            <a:miter lim="800000"/>
            <a:headEnd/>
            <a:tailEnd/>
          </a:ln>
          <a:effectLst/>
        </p:spPr>
        <p:txBody>
          <a:bodyPr>
            <a:spAutoFit/>
          </a:bodyPr>
          <a:lstStyle/>
          <a:p>
            <a:pPr>
              <a:spcBef>
                <a:spcPct val="50000"/>
              </a:spcBef>
            </a:pPr>
            <a:r>
              <a:rPr lang="en-US" sz="2200" dirty="0"/>
              <a:t>A block of wood is 6 inches long, 3 inches wide and 3 inches tall.  The block was placed on a scale and weighed 1 lb.  When submerged and then released, will the block float?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Rectangle 4" descr="Sand"/>
          <p:cNvSpPr>
            <a:spLocks noChangeArrowheads="1"/>
          </p:cNvSpPr>
          <p:nvPr/>
        </p:nvSpPr>
        <p:spPr bwMode="auto">
          <a:xfrm>
            <a:off x="890588" y="3271838"/>
            <a:ext cx="1574800" cy="638175"/>
          </a:xfrm>
          <a:prstGeom prst="rect">
            <a:avLst/>
          </a:prstGeom>
          <a:blipFill dpi="0" rotWithShape="1">
            <a:blip r:embed="rId2" cstate="screen"/>
            <a:srcRect/>
            <a:tile tx="0" ty="0" sx="100000" sy="100000" flip="none" algn="tl"/>
          </a:blip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C0C0C0"/>
            </a:extrusionClr>
          </a:sp3d>
        </p:spPr>
        <p:txBody>
          <a:bodyPr wrap="none" anchor="ctr">
            <a:flatTx/>
          </a:bodyPr>
          <a:lstStyle/>
          <a:p>
            <a:endParaRPr lang="en-US"/>
          </a:p>
        </p:txBody>
      </p:sp>
      <p:sp>
        <p:nvSpPr>
          <p:cNvPr id="4" name="Text Box 5"/>
          <p:cNvSpPr txBox="1">
            <a:spLocks noChangeArrowheads="1"/>
          </p:cNvSpPr>
          <p:nvPr/>
        </p:nvSpPr>
        <p:spPr bwMode="auto">
          <a:xfrm>
            <a:off x="1728788" y="2590800"/>
            <a:ext cx="681037" cy="366713"/>
          </a:xfrm>
          <a:prstGeom prst="rect">
            <a:avLst/>
          </a:prstGeom>
          <a:noFill/>
          <a:ln w="9525">
            <a:noFill/>
            <a:miter lim="800000"/>
            <a:headEnd/>
            <a:tailEnd/>
          </a:ln>
          <a:effectLst/>
        </p:spPr>
        <p:txBody>
          <a:bodyPr>
            <a:spAutoFit/>
          </a:bodyPr>
          <a:lstStyle/>
          <a:p>
            <a:pPr>
              <a:spcBef>
                <a:spcPct val="50000"/>
              </a:spcBef>
            </a:pPr>
            <a:r>
              <a:rPr lang="en-US"/>
              <a:t>6 in</a:t>
            </a:r>
          </a:p>
        </p:txBody>
      </p:sp>
      <p:sp>
        <p:nvSpPr>
          <p:cNvPr id="5" name="Text Box 6"/>
          <p:cNvSpPr txBox="1">
            <a:spLocks noChangeArrowheads="1"/>
          </p:cNvSpPr>
          <p:nvPr/>
        </p:nvSpPr>
        <p:spPr bwMode="auto">
          <a:xfrm>
            <a:off x="2814638" y="3068638"/>
            <a:ext cx="681037" cy="366712"/>
          </a:xfrm>
          <a:prstGeom prst="rect">
            <a:avLst/>
          </a:prstGeom>
          <a:noFill/>
          <a:ln w="9525">
            <a:noFill/>
            <a:miter lim="800000"/>
            <a:headEnd/>
            <a:tailEnd/>
          </a:ln>
          <a:effectLst/>
        </p:spPr>
        <p:txBody>
          <a:bodyPr>
            <a:spAutoFit/>
          </a:bodyPr>
          <a:lstStyle/>
          <a:p>
            <a:pPr>
              <a:spcBef>
                <a:spcPct val="50000"/>
              </a:spcBef>
            </a:pPr>
            <a:r>
              <a:rPr lang="en-US"/>
              <a:t>3 in</a:t>
            </a:r>
          </a:p>
        </p:txBody>
      </p:sp>
      <p:sp>
        <p:nvSpPr>
          <p:cNvPr id="6" name="Text Box 7"/>
          <p:cNvSpPr txBox="1">
            <a:spLocks noChangeArrowheads="1"/>
          </p:cNvSpPr>
          <p:nvPr/>
        </p:nvSpPr>
        <p:spPr bwMode="auto">
          <a:xfrm>
            <a:off x="2624138" y="3706813"/>
            <a:ext cx="681037" cy="366712"/>
          </a:xfrm>
          <a:prstGeom prst="rect">
            <a:avLst/>
          </a:prstGeom>
          <a:noFill/>
          <a:ln w="9525">
            <a:noFill/>
            <a:miter lim="800000"/>
            <a:headEnd/>
            <a:tailEnd/>
          </a:ln>
          <a:effectLst/>
        </p:spPr>
        <p:txBody>
          <a:bodyPr>
            <a:spAutoFit/>
          </a:bodyPr>
          <a:lstStyle/>
          <a:p>
            <a:pPr>
              <a:spcBef>
                <a:spcPct val="50000"/>
              </a:spcBef>
            </a:pPr>
            <a:r>
              <a:rPr lang="en-US"/>
              <a:t>3 in</a:t>
            </a:r>
          </a:p>
        </p:txBody>
      </p:sp>
      <p:sp>
        <p:nvSpPr>
          <p:cNvPr id="7" name="Text Box 8"/>
          <p:cNvSpPr txBox="1">
            <a:spLocks noChangeArrowheads="1"/>
          </p:cNvSpPr>
          <p:nvPr/>
        </p:nvSpPr>
        <p:spPr bwMode="auto">
          <a:xfrm>
            <a:off x="658813" y="4559300"/>
            <a:ext cx="7889875" cy="1192213"/>
          </a:xfrm>
          <a:prstGeom prst="rect">
            <a:avLst/>
          </a:prstGeom>
          <a:noFill/>
          <a:ln w="9525">
            <a:noFill/>
            <a:miter lim="800000"/>
            <a:headEnd/>
            <a:tailEnd/>
          </a:ln>
          <a:effectLst/>
        </p:spPr>
        <p:txBody>
          <a:bodyPr>
            <a:spAutoFit/>
          </a:bodyPr>
          <a:lstStyle/>
          <a:p>
            <a:pPr>
              <a:spcBef>
                <a:spcPct val="50000"/>
              </a:spcBef>
            </a:pPr>
            <a:r>
              <a:rPr lang="en-US"/>
              <a:t>F</a:t>
            </a:r>
            <a:r>
              <a:rPr lang="en-US" baseline="-25000"/>
              <a:t>b</a:t>
            </a:r>
            <a:r>
              <a:rPr lang="en-US"/>
              <a:t> = </a:t>
            </a:r>
            <a:r>
              <a:rPr lang="en-US" b="1">
                <a:latin typeface="Symbol" pitchFamily="18" charset="2"/>
              </a:rPr>
              <a:t>g</a:t>
            </a:r>
            <a:r>
              <a:rPr lang="en-US"/>
              <a:t> x V</a:t>
            </a:r>
            <a:r>
              <a:rPr lang="en-US" baseline="-25000"/>
              <a:t>d</a:t>
            </a:r>
            <a:r>
              <a:rPr lang="en-US"/>
              <a:t> </a:t>
            </a:r>
          </a:p>
          <a:p>
            <a:pPr>
              <a:spcBef>
                <a:spcPct val="50000"/>
              </a:spcBef>
            </a:pPr>
            <a:endParaRPr lang="en-US"/>
          </a:p>
          <a:p>
            <a:pPr>
              <a:spcBef>
                <a:spcPct val="50000"/>
              </a:spcBef>
            </a:pPr>
            <a:r>
              <a:rPr lang="en-US"/>
              <a:t>F</a:t>
            </a:r>
            <a:r>
              <a:rPr lang="en-US" baseline="-25000"/>
              <a:t>b</a:t>
            </a:r>
            <a:r>
              <a:rPr lang="en-US"/>
              <a:t> = 62.4 lb/ft</a:t>
            </a:r>
            <a:r>
              <a:rPr lang="en-US" baseline="40000"/>
              <a:t>3</a:t>
            </a:r>
            <a:r>
              <a:rPr lang="en-US"/>
              <a:t> x 0.03125 ft</a:t>
            </a:r>
            <a:r>
              <a:rPr lang="en-US" baseline="40000"/>
              <a:t>3</a:t>
            </a:r>
            <a:r>
              <a:rPr lang="en-US"/>
              <a:t> = 1.95 lb          Same as the brick!</a:t>
            </a:r>
            <a:endParaRPr lang="en-US" baseline="40000"/>
          </a:p>
        </p:txBody>
      </p:sp>
      <p:sp>
        <p:nvSpPr>
          <p:cNvPr id="8" name="Text Box 9"/>
          <p:cNvSpPr txBox="1">
            <a:spLocks noChangeArrowheads="1"/>
          </p:cNvSpPr>
          <p:nvPr/>
        </p:nvSpPr>
        <p:spPr bwMode="auto">
          <a:xfrm>
            <a:off x="4152900" y="3217863"/>
            <a:ext cx="4071938" cy="366712"/>
          </a:xfrm>
          <a:prstGeom prst="rect">
            <a:avLst/>
          </a:prstGeom>
          <a:noFill/>
          <a:ln w="9525">
            <a:noFill/>
            <a:miter lim="800000"/>
            <a:headEnd/>
            <a:tailEnd/>
          </a:ln>
          <a:effectLst/>
        </p:spPr>
        <p:txBody>
          <a:bodyPr>
            <a:spAutoFit/>
          </a:bodyPr>
          <a:lstStyle/>
          <a:p>
            <a:pPr>
              <a:spcBef>
                <a:spcPct val="50000"/>
              </a:spcBef>
            </a:pPr>
            <a:r>
              <a:rPr lang="en-US"/>
              <a:t>What is the buoyant force, F</a:t>
            </a:r>
            <a:r>
              <a:rPr lang="en-US" baseline="-25000"/>
              <a:t>b</a:t>
            </a:r>
            <a:r>
              <a:rPr lang="en-US"/>
              <a:t>?</a:t>
            </a:r>
          </a:p>
        </p:txBody>
      </p:sp>
      <p:sp>
        <p:nvSpPr>
          <p:cNvPr id="9" name="Text Box 10"/>
          <p:cNvSpPr txBox="1">
            <a:spLocks noChangeArrowheads="1"/>
          </p:cNvSpPr>
          <p:nvPr/>
        </p:nvSpPr>
        <p:spPr bwMode="auto">
          <a:xfrm>
            <a:off x="688975" y="1406604"/>
            <a:ext cx="8039100" cy="1107996"/>
          </a:xfrm>
          <a:prstGeom prst="rect">
            <a:avLst/>
          </a:prstGeom>
          <a:noFill/>
          <a:ln w="9525">
            <a:noFill/>
            <a:miter lim="800000"/>
            <a:headEnd/>
            <a:tailEnd/>
          </a:ln>
          <a:effectLst/>
        </p:spPr>
        <p:txBody>
          <a:bodyPr>
            <a:spAutoFit/>
          </a:bodyPr>
          <a:lstStyle/>
          <a:p>
            <a:pPr>
              <a:spcBef>
                <a:spcPct val="50000"/>
              </a:spcBef>
            </a:pPr>
            <a:r>
              <a:rPr lang="en-US" sz="2200" dirty="0"/>
              <a:t>A block of wood is 6 inches long, 3 inches wide and 3 inches tall.  The block was placed on a scale and weighed 1 lb.  When submerged and then released, will the block float?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Text Box 4"/>
          <p:cNvSpPr txBox="1">
            <a:spLocks noChangeArrowheads="1"/>
          </p:cNvSpPr>
          <p:nvPr/>
        </p:nvSpPr>
        <p:spPr bwMode="auto">
          <a:xfrm>
            <a:off x="3763963" y="2997200"/>
            <a:ext cx="4889500" cy="2566987"/>
          </a:xfrm>
          <a:prstGeom prst="rect">
            <a:avLst/>
          </a:prstGeom>
          <a:noFill/>
          <a:ln w="9525">
            <a:noFill/>
            <a:miter lim="800000"/>
            <a:headEnd/>
            <a:tailEnd/>
          </a:ln>
          <a:effectLst/>
        </p:spPr>
        <p:txBody>
          <a:bodyPr>
            <a:spAutoFit/>
          </a:bodyPr>
          <a:lstStyle/>
          <a:p>
            <a:pPr>
              <a:spcBef>
                <a:spcPct val="50000"/>
              </a:spcBef>
            </a:pPr>
            <a:r>
              <a:rPr lang="en-US" dirty="0"/>
              <a:t>What is the sum of the forces?</a:t>
            </a:r>
          </a:p>
          <a:p>
            <a:pPr>
              <a:spcBef>
                <a:spcPct val="50000"/>
              </a:spcBef>
            </a:pPr>
            <a:endParaRPr lang="en-US" dirty="0"/>
          </a:p>
          <a:p>
            <a:pPr>
              <a:spcBef>
                <a:spcPct val="50000"/>
              </a:spcBef>
            </a:pPr>
            <a:r>
              <a:rPr lang="en-US" dirty="0"/>
              <a:t>Sum of forces = (-1 lb) + 1.95  = 0.95 lb</a:t>
            </a:r>
          </a:p>
          <a:p>
            <a:pPr>
              <a:spcBef>
                <a:spcPct val="50000"/>
              </a:spcBef>
            </a:pPr>
            <a:endParaRPr lang="en-US" dirty="0"/>
          </a:p>
          <a:p>
            <a:pPr>
              <a:spcBef>
                <a:spcPct val="50000"/>
              </a:spcBef>
            </a:pPr>
            <a:r>
              <a:rPr lang="en-US" dirty="0"/>
              <a:t>Sum of forces is positive, so the brick will accelerate upward.  </a:t>
            </a:r>
            <a:r>
              <a:rPr lang="en-US" b="1" dirty="0" smtClean="0">
                <a:solidFill>
                  <a:srgbClr val="FFC000"/>
                </a:solidFill>
              </a:rPr>
              <a:t>The </a:t>
            </a:r>
            <a:r>
              <a:rPr lang="en-US" b="1" dirty="0">
                <a:solidFill>
                  <a:srgbClr val="FFC000"/>
                </a:solidFill>
              </a:rPr>
              <a:t>wood block will float!</a:t>
            </a:r>
          </a:p>
        </p:txBody>
      </p:sp>
      <p:sp>
        <p:nvSpPr>
          <p:cNvPr id="4" name="Rectangle 5" descr="Sand"/>
          <p:cNvSpPr>
            <a:spLocks noChangeArrowheads="1"/>
          </p:cNvSpPr>
          <p:nvPr/>
        </p:nvSpPr>
        <p:spPr bwMode="auto">
          <a:xfrm>
            <a:off x="996950" y="2743200"/>
            <a:ext cx="1552575" cy="571500"/>
          </a:xfrm>
          <a:prstGeom prst="rect">
            <a:avLst/>
          </a:prstGeom>
          <a:blipFill dpi="0" rotWithShape="1">
            <a:blip r:embed="rId2" cstate="screen"/>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 name="Line 6"/>
          <p:cNvSpPr>
            <a:spLocks noChangeShapeType="1"/>
          </p:cNvSpPr>
          <p:nvPr/>
        </p:nvSpPr>
        <p:spPr bwMode="auto">
          <a:xfrm flipV="1">
            <a:off x="1741488" y="3752850"/>
            <a:ext cx="0" cy="287337"/>
          </a:xfrm>
          <a:prstGeom prst="line">
            <a:avLst/>
          </a:prstGeom>
          <a:noFill/>
          <a:ln w="9525">
            <a:solidFill>
              <a:schemeClr val="tx1"/>
            </a:solidFill>
            <a:round/>
            <a:headEnd/>
            <a:tailEnd type="triangle" w="med" len="med"/>
          </a:ln>
          <a:effectLst/>
        </p:spPr>
        <p:txBody>
          <a:bodyPr/>
          <a:lstStyle/>
          <a:p>
            <a:endParaRPr lang="en-US"/>
          </a:p>
        </p:txBody>
      </p:sp>
      <p:sp>
        <p:nvSpPr>
          <p:cNvPr id="6" name="Line 7"/>
          <p:cNvSpPr>
            <a:spLocks noChangeShapeType="1"/>
          </p:cNvSpPr>
          <p:nvPr/>
        </p:nvSpPr>
        <p:spPr bwMode="auto">
          <a:xfrm>
            <a:off x="1741488" y="3028950"/>
            <a:ext cx="0" cy="563562"/>
          </a:xfrm>
          <a:prstGeom prst="line">
            <a:avLst/>
          </a:prstGeom>
          <a:noFill/>
          <a:ln w="9525">
            <a:solidFill>
              <a:schemeClr val="tx1"/>
            </a:solidFill>
            <a:round/>
            <a:headEnd/>
            <a:tailEnd type="triangle" w="med" len="med"/>
          </a:ln>
          <a:effectLst/>
        </p:spPr>
        <p:txBody>
          <a:bodyPr/>
          <a:lstStyle/>
          <a:p>
            <a:endParaRPr lang="en-US"/>
          </a:p>
        </p:txBody>
      </p:sp>
      <p:sp>
        <p:nvSpPr>
          <p:cNvPr id="7" name="Oval 8"/>
          <p:cNvSpPr>
            <a:spLocks noChangeArrowheads="1"/>
          </p:cNvSpPr>
          <p:nvPr/>
        </p:nvSpPr>
        <p:spPr bwMode="auto">
          <a:xfrm>
            <a:off x="1693863" y="2984500"/>
            <a:ext cx="95250" cy="889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8" name="Text Box 9"/>
          <p:cNvSpPr txBox="1">
            <a:spLocks noChangeArrowheads="1"/>
          </p:cNvSpPr>
          <p:nvPr/>
        </p:nvSpPr>
        <p:spPr bwMode="auto">
          <a:xfrm>
            <a:off x="1779588" y="3929062"/>
            <a:ext cx="1520825" cy="366713"/>
          </a:xfrm>
          <a:prstGeom prst="rect">
            <a:avLst/>
          </a:prstGeom>
          <a:noFill/>
          <a:ln w="9525">
            <a:noFill/>
            <a:miter lim="800000"/>
            <a:headEnd/>
            <a:tailEnd/>
          </a:ln>
          <a:effectLst/>
        </p:spPr>
        <p:txBody>
          <a:bodyPr>
            <a:spAutoFit/>
          </a:bodyPr>
          <a:lstStyle/>
          <a:p>
            <a:pPr>
              <a:spcBef>
                <a:spcPct val="50000"/>
              </a:spcBef>
            </a:pPr>
            <a:r>
              <a:rPr lang="en-US"/>
              <a:t>F</a:t>
            </a:r>
            <a:r>
              <a:rPr lang="en-US" baseline="-25000"/>
              <a:t>b</a:t>
            </a:r>
            <a:r>
              <a:rPr lang="en-US"/>
              <a:t> = 1.95 lb</a:t>
            </a:r>
          </a:p>
        </p:txBody>
      </p:sp>
      <p:sp>
        <p:nvSpPr>
          <p:cNvPr id="9" name="Text Box 10"/>
          <p:cNvSpPr txBox="1">
            <a:spLocks noChangeArrowheads="1"/>
          </p:cNvSpPr>
          <p:nvPr/>
        </p:nvSpPr>
        <p:spPr bwMode="auto">
          <a:xfrm>
            <a:off x="1790700" y="3368675"/>
            <a:ext cx="1147763" cy="366712"/>
          </a:xfrm>
          <a:prstGeom prst="rect">
            <a:avLst/>
          </a:prstGeom>
          <a:noFill/>
          <a:ln w="9525">
            <a:noFill/>
            <a:miter lim="800000"/>
            <a:headEnd/>
            <a:tailEnd/>
          </a:ln>
          <a:effectLst/>
        </p:spPr>
        <p:txBody>
          <a:bodyPr>
            <a:spAutoFit/>
          </a:bodyPr>
          <a:lstStyle/>
          <a:p>
            <a:pPr>
              <a:spcBef>
                <a:spcPct val="50000"/>
              </a:spcBef>
            </a:pPr>
            <a:r>
              <a:rPr lang="en-US"/>
              <a:t> w = 4 lb</a:t>
            </a:r>
            <a:endParaRPr lang="en-US" baseline="-25000"/>
          </a:p>
        </p:txBody>
      </p:sp>
      <p:sp>
        <p:nvSpPr>
          <p:cNvPr id="10" name="Text Box 11"/>
          <p:cNvSpPr txBox="1">
            <a:spLocks noChangeArrowheads="1"/>
          </p:cNvSpPr>
          <p:nvPr/>
        </p:nvSpPr>
        <p:spPr bwMode="auto">
          <a:xfrm>
            <a:off x="688975" y="1330404"/>
            <a:ext cx="8039100" cy="1107996"/>
          </a:xfrm>
          <a:prstGeom prst="rect">
            <a:avLst/>
          </a:prstGeom>
          <a:noFill/>
          <a:ln w="9525">
            <a:noFill/>
            <a:miter lim="800000"/>
            <a:headEnd/>
            <a:tailEnd/>
          </a:ln>
          <a:effectLst/>
        </p:spPr>
        <p:txBody>
          <a:bodyPr>
            <a:spAutoFit/>
          </a:bodyPr>
          <a:lstStyle/>
          <a:p>
            <a:pPr>
              <a:spcBef>
                <a:spcPct val="50000"/>
              </a:spcBef>
            </a:pPr>
            <a:r>
              <a:rPr lang="en-US" sz="2200" dirty="0"/>
              <a:t>A block of wood is 6 inches long, 3 inches wide and 3 inches tall.  The block was placed on a scale and weighed 1 lb.  When submerged and then released, will the block float?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third example</a:t>
            </a:r>
            <a:endParaRPr lang="en-US" dirty="0"/>
          </a:p>
        </p:txBody>
      </p:sp>
      <p:sp>
        <p:nvSpPr>
          <p:cNvPr id="3" name="Text Box 3"/>
          <p:cNvSpPr txBox="1">
            <a:spLocks noChangeArrowheads="1"/>
          </p:cNvSpPr>
          <p:nvPr/>
        </p:nvSpPr>
        <p:spPr bwMode="auto">
          <a:xfrm>
            <a:off x="688975" y="1449050"/>
            <a:ext cx="8039100" cy="1446550"/>
          </a:xfrm>
          <a:prstGeom prst="rect">
            <a:avLst/>
          </a:prstGeom>
          <a:noFill/>
          <a:ln w="9525">
            <a:noFill/>
            <a:miter lim="800000"/>
            <a:headEnd/>
            <a:tailEnd/>
          </a:ln>
          <a:effectLst/>
        </p:spPr>
        <p:txBody>
          <a:bodyPr>
            <a:spAutoFit/>
          </a:bodyPr>
          <a:lstStyle/>
          <a:p>
            <a:pPr>
              <a:spcBef>
                <a:spcPct val="50000"/>
              </a:spcBef>
            </a:pPr>
            <a:r>
              <a:rPr lang="en-US" sz="2200" dirty="0"/>
              <a:t>A block of wood is 6 inches long, 3 inches wide and 3 inches tall.  The block was placed on a scale and weighed 1 lb.  When submerged and then released, we have shown the block will float.  Now, how much of the block will be above water?</a:t>
            </a:r>
          </a:p>
        </p:txBody>
      </p:sp>
      <p:sp>
        <p:nvSpPr>
          <p:cNvPr id="4" name="Rectangle 4" descr="Sand"/>
          <p:cNvSpPr>
            <a:spLocks noChangeArrowheads="1"/>
          </p:cNvSpPr>
          <p:nvPr/>
        </p:nvSpPr>
        <p:spPr bwMode="auto">
          <a:xfrm>
            <a:off x="1160463" y="3860800"/>
            <a:ext cx="1574800" cy="638175"/>
          </a:xfrm>
          <a:prstGeom prst="rect">
            <a:avLst/>
          </a:prstGeom>
          <a:blipFill dpi="0" rotWithShape="1">
            <a:blip r:embed="rId2" cstate="screen"/>
            <a:srcRect/>
            <a:tile tx="0" ty="0" sx="100000" sy="100000" flip="none" algn="tl"/>
          </a:blip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C0C0C0"/>
            </a:extrusionClr>
          </a:sp3d>
        </p:spPr>
        <p:txBody>
          <a:bodyPr wrap="none" anchor="ctr">
            <a:flatTx/>
          </a:bodyPr>
          <a:lstStyle/>
          <a:p>
            <a:endParaRPr lang="en-US"/>
          </a:p>
        </p:txBody>
      </p:sp>
      <p:sp>
        <p:nvSpPr>
          <p:cNvPr id="5" name="Rectangle 15" descr="Sand"/>
          <p:cNvSpPr>
            <a:spLocks noChangeArrowheads="1"/>
          </p:cNvSpPr>
          <p:nvPr/>
        </p:nvSpPr>
        <p:spPr bwMode="auto">
          <a:xfrm>
            <a:off x="3989388" y="4194175"/>
            <a:ext cx="1574800" cy="638175"/>
          </a:xfrm>
          <a:prstGeom prst="rect">
            <a:avLst/>
          </a:prstGeom>
          <a:blipFill dpi="0" rotWithShape="1">
            <a:blip r:embed="rId2" cstate="screen"/>
            <a:srcRect/>
            <a:tile tx="0" ty="0" sx="100000" sy="100000" flip="none" algn="tl"/>
          </a:blip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C0C0C0"/>
            </a:extrusionClr>
          </a:sp3d>
        </p:spPr>
        <p:txBody>
          <a:bodyPr wrap="none" anchor="ctr">
            <a:flatTx/>
          </a:bodyPr>
          <a:lstStyle/>
          <a:p>
            <a:endParaRPr lang="en-US"/>
          </a:p>
        </p:txBody>
      </p:sp>
      <p:sp>
        <p:nvSpPr>
          <p:cNvPr id="6" name="Line 17"/>
          <p:cNvSpPr>
            <a:spLocks noChangeShapeType="1"/>
          </p:cNvSpPr>
          <p:nvPr/>
        </p:nvSpPr>
        <p:spPr bwMode="auto">
          <a:xfrm>
            <a:off x="382588" y="4303713"/>
            <a:ext cx="8410575" cy="0"/>
          </a:xfrm>
          <a:prstGeom prst="line">
            <a:avLst/>
          </a:prstGeom>
          <a:noFill/>
          <a:ln w="25400">
            <a:solidFill>
              <a:schemeClr val="tx1"/>
            </a:solidFill>
            <a:round/>
            <a:headEnd/>
            <a:tailEnd/>
          </a:ln>
          <a:effectLst/>
        </p:spPr>
        <p:txBody>
          <a:bodyPr/>
          <a:lstStyle/>
          <a:p>
            <a:endParaRPr lang="en-US"/>
          </a:p>
        </p:txBody>
      </p:sp>
      <p:sp>
        <p:nvSpPr>
          <p:cNvPr id="7" name="Text Box 18"/>
          <p:cNvSpPr txBox="1">
            <a:spLocks noChangeArrowheads="1"/>
          </p:cNvSpPr>
          <p:nvPr/>
        </p:nvSpPr>
        <p:spPr bwMode="auto">
          <a:xfrm>
            <a:off x="7054850" y="3895725"/>
            <a:ext cx="2466975" cy="366713"/>
          </a:xfrm>
          <a:prstGeom prst="rect">
            <a:avLst/>
          </a:prstGeom>
          <a:noFill/>
          <a:ln w="9525">
            <a:noFill/>
            <a:miter lim="800000"/>
            <a:headEnd/>
            <a:tailEnd/>
          </a:ln>
          <a:effectLst/>
        </p:spPr>
        <p:txBody>
          <a:bodyPr>
            <a:spAutoFit/>
          </a:bodyPr>
          <a:lstStyle/>
          <a:p>
            <a:pPr>
              <a:spcBef>
                <a:spcPct val="50000"/>
              </a:spcBef>
            </a:pPr>
            <a:r>
              <a:rPr lang="en-US"/>
              <a:t>Water Surface</a:t>
            </a:r>
          </a:p>
        </p:txBody>
      </p:sp>
      <p:sp>
        <p:nvSpPr>
          <p:cNvPr id="8" name="Text Box 19"/>
          <p:cNvSpPr txBox="1">
            <a:spLocks noChangeArrowheads="1"/>
          </p:cNvSpPr>
          <p:nvPr/>
        </p:nvSpPr>
        <p:spPr bwMode="auto">
          <a:xfrm>
            <a:off x="1385888" y="4640263"/>
            <a:ext cx="1966912" cy="366712"/>
          </a:xfrm>
          <a:prstGeom prst="rect">
            <a:avLst/>
          </a:prstGeom>
          <a:noFill/>
          <a:ln w="9525">
            <a:noFill/>
            <a:miter lim="800000"/>
            <a:headEnd/>
            <a:tailEnd/>
          </a:ln>
          <a:effectLst/>
        </p:spPr>
        <p:txBody>
          <a:bodyPr>
            <a:spAutoFit/>
          </a:bodyPr>
          <a:lstStyle/>
          <a:p>
            <a:pPr>
              <a:spcBef>
                <a:spcPct val="50000"/>
              </a:spcBef>
            </a:pPr>
            <a:r>
              <a:rPr lang="en-US"/>
              <a:t>Like this?</a:t>
            </a:r>
          </a:p>
        </p:txBody>
      </p:sp>
      <p:sp>
        <p:nvSpPr>
          <p:cNvPr id="9" name="Text Box 20"/>
          <p:cNvSpPr txBox="1">
            <a:spLocks noChangeArrowheads="1"/>
          </p:cNvSpPr>
          <p:nvPr/>
        </p:nvSpPr>
        <p:spPr bwMode="auto">
          <a:xfrm>
            <a:off x="4500563" y="3429000"/>
            <a:ext cx="1966912" cy="366713"/>
          </a:xfrm>
          <a:prstGeom prst="rect">
            <a:avLst/>
          </a:prstGeom>
          <a:noFill/>
          <a:ln w="9525">
            <a:noFill/>
            <a:miter lim="800000"/>
            <a:headEnd/>
            <a:tailEnd/>
          </a:ln>
          <a:effectLst/>
        </p:spPr>
        <p:txBody>
          <a:bodyPr>
            <a:spAutoFit/>
          </a:bodyPr>
          <a:lstStyle/>
          <a:p>
            <a:pPr>
              <a:spcBef>
                <a:spcPct val="50000"/>
              </a:spcBef>
            </a:pPr>
            <a:r>
              <a:rPr lang="en-US"/>
              <a:t>Or like this?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third example</a:t>
            </a:r>
            <a:endParaRPr lang="en-US" dirty="0"/>
          </a:p>
        </p:txBody>
      </p:sp>
      <p:sp>
        <p:nvSpPr>
          <p:cNvPr id="3" name="Text Box 3"/>
          <p:cNvSpPr txBox="1">
            <a:spLocks noChangeArrowheads="1"/>
          </p:cNvSpPr>
          <p:nvPr/>
        </p:nvSpPr>
        <p:spPr bwMode="auto">
          <a:xfrm>
            <a:off x="688975" y="1358900"/>
            <a:ext cx="8039100" cy="2462213"/>
          </a:xfrm>
          <a:prstGeom prst="rect">
            <a:avLst/>
          </a:prstGeom>
          <a:noFill/>
          <a:ln w="9525">
            <a:noFill/>
            <a:miter lim="800000"/>
            <a:headEnd/>
            <a:tailEnd/>
          </a:ln>
          <a:effectLst/>
        </p:spPr>
        <p:txBody>
          <a:bodyPr>
            <a:spAutoFit/>
          </a:bodyPr>
          <a:lstStyle/>
          <a:p>
            <a:pPr>
              <a:spcBef>
                <a:spcPct val="50000"/>
              </a:spcBef>
            </a:pPr>
            <a:r>
              <a:rPr lang="en-US" sz="2200" dirty="0"/>
              <a:t>From the second example:</a:t>
            </a:r>
          </a:p>
          <a:p>
            <a:pPr>
              <a:spcBef>
                <a:spcPct val="50000"/>
              </a:spcBef>
            </a:pPr>
            <a:r>
              <a:rPr lang="en-US" sz="2200" dirty="0" err="1"/>
              <a:t>V</a:t>
            </a:r>
            <a:r>
              <a:rPr lang="en-US" sz="2200" baseline="-25000" dirty="0" err="1"/>
              <a:t>d</a:t>
            </a:r>
            <a:r>
              <a:rPr lang="en-US" sz="2200" dirty="0"/>
              <a:t> = 0.03125 ft</a:t>
            </a:r>
            <a:r>
              <a:rPr lang="en-US" sz="2200" baseline="40000" dirty="0"/>
              <a:t>3</a:t>
            </a:r>
          </a:p>
          <a:p>
            <a:pPr>
              <a:spcBef>
                <a:spcPct val="50000"/>
              </a:spcBef>
            </a:pPr>
            <a:r>
              <a:rPr lang="en-US" sz="2200" dirty="0"/>
              <a:t>But this was based on the whole block being under water.  Now it is only partially submerged.  The submerged volume is still (length x width x depth), but now the depth is only the portion under water:</a:t>
            </a:r>
          </a:p>
        </p:txBody>
      </p:sp>
      <p:sp>
        <p:nvSpPr>
          <p:cNvPr id="4" name="Rectangle 4" descr="Sand"/>
          <p:cNvSpPr>
            <a:spLocks noChangeArrowheads="1"/>
          </p:cNvSpPr>
          <p:nvPr/>
        </p:nvSpPr>
        <p:spPr bwMode="auto">
          <a:xfrm>
            <a:off x="3740150" y="4400550"/>
            <a:ext cx="1574800" cy="638175"/>
          </a:xfrm>
          <a:prstGeom prst="rect">
            <a:avLst/>
          </a:prstGeom>
          <a:blipFill dpi="0" rotWithShape="1">
            <a:blip r:embed="rId2" cstate="screen"/>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 name="Line 6"/>
          <p:cNvSpPr>
            <a:spLocks noChangeShapeType="1"/>
          </p:cNvSpPr>
          <p:nvPr/>
        </p:nvSpPr>
        <p:spPr bwMode="auto">
          <a:xfrm>
            <a:off x="2962275" y="4843463"/>
            <a:ext cx="3284538" cy="0"/>
          </a:xfrm>
          <a:prstGeom prst="line">
            <a:avLst/>
          </a:prstGeom>
          <a:noFill/>
          <a:ln w="25400">
            <a:solidFill>
              <a:schemeClr val="tx1"/>
            </a:solidFill>
            <a:round/>
            <a:headEnd/>
            <a:tailEnd/>
          </a:ln>
          <a:effectLst/>
        </p:spPr>
        <p:txBody>
          <a:bodyPr/>
          <a:lstStyle/>
          <a:p>
            <a:endParaRPr lang="en-US"/>
          </a:p>
        </p:txBody>
      </p:sp>
      <p:sp>
        <p:nvSpPr>
          <p:cNvPr id="6" name="Line 11"/>
          <p:cNvSpPr>
            <a:spLocks noChangeShapeType="1"/>
          </p:cNvSpPr>
          <p:nvPr/>
        </p:nvSpPr>
        <p:spPr bwMode="auto">
          <a:xfrm>
            <a:off x="5424488" y="4848225"/>
            <a:ext cx="0" cy="195263"/>
          </a:xfrm>
          <a:prstGeom prst="line">
            <a:avLst/>
          </a:prstGeom>
          <a:noFill/>
          <a:ln w="9525">
            <a:solidFill>
              <a:schemeClr val="tx1"/>
            </a:solidFill>
            <a:round/>
            <a:headEnd type="triangle" w="sm" len="sm"/>
            <a:tailEnd type="triangle" w="sm" len="sm"/>
          </a:ln>
          <a:effectLst/>
        </p:spPr>
        <p:txBody>
          <a:bodyPr/>
          <a:lstStyle/>
          <a:p>
            <a:endParaRPr lang="en-US"/>
          </a:p>
        </p:txBody>
      </p:sp>
      <p:sp>
        <p:nvSpPr>
          <p:cNvPr id="7" name="Text Box 12"/>
          <p:cNvSpPr txBox="1">
            <a:spLocks noChangeArrowheads="1"/>
          </p:cNvSpPr>
          <p:nvPr/>
        </p:nvSpPr>
        <p:spPr bwMode="auto">
          <a:xfrm>
            <a:off x="5505450" y="5043488"/>
            <a:ext cx="847725" cy="366712"/>
          </a:xfrm>
          <a:prstGeom prst="rect">
            <a:avLst/>
          </a:prstGeom>
          <a:noFill/>
          <a:ln w="9525">
            <a:noFill/>
            <a:miter lim="800000"/>
            <a:headEnd/>
            <a:tailEnd/>
          </a:ln>
          <a:effectLst/>
        </p:spPr>
        <p:txBody>
          <a:bodyPr>
            <a:spAutoFit/>
          </a:bodyPr>
          <a:lstStyle/>
          <a:p>
            <a:pPr>
              <a:spcBef>
                <a:spcPct val="50000"/>
              </a:spcBef>
            </a:pPr>
            <a:r>
              <a:rPr lang="en-US"/>
              <a:t>depth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third example</a:t>
            </a:r>
            <a:endParaRPr lang="en-US" dirty="0"/>
          </a:p>
        </p:txBody>
      </p:sp>
      <p:sp>
        <p:nvSpPr>
          <p:cNvPr id="3" name="Text Box 3"/>
          <p:cNvSpPr txBox="1">
            <a:spLocks noChangeArrowheads="1"/>
          </p:cNvSpPr>
          <p:nvPr/>
        </p:nvSpPr>
        <p:spPr bwMode="auto">
          <a:xfrm>
            <a:off x="688975" y="1372850"/>
            <a:ext cx="8039100" cy="1446550"/>
          </a:xfrm>
          <a:prstGeom prst="rect">
            <a:avLst/>
          </a:prstGeom>
          <a:noFill/>
          <a:ln w="9525">
            <a:noFill/>
            <a:miter lim="800000"/>
            <a:headEnd/>
            <a:tailEnd/>
          </a:ln>
          <a:effectLst/>
        </p:spPr>
        <p:txBody>
          <a:bodyPr>
            <a:spAutoFit/>
          </a:bodyPr>
          <a:lstStyle/>
          <a:p>
            <a:pPr>
              <a:spcBef>
                <a:spcPct val="50000"/>
              </a:spcBef>
            </a:pPr>
            <a:r>
              <a:rPr lang="en-US" sz="2200" dirty="0"/>
              <a:t>Once the block of wood floats to the top and comes to rest, it is no longer accelerating.  If it is not accelerating, then the sum of forces equals zero.  So we can solve Newton’s 2</a:t>
            </a:r>
            <a:r>
              <a:rPr lang="en-US" sz="2200" baseline="30000" dirty="0"/>
              <a:t>nd</a:t>
            </a:r>
            <a:r>
              <a:rPr lang="en-US" sz="2200" dirty="0"/>
              <a:t> law for the unknown submerged depth.</a:t>
            </a:r>
          </a:p>
        </p:txBody>
      </p:sp>
      <p:sp>
        <p:nvSpPr>
          <p:cNvPr id="4" name="Rectangle 4" descr="Sand"/>
          <p:cNvSpPr>
            <a:spLocks noChangeArrowheads="1"/>
          </p:cNvSpPr>
          <p:nvPr/>
        </p:nvSpPr>
        <p:spPr bwMode="auto">
          <a:xfrm>
            <a:off x="4892675" y="4876800"/>
            <a:ext cx="2089150" cy="638175"/>
          </a:xfrm>
          <a:prstGeom prst="rect">
            <a:avLst/>
          </a:prstGeom>
          <a:blipFill dpi="0" rotWithShape="1">
            <a:blip r:embed="rId2" cstate="screen"/>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 name="Line 5"/>
          <p:cNvSpPr>
            <a:spLocks noChangeShapeType="1"/>
          </p:cNvSpPr>
          <p:nvPr/>
        </p:nvSpPr>
        <p:spPr bwMode="auto">
          <a:xfrm>
            <a:off x="4295775" y="5319713"/>
            <a:ext cx="3284538" cy="0"/>
          </a:xfrm>
          <a:prstGeom prst="line">
            <a:avLst/>
          </a:prstGeom>
          <a:noFill/>
          <a:ln w="25400">
            <a:solidFill>
              <a:schemeClr val="tx1"/>
            </a:solidFill>
            <a:round/>
            <a:headEnd/>
            <a:tailEnd/>
          </a:ln>
          <a:effectLst/>
        </p:spPr>
        <p:txBody>
          <a:bodyPr/>
          <a:lstStyle/>
          <a:p>
            <a:endParaRPr lang="en-US"/>
          </a:p>
        </p:txBody>
      </p:sp>
      <p:sp>
        <p:nvSpPr>
          <p:cNvPr id="6" name="Text Box 9"/>
          <p:cNvSpPr txBox="1">
            <a:spLocks noChangeArrowheads="1"/>
          </p:cNvSpPr>
          <p:nvPr/>
        </p:nvSpPr>
        <p:spPr bwMode="auto">
          <a:xfrm>
            <a:off x="781050" y="2914650"/>
            <a:ext cx="7400925" cy="2017713"/>
          </a:xfrm>
          <a:prstGeom prst="rect">
            <a:avLst/>
          </a:prstGeom>
          <a:noFill/>
          <a:ln w="9525">
            <a:noFill/>
            <a:miter lim="800000"/>
            <a:headEnd/>
            <a:tailEnd/>
          </a:ln>
          <a:effectLst/>
        </p:spPr>
        <p:txBody>
          <a:bodyPr>
            <a:spAutoFit/>
          </a:bodyPr>
          <a:lstStyle/>
          <a:p>
            <a:pPr>
              <a:spcBef>
                <a:spcPct val="50000"/>
              </a:spcBef>
            </a:pPr>
            <a:r>
              <a:rPr lang="en-US"/>
              <a:t>Sum of forces = (-w) + F</a:t>
            </a:r>
            <a:r>
              <a:rPr lang="en-US" baseline="-25000"/>
              <a:t>b</a:t>
            </a:r>
            <a:r>
              <a:rPr lang="en-US"/>
              <a:t> = 0</a:t>
            </a:r>
          </a:p>
          <a:p>
            <a:pPr>
              <a:spcBef>
                <a:spcPct val="50000"/>
              </a:spcBef>
            </a:pPr>
            <a:r>
              <a:rPr lang="en-US"/>
              <a:t>0 = (-w) + F</a:t>
            </a:r>
            <a:r>
              <a:rPr lang="en-US" baseline="-25000"/>
              <a:t>b</a:t>
            </a:r>
            <a:r>
              <a:rPr lang="en-US"/>
              <a:t> </a:t>
            </a:r>
          </a:p>
          <a:p>
            <a:pPr>
              <a:spcBef>
                <a:spcPct val="50000"/>
              </a:spcBef>
            </a:pPr>
            <a:r>
              <a:rPr lang="en-US"/>
              <a:t>0 = (-w) + </a:t>
            </a:r>
            <a:r>
              <a:rPr lang="en-US" b="1">
                <a:latin typeface="Symbol" pitchFamily="18" charset="2"/>
              </a:rPr>
              <a:t>g</a:t>
            </a:r>
            <a:r>
              <a:rPr lang="en-US"/>
              <a:t> x V</a:t>
            </a:r>
            <a:r>
              <a:rPr lang="en-US" baseline="-25000"/>
              <a:t>d</a:t>
            </a:r>
          </a:p>
          <a:p>
            <a:pPr>
              <a:spcBef>
                <a:spcPct val="50000"/>
              </a:spcBef>
            </a:pPr>
            <a:r>
              <a:rPr lang="en-US"/>
              <a:t>0 = (-w) + </a:t>
            </a:r>
            <a:r>
              <a:rPr lang="en-US" b="1">
                <a:latin typeface="Symbol" pitchFamily="18" charset="2"/>
              </a:rPr>
              <a:t>g</a:t>
            </a:r>
            <a:r>
              <a:rPr lang="en-US"/>
              <a:t> x (6 in x 1 ft/12 in) x (3 in x 1 ft/12 in) x (depth)</a:t>
            </a:r>
          </a:p>
          <a:p>
            <a:pPr>
              <a:spcBef>
                <a:spcPct val="50000"/>
              </a:spcBef>
            </a:pPr>
            <a:endParaRPr lang="en-US"/>
          </a:p>
        </p:txBody>
      </p:sp>
      <p:sp>
        <p:nvSpPr>
          <p:cNvPr id="7" name="Line 10"/>
          <p:cNvSpPr>
            <a:spLocks noChangeShapeType="1"/>
          </p:cNvSpPr>
          <p:nvPr/>
        </p:nvSpPr>
        <p:spPr bwMode="auto">
          <a:xfrm flipV="1">
            <a:off x="5942013" y="5573713"/>
            <a:ext cx="0" cy="287337"/>
          </a:xfrm>
          <a:prstGeom prst="line">
            <a:avLst/>
          </a:prstGeom>
          <a:noFill/>
          <a:ln w="9525">
            <a:solidFill>
              <a:schemeClr val="tx1"/>
            </a:solidFill>
            <a:round/>
            <a:headEnd/>
            <a:tailEnd type="triangle" w="med" len="med"/>
          </a:ln>
          <a:effectLst/>
        </p:spPr>
        <p:txBody>
          <a:bodyPr/>
          <a:lstStyle/>
          <a:p>
            <a:endParaRPr lang="en-US"/>
          </a:p>
        </p:txBody>
      </p:sp>
      <p:sp>
        <p:nvSpPr>
          <p:cNvPr id="8" name="Line 11"/>
          <p:cNvSpPr>
            <a:spLocks noChangeShapeType="1"/>
          </p:cNvSpPr>
          <p:nvPr/>
        </p:nvSpPr>
        <p:spPr bwMode="auto">
          <a:xfrm>
            <a:off x="5937250" y="5192713"/>
            <a:ext cx="0" cy="361950"/>
          </a:xfrm>
          <a:prstGeom prst="line">
            <a:avLst/>
          </a:prstGeom>
          <a:noFill/>
          <a:ln w="9525">
            <a:solidFill>
              <a:srgbClr val="000000"/>
            </a:solidFill>
            <a:round/>
            <a:headEnd/>
            <a:tailEnd type="triangle" w="med" len="med"/>
          </a:ln>
          <a:effectLst/>
        </p:spPr>
        <p:txBody>
          <a:bodyPr/>
          <a:lstStyle/>
          <a:p>
            <a:endParaRPr lang="en-US"/>
          </a:p>
        </p:txBody>
      </p:sp>
      <p:sp>
        <p:nvSpPr>
          <p:cNvPr id="9" name="Oval 12"/>
          <p:cNvSpPr>
            <a:spLocks noChangeArrowheads="1"/>
          </p:cNvSpPr>
          <p:nvPr/>
        </p:nvSpPr>
        <p:spPr bwMode="auto">
          <a:xfrm>
            <a:off x="5889625" y="5148263"/>
            <a:ext cx="95250" cy="88900"/>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10" name="Text Box 13"/>
          <p:cNvSpPr txBox="1">
            <a:spLocks noChangeArrowheads="1"/>
          </p:cNvSpPr>
          <p:nvPr/>
        </p:nvSpPr>
        <p:spPr bwMode="auto">
          <a:xfrm>
            <a:off x="6018213" y="5654675"/>
            <a:ext cx="1520825" cy="366713"/>
          </a:xfrm>
          <a:prstGeom prst="rect">
            <a:avLst/>
          </a:prstGeom>
          <a:noFill/>
          <a:ln w="9525">
            <a:noFill/>
            <a:miter lim="800000"/>
            <a:headEnd/>
            <a:tailEnd/>
          </a:ln>
          <a:effectLst/>
        </p:spPr>
        <p:txBody>
          <a:bodyPr>
            <a:spAutoFit/>
          </a:bodyPr>
          <a:lstStyle/>
          <a:p>
            <a:pPr>
              <a:spcBef>
                <a:spcPct val="50000"/>
              </a:spcBef>
            </a:pPr>
            <a:r>
              <a:rPr lang="en-US"/>
              <a:t>F</a:t>
            </a:r>
            <a:r>
              <a:rPr lang="en-US" baseline="-25000"/>
              <a:t>b</a:t>
            </a:r>
            <a:r>
              <a:rPr lang="en-US"/>
              <a:t> = 1 lb</a:t>
            </a:r>
          </a:p>
        </p:txBody>
      </p:sp>
      <p:sp>
        <p:nvSpPr>
          <p:cNvPr id="11" name="Text Box 14"/>
          <p:cNvSpPr txBox="1">
            <a:spLocks noChangeArrowheads="1"/>
          </p:cNvSpPr>
          <p:nvPr/>
        </p:nvSpPr>
        <p:spPr bwMode="auto">
          <a:xfrm>
            <a:off x="5848350" y="4932363"/>
            <a:ext cx="1147763" cy="366712"/>
          </a:xfrm>
          <a:prstGeom prst="rect">
            <a:avLst/>
          </a:prstGeom>
          <a:noFill/>
          <a:ln w="9525">
            <a:noFill/>
            <a:miter lim="800000"/>
            <a:headEnd/>
            <a:tailEnd/>
          </a:ln>
          <a:effectLst/>
        </p:spPr>
        <p:txBody>
          <a:bodyPr>
            <a:spAutoFit/>
          </a:bodyPr>
          <a:lstStyle/>
          <a:p>
            <a:pPr>
              <a:spcBef>
                <a:spcPct val="50000"/>
              </a:spcBef>
            </a:pPr>
            <a:r>
              <a:rPr lang="en-US">
                <a:solidFill>
                  <a:srgbClr val="000000"/>
                </a:solidFill>
              </a:rPr>
              <a:t> w = 1 lb</a:t>
            </a:r>
            <a:endParaRPr lang="en-US" baseline="-250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third example</a:t>
            </a:r>
            <a:endParaRPr lang="en-US" dirty="0"/>
          </a:p>
        </p:txBody>
      </p:sp>
      <p:sp>
        <p:nvSpPr>
          <p:cNvPr id="3" name="Text Box 3"/>
          <p:cNvSpPr txBox="1">
            <a:spLocks noChangeArrowheads="1"/>
          </p:cNvSpPr>
          <p:nvPr/>
        </p:nvSpPr>
        <p:spPr bwMode="auto">
          <a:xfrm>
            <a:off x="688975" y="1287959"/>
            <a:ext cx="8039100" cy="769441"/>
          </a:xfrm>
          <a:prstGeom prst="rect">
            <a:avLst/>
          </a:prstGeom>
          <a:noFill/>
          <a:ln w="9525">
            <a:noFill/>
            <a:miter lim="800000"/>
            <a:headEnd/>
            <a:tailEnd/>
          </a:ln>
          <a:effectLst/>
        </p:spPr>
        <p:txBody>
          <a:bodyPr>
            <a:spAutoFit/>
          </a:bodyPr>
          <a:lstStyle/>
          <a:p>
            <a:pPr>
              <a:spcBef>
                <a:spcPct val="50000"/>
              </a:spcBef>
            </a:pPr>
            <a:r>
              <a:rPr lang="en-US" sz="2200" dirty="0"/>
              <a:t>Substitute values for w and </a:t>
            </a:r>
            <a:r>
              <a:rPr lang="en-US" sz="2200" b="1" dirty="0">
                <a:latin typeface="Symbol" pitchFamily="18" charset="2"/>
              </a:rPr>
              <a:t>g</a:t>
            </a:r>
            <a:r>
              <a:rPr lang="en-US" sz="2200" dirty="0"/>
              <a:t>, rearrange the equation and solving for the depth:</a:t>
            </a:r>
          </a:p>
        </p:txBody>
      </p:sp>
      <p:sp>
        <p:nvSpPr>
          <p:cNvPr id="4" name="Rectangle 4" descr="Sand"/>
          <p:cNvSpPr>
            <a:spLocks noChangeArrowheads="1"/>
          </p:cNvSpPr>
          <p:nvPr/>
        </p:nvSpPr>
        <p:spPr bwMode="auto">
          <a:xfrm>
            <a:off x="6121400" y="4876800"/>
            <a:ext cx="2089150" cy="638175"/>
          </a:xfrm>
          <a:prstGeom prst="rect">
            <a:avLst/>
          </a:prstGeom>
          <a:blipFill dpi="0" rotWithShape="1">
            <a:blip r:embed="rId2" cstate="screen"/>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 name="Line 5"/>
          <p:cNvSpPr>
            <a:spLocks noChangeShapeType="1"/>
          </p:cNvSpPr>
          <p:nvPr/>
        </p:nvSpPr>
        <p:spPr bwMode="auto">
          <a:xfrm>
            <a:off x="5524500" y="5319713"/>
            <a:ext cx="3284538" cy="0"/>
          </a:xfrm>
          <a:prstGeom prst="line">
            <a:avLst/>
          </a:prstGeom>
          <a:noFill/>
          <a:ln w="25400">
            <a:solidFill>
              <a:schemeClr val="tx1"/>
            </a:solidFill>
            <a:round/>
            <a:headEnd/>
            <a:tailEnd/>
          </a:ln>
          <a:effectLst/>
        </p:spPr>
        <p:txBody>
          <a:bodyPr/>
          <a:lstStyle/>
          <a:p>
            <a:endParaRPr lang="en-US"/>
          </a:p>
        </p:txBody>
      </p:sp>
      <p:sp>
        <p:nvSpPr>
          <p:cNvPr id="6" name="Line 7"/>
          <p:cNvSpPr>
            <a:spLocks noChangeShapeType="1"/>
          </p:cNvSpPr>
          <p:nvPr/>
        </p:nvSpPr>
        <p:spPr bwMode="auto">
          <a:xfrm flipV="1">
            <a:off x="7170738" y="5573713"/>
            <a:ext cx="0" cy="287337"/>
          </a:xfrm>
          <a:prstGeom prst="line">
            <a:avLst/>
          </a:prstGeom>
          <a:noFill/>
          <a:ln w="9525">
            <a:solidFill>
              <a:schemeClr val="tx1"/>
            </a:solidFill>
            <a:round/>
            <a:headEnd/>
            <a:tailEnd type="triangle" w="med" len="med"/>
          </a:ln>
          <a:effectLst/>
        </p:spPr>
        <p:txBody>
          <a:bodyPr/>
          <a:lstStyle/>
          <a:p>
            <a:endParaRPr lang="en-US"/>
          </a:p>
        </p:txBody>
      </p:sp>
      <p:sp>
        <p:nvSpPr>
          <p:cNvPr id="7" name="Line 8"/>
          <p:cNvSpPr>
            <a:spLocks noChangeShapeType="1"/>
          </p:cNvSpPr>
          <p:nvPr/>
        </p:nvSpPr>
        <p:spPr bwMode="auto">
          <a:xfrm>
            <a:off x="7165975" y="5192713"/>
            <a:ext cx="0" cy="361950"/>
          </a:xfrm>
          <a:prstGeom prst="line">
            <a:avLst/>
          </a:prstGeom>
          <a:noFill/>
          <a:ln w="9525">
            <a:solidFill>
              <a:srgbClr val="000000"/>
            </a:solidFill>
            <a:round/>
            <a:headEnd/>
            <a:tailEnd type="triangle" w="med" len="med"/>
          </a:ln>
          <a:effectLst/>
        </p:spPr>
        <p:txBody>
          <a:bodyPr/>
          <a:lstStyle/>
          <a:p>
            <a:endParaRPr lang="en-US"/>
          </a:p>
        </p:txBody>
      </p:sp>
      <p:sp>
        <p:nvSpPr>
          <p:cNvPr id="8" name="Oval 9"/>
          <p:cNvSpPr>
            <a:spLocks noChangeArrowheads="1"/>
          </p:cNvSpPr>
          <p:nvPr/>
        </p:nvSpPr>
        <p:spPr bwMode="auto">
          <a:xfrm>
            <a:off x="7118350" y="5148263"/>
            <a:ext cx="95250" cy="88900"/>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9" name="Text Box 10"/>
          <p:cNvSpPr txBox="1">
            <a:spLocks noChangeArrowheads="1"/>
          </p:cNvSpPr>
          <p:nvPr/>
        </p:nvSpPr>
        <p:spPr bwMode="auto">
          <a:xfrm>
            <a:off x="7246938" y="5654675"/>
            <a:ext cx="1520825" cy="366713"/>
          </a:xfrm>
          <a:prstGeom prst="rect">
            <a:avLst/>
          </a:prstGeom>
          <a:noFill/>
          <a:ln w="9525">
            <a:noFill/>
            <a:miter lim="800000"/>
            <a:headEnd/>
            <a:tailEnd/>
          </a:ln>
          <a:effectLst/>
        </p:spPr>
        <p:txBody>
          <a:bodyPr>
            <a:spAutoFit/>
          </a:bodyPr>
          <a:lstStyle/>
          <a:p>
            <a:pPr>
              <a:spcBef>
                <a:spcPct val="50000"/>
              </a:spcBef>
            </a:pPr>
            <a:r>
              <a:rPr lang="en-US"/>
              <a:t>F</a:t>
            </a:r>
            <a:r>
              <a:rPr lang="en-US" baseline="-25000"/>
              <a:t>b</a:t>
            </a:r>
            <a:r>
              <a:rPr lang="en-US"/>
              <a:t> = 1 lb</a:t>
            </a:r>
          </a:p>
        </p:txBody>
      </p:sp>
      <p:sp>
        <p:nvSpPr>
          <p:cNvPr id="10" name="Text Box 11"/>
          <p:cNvSpPr txBox="1">
            <a:spLocks noChangeArrowheads="1"/>
          </p:cNvSpPr>
          <p:nvPr/>
        </p:nvSpPr>
        <p:spPr bwMode="auto">
          <a:xfrm>
            <a:off x="7077075" y="4932363"/>
            <a:ext cx="1147763" cy="366712"/>
          </a:xfrm>
          <a:prstGeom prst="rect">
            <a:avLst/>
          </a:prstGeom>
          <a:noFill/>
          <a:ln w="9525">
            <a:noFill/>
            <a:miter lim="800000"/>
            <a:headEnd/>
            <a:tailEnd/>
          </a:ln>
          <a:effectLst/>
        </p:spPr>
        <p:txBody>
          <a:bodyPr>
            <a:spAutoFit/>
          </a:bodyPr>
          <a:lstStyle/>
          <a:p>
            <a:pPr>
              <a:spcBef>
                <a:spcPct val="50000"/>
              </a:spcBef>
            </a:pPr>
            <a:r>
              <a:rPr lang="en-US">
                <a:solidFill>
                  <a:srgbClr val="000000"/>
                </a:solidFill>
              </a:rPr>
              <a:t> w = 1 lb</a:t>
            </a:r>
            <a:endParaRPr lang="en-US" baseline="-25000">
              <a:solidFill>
                <a:srgbClr val="000000"/>
              </a:solidFill>
            </a:endParaRPr>
          </a:p>
        </p:txBody>
      </p:sp>
      <p:sp>
        <p:nvSpPr>
          <p:cNvPr id="11" name="Text Box 12"/>
          <p:cNvSpPr txBox="1">
            <a:spLocks noChangeArrowheads="1"/>
          </p:cNvSpPr>
          <p:nvPr/>
        </p:nvSpPr>
        <p:spPr bwMode="auto">
          <a:xfrm>
            <a:off x="723900" y="2209800"/>
            <a:ext cx="7400925" cy="1192213"/>
          </a:xfrm>
          <a:prstGeom prst="rect">
            <a:avLst/>
          </a:prstGeom>
          <a:noFill/>
          <a:ln w="9525">
            <a:noFill/>
            <a:miter lim="800000"/>
            <a:headEnd/>
            <a:tailEnd/>
          </a:ln>
          <a:effectLst/>
        </p:spPr>
        <p:txBody>
          <a:bodyPr>
            <a:spAutoFit/>
          </a:bodyPr>
          <a:lstStyle/>
          <a:p>
            <a:pPr>
              <a:spcBef>
                <a:spcPct val="50000"/>
              </a:spcBef>
            </a:pPr>
            <a:r>
              <a:rPr lang="en-US"/>
              <a:t>w = </a:t>
            </a:r>
            <a:r>
              <a:rPr lang="en-US" b="1">
                <a:latin typeface="Symbol" pitchFamily="18" charset="2"/>
              </a:rPr>
              <a:t>g</a:t>
            </a:r>
            <a:r>
              <a:rPr lang="en-US"/>
              <a:t> x (6 in x 1 ft/12 in) x (3 in x 1 ft/12 in) x (depth)</a:t>
            </a:r>
          </a:p>
          <a:p>
            <a:pPr>
              <a:spcBef>
                <a:spcPct val="50000"/>
              </a:spcBef>
            </a:pPr>
            <a:r>
              <a:rPr lang="en-US"/>
              <a:t>1 lb = (62.4 lb/ft</a:t>
            </a:r>
            <a:r>
              <a:rPr lang="en-US" baseline="40000"/>
              <a:t>3</a:t>
            </a:r>
            <a:r>
              <a:rPr lang="en-US"/>
              <a:t>) x (6 in x 1 ft/12 in) x (3 in x 1 ft/12 in) x (depth)</a:t>
            </a:r>
          </a:p>
          <a:p>
            <a:pPr>
              <a:spcBef>
                <a:spcPct val="50000"/>
              </a:spcBef>
            </a:pPr>
            <a:endParaRPr lang="en-US"/>
          </a:p>
        </p:txBody>
      </p:sp>
      <p:sp>
        <p:nvSpPr>
          <p:cNvPr id="12" name="Text Box 14"/>
          <p:cNvSpPr txBox="1">
            <a:spLocks noChangeArrowheads="1"/>
          </p:cNvSpPr>
          <p:nvPr/>
        </p:nvSpPr>
        <p:spPr bwMode="auto">
          <a:xfrm>
            <a:off x="723900" y="3429000"/>
            <a:ext cx="7400925" cy="366713"/>
          </a:xfrm>
          <a:prstGeom prst="rect">
            <a:avLst/>
          </a:prstGeom>
          <a:noFill/>
          <a:ln w="9525">
            <a:noFill/>
            <a:miter lim="800000"/>
            <a:headEnd/>
            <a:tailEnd/>
          </a:ln>
          <a:effectLst/>
        </p:spPr>
        <p:txBody>
          <a:bodyPr>
            <a:spAutoFit/>
          </a:bodyPr>
          <a:lstStyle/>
          <a:p>
            <a:pPr>
              <a:spcBef>
                <a:spcPct val="50000"/>
              </a:spcBef>
            </a:pPr>
            <a:r>
              <a:rPr lang="en-US"/>
              <a:t>depth = </a:t>
            </a:r>
          </a:p>
        </p:txBody>
      </p:sp>
      <p:sp>
        <p:nvSpPr>
          <p:cNvPr id="13" name="Text Box 15"/>
          <p:cNvSpPr txBox="1">
            <a:spLocks noChangeArrowheads="1"/>
          </p:cNvSpPr>
          <p:nvPr/>
        </p:nvSpPr>
        <p:spPr bwMode="auto">
          <a:xfrm>
            <a:off x="3838575" y="3267075"/>
            <a:ext cx="657225" cy="779463"/>
          </a:xfrm>
          <a:prstGeom prst="rect">
            <a:avLst/>
          </a:prstGeom>
          <a:noFill/>
          <a:ln w="9525">
            <a:noFill/>
            <a:miter lim="800000"/>
            <a:headEnd/>
            <a:tailEnd/>
          </a:ln>
          <a:effectLst/>
        </p:spPr>
        <p:txBody>
          <a:bodyPr>
            <a:spAutoFit/>
          </a:bodyPr>
          <a:lstStyle/>
          <a:p>
            <a:pPr>
              <a:spcBef>
                <a:spcPct val="50000"/>
              </a:spcBef>
            </a:pPr>
            <a:r>
              <a:rPr lang="en-US"/>
              <a:t>1 lb</a:t>
            </a:r>
          </a:p>
          <a:p>
            <a:pPr>
              <a:spcBef>
                <a:spcPct val="50000"/>
              </a:spcBef>
            </a:pPr>
            <a:endParaRPr lang="en-US"/>
          </a:p>
        </p:txBody>
      </p:sp>
      <p:sp>
        <p:nvSpPr>
          <p:cNvPr id="14" name="Text Box 16"/>
          <p:cNvSpPr txBox="1">
            <a:spLocks noChangeArrowheads="1"/>
          </p:cNvSpPr>
          <p:nvPr/>
        </p:nvSpPr>
        <p:spPr bwMode="auto">
          <a:xfrm>
            <a:off x="1743075" y="3629025"/>
            <a:ext cx="5057775" cy="366713"/>
          </a:xfrm>
          <a:prstGeom prst="rect">
            <a:avLst/>
          </a:prstGeom>
          <a:noFill/>
          <a:ln w="9525">
            <a:noFill/>
            <a:miter lim="800000"/>
            <a:headEnd/>
            <a:tailEnd/>
          </a:ln>
          <a:effectLst/>
        </p:spPr>
        <p:txBody>
          <a:bodyPr>
            <a:spAutoFit/>
          </a:bodyPr>
          <a:lstStyle/>
          <a:p>
            <a:pPr>
              <a:spcBef>
                <a:spcPct val="50000"/>
              </a:spcBef>
            </a:pPr>
            <a:r>
              <a:rPr lang="en-US"/>
              <a:t>(62.4 lb/ft</a:t>
            </a:r>
            <a:r>
              <a:rPr lang="en-US" baseline="40000"/>
              <a:t>3</a:t>
            </a:r>
            <a:r>
              <a:rPr lang="en-US"/>
              <a:t>) x (6 in x 1 ft/12 in) x (3 in x 1 ft/12 in)</a:t>
            </a:r>
          </a:p>
        </p:txBody>
      </p:sp>
      <p:sp>
        <p:nvSpPr>
          <p:cNvPr id="15" name="Line 17"/>
          <p:cNvSpPr>
            <a:spLocks noChangeShapeType="1"/>
          </p:cNvSpPr>
          <p:nvPr/>
        </p:nvSpPr>
        <p:spPr bwMode="auto">
          <a:xfrm>
            <a:off x="1809750" y="3614738"/>
            <a:ext cx="4970463" cy="0"/>
          </a:xfrm>
          <a:prstGeom prst="line">
            <a:avLst/>
          </a:prstGeom>
          <a:noFill/>
          <a:ln w="25400">
            <a:solidFill>
              <a:schemeClr val="tx1"/>
            </a:solidFill>
            <a:round/>
            <a:headEnd/>
            <a:tailEnd/>
          </a:ln>
          <a:effectLst/>
        </p:spPr>
        <p:txBody>
          <a:bodyPr/>
          <a:lstStyle/>
          <a:p>
            <a:endParaRPr lang="en-US"/>
          </a:p>
        </p:txBody>
      </p:sp>
      <p:sp>
        <p:nvSpPr>
          <p:cNvPr id="16" name="Text Box 18"/>
          <p:cNvSpPr txBox="1">
            <a:spLocks noChangeArrowheads="1"/>
          </p:cNvSpPr>
          <p:nvPr/>
        </p:nvSpPr>
        <p:spPr bwMode="auto">
          <a:xfrm>
            <a:off x="6838950" y="3429000"/>
            <a:ext cx="1314450" cy="779463"/>
          </a:xfrm>
          <a:prstGeom prst="rect">
            <a:avLst/>
          </a:prstGeom>
          <a:noFill/>
          <a:ln w="9525">
            <a:noFill/>
            <a:miter lim="800000"/>
            <a:headEnd/>
            <a:tailEnd/>
          </a:ln>
          <a:effectLst/>
        </p:spPr>
        <p:txBody>
          <a:bodyPr>
            <a:spAutoFit/>
          </a:bodyPr>
          <a:lstStyle/>
          <a:p>
            <a:pPr>
              <a:spcBef>
                <a:spcPct val="50000"/>
              </a:spcBef>
            </a:pPr>
            <a:r>
              <a:rPr lang="en-US"/>
              <a:t>= 0.128 ft</a:t>
            </a:r>
          </a:p>
          <a:p>
            <a:pPr>
              <a:spcBef>
                <a:spcPct val="50000"/>
              </a:spcBef>
            </a:pPr>
            <a:endParaRPr lang="en-US"/>
          </a:p>
        </p:txBody>
      </p:sp>
      <p:sp>
        <p:nvSpPr>
          <p:cNvPr id="17" name="Text Box 19"/>
          <p:cNvSpPr txBox="1">
            <a:spLocks noChangeArrowheads="1"/>
          </p:cNvSpPr>
          <p:nvPr/>
        </p:nvSpPr>
        <p:spPr bwMode="auto">
          <a:xfrm>
            <a:off x="723900" y="4248150"/>
            <a:ext cx="5762625" cy="779463"/>
          </a:xfrm>
          <a:prstGeom prst="rect">
            <a:avLst/>
          </a:prstGeom>
          <a:noFill/>
          <a:ln w="9525">
            <a:noFill/>
            <a:miter lim="800000"/>
            <a:headEnd/>
            <a:tailEnd/>
          </a:ln>
          <a:effectLst/>
        </p:spPr>
        <p:txBody>
          <a:bodyPr>
            <a:spAutoFit/>
          </a:bodyPr>
          <a:lstStyle/>
          <a:p>
            <a:pPr>
              <a:spcBef>
                <a:spcPct val="50000"/>
              </a:spcBef>
            </a:pPr>
            <a:r>
              <a:rPr lang="en-US" dirty="0"/>
              <a:t>depth =  0.128 ft x (12 in/1 ft) = </a:t>
            </a:r>
            <a:r>
              <a:rPr lang="en-US" b="1" dirty="0">
                <a:solidFill>
                  <a:srgbClr val="FFC000"/>
                </a:solidFill>
              </a:rPr>
              <a:t>1.54 inches</a:t>
            </a:r>
          </a:p>
          <a:p>
            <a:pPr>
              <a:spcBef>
                <a:spcPct val="50000"/>
              </a:spcBef>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third example</a:t>
            </a:r>
            <a:endParaRPr lang="en-US" dirty="0"/>
          </a:p>
        </p:txBody>
      </p:sp>
      <p:sp>
        <p:nvSpPr>
          <p:cNvPr id="3" name="Text Box 3"/>
          <p:cNvSpPr txBox="1">
            <a:spLocks noChangeArrowheads="1"/>
          </p:cNvSpPr>
          <p:nvPr/>
        </p:nvSpPr>
        <p:spPr bwMode="auto">
          <a:xfrm>
            <a:off x="688975" y="1635125"/>
            <a:ext cx="8039100" cy="769441"/>
          </a:xfrm>
          <a:prstGeom prst="rect">
            <a:avLst/>
          </a:prstGeom>
          <a:noFill/>
          <a:ln w="9525">
            <a:noFill/>
            <a:miter lim="800000"/>
            <a:headEnd/>
            <a:tailEnd/>
          </a:ln>
          <a:effectLst/>
        </p:spPr>
        <p:txBody>
          <a:bodyPr>
            <a:spAutoFit/>
          </a:bodyPr>
          <a:lstStyle/>
          <a:p>
            <a:pPr>
              <a:spcBef>
                <a:spcPct val="50000"/>
              </a:spcBef>
            </a:pPr>
            <a:r>
              <a:rPr lang="en-US" sz="2200" dirty="0"/>
              <a:t>So, 1.54 inches will be submerged, and the remaining 1.46 inches will be above the water.</a:t>
            </a:r>
          </a:p>
        </p:txBody>
      </p:sp>
      <p:sp>
        <p:nvSpPr>
          <p:cNvPr id="4" name="Rectangle 4" descr="Sand"/>
          <p:cNvSpPr>
            <a:spLocks noChangeArrowheads="1"/>
          </p:cNvSpPr>
          <p:nvPr/>
        </p:nvSpPr>
        <p:spPr bwMode="auto">
          <a:xfrm>
            <a:off x="2044700" y="2933700"/>
            <a:ext cx="4657725" cy="1681163"/>
          </a:xfrm>
          <a:prstGeom prst="rect">
            <a:avLst/>
          </a:prstGeom>
          <a:blipFill dpi="0" rotWithShape="1">
            <a:blip r:embed="rId2" cstate="screen"/>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 name="Line 5"/>
          <p:cNvSpPr>
            <a:spLocks noChangeShapeType="1"/>
          </p:cNvSpPr>
          <p:nvPr/>
        </p:nvSpPr>
        <p:spPr bwMode="auto">
          <a:xfrm>
            <a:off x="714375" y="3778250"/>
            <a:ext cx="7323138" cy="0"/>
          </a:xfrm>
          <a:prstGeom prst="line">
            <a:avLst/>
          </a:prstGeom>
          <a:noFill/>
          <a:ln w="25400">
            <a:solidFill>
              <a:schemeClr val="tx1"/>
            </a:solidFill>
            <a:round/>
            <a:headEnd/>
            <a:tailEnd/>
          </a:ln>
          <a:effectLst/>
        </p:spPr>
        <p:txBody>
          <a:bodyPr/>
          <a:lstStyle/>
          <a:p>
            <a:endParaRPr lang="en-US"/>
          </a:p>
        </p:txBody>
      </p:sp>
      <p:sp>
        <p:nvSpPr>
          <p:cNvPr id="6" name="Line 7"/>
          <p:cNvSpPr>
            <a:spLocks noChangeShapeType="1"/>
          </p:cNvSpPr>
          <p:nvPr/>
        </p:nvSpPr>
        <p:spPr bwMode="auto">
          <a:xfrm>
            <a:off x="4373563" y="3798888"/>
            <a:ext cx="0" cy="687387"/>
          </a:xfrm>
          <a:prstGeom prst="line">
            <a:avLst/>
          </a:prstGeom>
          <a:noFill/>
          <a:ln w="9525">
            <a:solidFill>
              <a:srgbClr val="000000"/>
            </a:solidFill>
            <a:round/>
            <a:headEnd/>
            <a:tailEnd type="triangle" w="med" len="med"/>
          </a:ln>
          <a:effectLst/>
        </p:spPr>
        <p:txBody>
          <a:bodyPr/>
          <a:lstStyle/>
          <a:p>
            <a:endParaRPr lang="en-US"/>
          </a:p>
        </p:txBody>
      </p:sp>
      <p:sp>
        <p:nvSpPr>
          <p:cNvPr id="7" name="Oval 8"/>
          <p:cNvSpPr>
            <a:spLocks noChangeArrowheads="1"/>
          </p:cNvSpPr>
          <p:nvPr/>
        </p:nvSpPr>
        <p:spPr bwMode="auto">
          <a:xfrm>
            <a:off x="4267200" y="3686175"/>
            <a:ext cx="212725" cy="225425"/>
          </a:xfrm>
          <a:prstGeom prst="ellipse">
            <a:avLst/>
          </a:prstGeom>
          <a:solidFill>
            <a:srgbClr val="000000"/>
          </a:solidFill>
          <a:ln w="9525">
            <a:solidFill>
              <a:srgbClr val="000000"/>
            </a:solidFill>
            <a:round/>
            <a:headEnd/>
            <a:tailEnd/>
          </a:ln>
          <a:effectLst/>
        </p:spPr>
        <p:txBody>
          <a:bodyPr wrap="none" anchor="ctr"/>
          <a:lstStyle/>
          <a:p>
            <a:endParaRPr lang="en-US"/>
          </a:p>
        </p:txBody>
      </p:sp>
      <p:sp>
        <p:nvSpPr>
          <p:cNvPr id="8" name="Text Box 9"/>
          <p:cNvSpPr txBox="1">
            <a:spLocks noChangeArrowheads="1"/>
          </p:cNvSpPr>
          <p:nvPr/>
        </p:nvSpPr>
        <p:spPr bwMode="auto">
          <a:xfrm>
            <a:off x="4332288" y="4864100"/>
            <a:ext cx="1520825" cy="366713"/>
          </a:xfrm>
          <a:prstGeom prst="rect">
            <a:avLst/>
          </a:prstGeom>
          <a:noFill/>
          <a:ln w="9525">
            <a:noFill/>
            <a:miter lim="800000"/>
            <a:headEnd/>
            <a:tailEnd/>
          </a:ln>
          <a:effectLst/>
        </p:spPr>
        <p:txBody>
          <a:bodyPr>
            <a:spAutoFit/>
          </a:bodyPr>
          <a:lstStyle/>
          <a:p>
            <a:pPr>
              <a:spcBef>
                <a:spcPct val="50000"/>
              </a:spcBef>
            </a:pPr>
            <a:r>
              <a:rPr lang="en-US"/>
              <a:t>F</a:t>
            </a:r>
            <a:r>
              <a:rPr lang="en-US" baseline="-25000"/>
              <a:t>b</a:t>
            </a:r>
            <a:r>
              <a:rPr lang="en-US"/>
              <a:t> = 1 lb</a:t>
            </a:r>
          </a:p>
        </p:txBody>
      </p:sp>
      <p:sp>
        <p:nvSpPr>
          <p:cNvPr id="9" name="Text Box 10"/>
          <p:cNvSpPr txBox="1">
            <a:spLocks noChangeArrowheads="1"/>
          </p:cNvSpPr>
          <p:nvPr/>
        </p:nvSpPr>
        <p:spPr bwMode="auto">
          <a:xfrm>
            <a:off x="4286250" y="3970338"/>
            <a:ext cx="1147763" cy="366712"/>
          </a:xfrm>
          <a:prstGeom prst="rect">
            <a:avLst/>
          </a:prstGeom>
          <a:noFill/>
          <a:ln w="9525">
            <a:noFill/>
            <a:miter lim="800000"/>
            <a:headEnd/>
            <a:tailEnd/>
          </a:ln>
          <a:effectLst/>
        </p:spPr>
        <p:txBody>
          <a:bodyPr>
            <a:spAutoFit/>
          </a:bodyPr>
          <a:lstStyle/>
          <a:p>
            <a:pPr>
              <a:spcBef>
                <a:spcPct val="50000"/>
              </a:spcBef>
            </a:pPr>
            <a:r>
              <a:rPr lang="en-US">
                <a:solidFill>
                  <a:srgbClr val="000000"/>
                </a:solidFill>
              </a:rPr>
              <a:t> w = 1 lb</a:t>
            </a:r>
            <a:endParaRPr lang="en-US" baseline="-25000">
              <a:solidFill>
                <a:srgbClr val="000000"/>
              </a:solidFill>
            </a:endParaRPr>
          </a:p>
        </p:txBody>
      </p:sp>
      <p:sp>
        <p:nvSpPr>
          <p:cNvPr id="10" name="Text Box 20"/>
          <p:cNvSpPr txBox="1">
            <a:spLocks noChangeArrowheads="1"/>
          </p:cNvSpPr>
          <p:nvPr/>
        </p:nvSpPr>
        <p:spPr bwMode="auto">
          <a:xfrm>
            <a:off x="266700" y="3438525"/>
            <a:ext cx="1676400" cy="366713"/>
          </a:xfrm>
          <a:prstGeom prst="rect">
            <a:avLst/>
          </a:prstGeom>
          <a:noFill/>
          <a:ln w="9525">
            <a:noFill/>
            <a:miter lim="800000"/>
            <a:headEnd/>
            <a:tailEnd/>
          </a:ln>
          <a:effectLst/>
        </p:spPr>
        <p:txBody>
          <a:bodyPr>
            <a:spAutoFit/>
          </a:bodyPr>
          <a:lstStyle/>
          <a:p>
            <a:pPr>
              <a:spcBef>
                <a:spcPct val="50000"/>
              </a:spcBef>
            </a:pPr>
            <a:r>
              <a:rPr lang="en-US"/>
              <a:t>Water Surface</a:t>
            </a:r>
          </a:p>
        </p:txBody>
      </p:sp>
      <p:sp>
        <p:nvSpPr>
          <p:cNvPr id="11" name="Line 22"/>
          <p:cNvSpPr>
            <a:spLocks noChangeShapeType="1"/>
          </p:cNvSpPr>
          <p:nvPr/>
        </p:nvSpPr>
        <p:spPr bwMode="auto">
          <a:xfrm flipV="1">
            <a:off x="6926263" y="3789363"/>
            <a:ext cx="0" cy="830262"/>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2" name="Line 23"/>
          <p:cNvSpPr>
            <a:spLocks noChangeShapeType="1"/>
          </p:cNvSpPr>
          <p:nvPr/>
        </p:nvSpPr>
        <p:spPr bwMode="auto">
          <a:xfrm flipV="1">
            <a:off x="6926263" y="2922588"/>
            <a:ext cx="0" cy="830262"/>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3" name="Text Box 24"/>
          <p:cNvSpPr txBox="1">
            <a:spLocks noChangeArrowheads="1"/>
          </p:cNvSpPr>
          <p:nvPr/>
        </p:nvSpPr>
        <p:spPr bwMode="auto">
          <a:xfrm>
            <a:off x="6884988" y="3997325"/>
            <a:ext cx="1520825" cy="366713"/>
          </a:xfrm>
          <a:prstGeom prst="rect">
            <a:avLst/>
          </a:prstGeom>
          <a:noFill/>
          <a:ln w="9525">
            <a:noFill/>
            <a:miter lim="800000"/>
            <a:headEnd/>
            <a:tailEnd/>
          </a:ln>
          <a:effectLst/>
        </p:spPr>
        <p:txBody>
          <a:bodyPr>
            <a:spAutoFit/>
          </a:bodyPr>
          <a:lstStyle/>
          <a:p>
            <a:pPr>
              <a:spcBef>
                <a:spcPct val="50000"/>
              </a:spcBef>
            </a:pPr>
            <a:r>
              <a:rPr lang="en-US"/>
              <a:t>1.54 in</a:t>
            </a:r>
          </a:p>
        </p:txBody>
      </p:sp>
      <p:sp>
        <p:nvSpPr>
          <p:cNvPr id="14" name="Text Box 25"/>
          <p:cNvSpPr txBox="1">
            <a:spLocks noChangeArrowheads="1"/>
          </p:cNvSpPr>
          <p:nvPr/>
        </p:nvSpPr>
        <p:spPr bwMode="auto">
          <a:xfrm>
            <a:off x="6884988" y="3168650"/>
            <a:ext cx="1520825" cy="366713"/>
          </a:xfrm>
          <a:prstGeom prst="rect">
            <a:avLst/>
          </a:prstGeom>
          <a:noFill/>
          <a:ln w="9525">
            <a:noFill/>
            <a:miter lim="800000"/>
            <a:headEnd/>
            <a:tailEnd/>
          </a:ln>
          <a:effectLst/>
        </p:spPr>
        <p:txBody>
          <a:bodyPr>
            <a:spAutoFit/>
          </a:bodyPr>
          <a:lstStyle/>
          <a:p>
            <a:pPr>
              <a:spcBef>
                <a:spcPct val="50000"/>
              </a:spcBef>
            </a:pPr>
            <a:r>
              <a:rPr lang="en-US"/>
              <a:t>1.46 in</a:t>
            </a:r>
          </a:p>
        </p:txBody>
      </p:sp>
      <p:sp>
        <p:nvSpPr>
          <p:cNvPr id="15" name="Line 27"/>
          <p:cNvSpPr>
            <a:spLocks noChangeShapeType="1"/>
          </p:cNvSpPr>
          <p:nvPr/>
        </p:nvSpPr>
        <p:spPr bwMode="auto">
          <a:xfrm flipV="1">
            <a:off x="4373563" y="4646613"/>
            <a:ext cx="0" cy="687387"/>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Grp="1" noChangeArrowheads="1"/>
          </p:cNvSpPr>
          <p:nvPr>
            <p:ph idx="1"/>
          </p:nvPr>
        </p:nvSpPr>
        <p:spPr>
          <a:xfrm>
            <a:off x="457200" y="609600"/>
            <a:ext cx="8229600" cy="4525963"/>
          </a:xfrm>
        </p:spPr>
        <p:txBody>
          <a:bodyPr>
            <a:spAutoFit/>
          </a:bodyPr>
          <a:lstStyle/>
          <a:p>
            <a:pPr algn="ctr" eaLnBrk="1" hangingPunct="1">
              <a:lnSpc>
                <a:spcPct val="90000"/>
              </a:lnSpc>
              <a:buClr>
                <a:srgbClr val="FFFF00"/>
              </a:buClr>
              <a:buSzPct val="90000"/>
              <a:buFont typeface="Wingdings" pitchFamily="2" charset="2"/>
              <a:buNone/>
              <a:defRPr/>
            </a:pPr>
            <a:r>
              <a:rPr lang="en-US" sz="2800" dirty="0" smtClean="0"/>
              <a:t>Some concrete canoes float better than others!</a:t>
            </a:r>
          </a:p>
          <a:p>
            <a:pPr eaLnBrk="1" hangingPunct="1">
              <a:spcBef>
                <a:spcPct val="50000"/>
              </a:spcBef>
              <a:defRPr/>
            </a:pPr>
            <a:endParaRPr lang="en-US" sz="2800" dirty="0" smtClean="0"/>
          </a:p>
        </p:txBody>
      </p:sp>
      <p:sp>
        <p:nvSpPr>
          <p:cNvPr id="5123" name="Text Box 5"/>
          <p:cNvSpPr txBox="1">
            <a:spLocks noChangeArrowheads="1"/>
          </p:cNvSpPr>
          <p:nvPr/>
        </p:nvSpPr>
        <p:spPr bwMode="auto">
          <a:xfrm>
            <a:off x="4953000" y="5105400"/>
            <a:ext cx="3048000" cy="555625"/>
          </a:xfrm>
          <a:prstGeom prst="rect">
            <a:avLst/>
          </a:prstGeom>
          <a:noFill/>
          <a:ln w="9525">
            <a:noFill/>
            <a:miter lim="800000"/>
            <a:headEnd/>
            <a:tailEnd/>
          </a:ln>
        </p:spPr>
        <p:txBody>
          <a:bodyPr>
            <a:spAutoFit/>
          </a:bodyPr>
          <a:lstStyle/>
          <a:p>
            <a:pPr>
              <a:spcBef>
                <a:spcPct val="15000"/>
              </a:spcBef>
            </a:pPr>
            <a:r>
              <a:rPr lang="en-US" sz="1400"/>
              <a:t>University of Kansas – Daily Kansan  </a:t>
            </a:r>
          </a:p>
          <a:p>
            <a:pPr>
              <a:spcBef>
                <a:spcPct val="15000"/>
              </a:spcBef>
            </a:pPr>
            <a:r>
              <a:rPr lang="en-US" sz="1400"/>
              <a:t>Photo by Anna Faltermeier </a:t>
            </a:r>
          </a:p>
        </p:txBody>
      </p:sp>
      <p:pic>
        <p:nvPicPr>
          <p:cNvPr id="5124" name="Picture 6"/>
          <p:cNvPicPr>
            <a:picLocks noChangeAspect="1" noChangeArrowheads="1"/>
          </p:cNvPicPr>
          <p:nvPr/>
        </p:nvPicPr>
        <p:blipFill>
          <a:blip r:embed="rId2" cstate="screen"/>
          <a:srcRect r="1250"/>
          <a:stretch>
            <a:fillRect/>
          </a:stretch>
        </p:blipFill>
        <p:spPr bwMode="auto">
          <a:xfrm>
            <a:off x="1447800" y="1219200"/>
            <a:ext cx="6399213" cy="3810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What is a </a:t>
            </a:r>
            <a:r>
              <a:rPr lang="en-US" dirty="0" smtClean="0">
                <a:solidFill>
                  <a:schemeClr val="tx1"/>
                </a:solidFill>
              </a:rPr>
              <a:t>Force</a:t>
            </a:r>
            <a:r>
              <a:rPr lang="en-US" dirty="0" smtClean="0"/>
              <a:t>?</a:t>
            </a:r>
          </a:p>
        </p:txBody>
      </p:sp>
      <p:pic>
        <p:nvPicPr>
          <p:cNvPr id="6147" name="Picture 17" descr="MPj04090110000[1]"/>
          <p:cNvPicPr>
            <a:picLocks noChangeAspect="1" noChangeArrowheads="1"/>
          </p:cNvPicPr>
          <p:nvPr/>
        </p:nvPicPr>
        <p:blipFill>
          <a:blip r:embed="rId2" cstate="screen"/>
          <a:srcRect/>
          <a:stretch>
            <a:fillRect/>
          </a:stretch>
        </p:blipFill>
        <p:spPr bwMode="auto">
          <a:xfrm>
            <a:off x="385763" y="1795463"/>
            <a:ext cx="4043362" cy="4078287"/>
          </a:xfrm>
          <a:prstGeom prst="rect">
            <a:avLst/>
          </a:prstGeom>
          <a:noFill/>
          <a:ln w="9525">
            <a:noFill/>
            <a:miter lim="800000"/>
            <a:headEnd/>
            <a:tailEnd/>
          </a:ln>
        </p:spPr>
      </p:pic>
      <p:sp>
        <p:nvSpPr>
          <p:cNvPr id="6148" name="Text Box 18"/>
          <p:cNvSpPr txBox="1">
            <a:spLocks noChangeArrowheads="1"/>
          </p:cNvSpPr>
          <p:nvPr/>
        </p:nvSpPr>
        <p:spPr bwMode="auto">
          <a:xfrm>
            <a:off x="5326063" y="1979613"/>
            <a:ext cx="3105150" cy="3495675"/>
          </a:xfrm>
          <a:prstGeom prst="rect">
            <a:avLst/>
          </a:prstGeom>
          <a:noFill/>
          <a:ln w="9525">
            <a:noFill/>
            <a:miter lim="800000"/>
            <a:headEnd/>
            <a:tailEnd/>
          </a:ln>
        </p:spPr>
        <p:txBody>
          <a:bodyPr>
            <a:spAutoFit/>
          </a:bodyPr>
          <a:lstStyle/>
          <a:p>
            <a:pPr>
              <a:spcBef>
                <a:spcPct val="50000"/>
              </a:spcBef>
            </a:pPr>
            <a:r>
              <a:rPr lang="en-US" sz="2800"/>
              <a:t>The </a:t>
            </a:r>
            <a:r>
              <a:rPr lang="en-US" sz="2800">
                <a:solidFill>
                  <a:srgbClr val="FFC000"/>
                </a:solidFill>
              </a:rPr>
              <a:t>weight</a:t>
            </a:r>
            <a:r>
              <a:rPr lang="en-US" sz="2800"/>
              <a:t> of an object is a </a:t>
            </a:r>
            <a:r>
              <a:rPr lang="en-US" sz="2800">
                <a:solidFill>
                  <a:srgbClr val="FFC000"/>
                </a:solidFill>
              </a:rPr>
              <a:t>force</a:t>
            </a:r>
            <a:r>
              <a:rPr lang="en-US" sz="2800"/>
              <a:t>. </a:t>
            </a:r>
          </a:p>
          <a:p>
            <a:pPr>
              <a:spcBef>
                <a:spcPct val="50000"/>
              </a:spcBef>
            </a:pPr>
            <a:r>
              <a:rPr lang="en-US" sz="2800"/>
              <a:t> We will work with forces using the units of “pounds”.</a:t>
            </a:r>
          </a:p>
          <a:p>
            <a:pPr>
              <a:spcBef>
                <a:spcPct val="50000"/>
              </a:spcBef>
            </a:pPr>
            <a:endParaRPr lang="en-US" sz="2800"/>
          </a:p>
          <a:p>
            <a:pPr>
              <a:spcBef>
                <a:spcPct val="50000"/>
              </a:spcBef>
            </a:pPr>
            <a:r>
              <a:rPr lang="en-US"/>
              <a:t>Pounds is abbreviated “lb”.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754063" y="1274763"/>
            <a:ext cx="4044950" cy="4186237"/>
          </a:xfrm>
          <a:prstGeom prst="rect">
            <a:avLst/>
          </a:prstGeom>
          <a:noFill/>
          <a:ln w="9525">
            <a:noFill/>
            <a:miter lim="800000"/>
            <a:headEnd/>
            <a:tailEnd/>
          </a:ln>
        </p:spPr>
        <p:txBody>
          <a:bodyPr>
            <a:spAutoFit/>
          </a:bodyPr>
          <a:lstStyle/>
          <a:p>
            <a:pPr>
              <a:spcBef>
                <a:spcPct val="50000"/>
              </a:spcBef>
            </a:pPr>
            <a:r>
              <a:rPr lang="en-US" sz="3200">
                <a:solidFill>
                  <a:srgbClr val="FFC000"/>
                </a:solidFill>
              </a:rPr>
              <a:t>Force</a:t>
            </a:r>
          </a:p>
          <a:p>
            <a:pPr>
              <a:spcBef>
                <a:spcPct val="50000"/>
              </a:spcBef>
            </a:pPr>
            <a:r>
              <a:rPr lang="en-US" sz="3200"/>
              <a:t>This concrete canoe weighs 330 pounds.</a:t>
            </a:r>
          </a:p>
          <a:p>
            <a:pPr>
              <a:spcBef>
                <a:spcPct val="50000"/>
              </a:spcBef>
            </a:pPr>
            <a:endParaRPr lang="en-US" sz="3200"/>
          </a:p>
          <a:p>
            <a:pPr>
              <a:spcBef>
                <a:spcPct val="50000"/>
              </a:spcBef>
            </a:pPr>
            <a:endParaRPr lang="en-US" sz="2400"/>
          </a:p>
          <a:p>
            <a:pPr>
              <a:spcBef>
                <a:spcPct val="25000"/>
              </a:spcBef>
            </a:pPr>
            <a:r>
              <a:rPr lang="en-US" sz="1400"/>
              <a:t>Miss St University Relations News Bureau</a:t>
            </a:r>
          </a:p>
          <a:p>
            <a:pPr>
              <a:spcBef>
                <a:spcPct val="25000"/>
              </a:spcBef>
            </a:pPr>
            <a:r>
              <a:rPr lang="en-US" sz="1400"/>
              <a:t>(662) 325-3442 </a:t>
            </a:r>
          </a:p>
          <a:p>
            <a:pPr>
              <a:spcBef>
                <a:spcPct val="25000"/>
              </a:spcBef>
            </a:pPr>
            <a:r>
              <a:rPr lang="en-US" sz="1400"/>
              <a:t>Contact: Robbie Ward </a:t>
            </a:r>
          </a:p>
          <a:p>
            <a:pPr>
              <a:spcBef>
                <a:spcPct val="25000"/>
              </a:spcBef>
            </a:pPr>
            <a:r>
              <a:rPr lang="en-US" sz="1400"/>
              <a:t>June 11, 2007 </a:t>
            </a:r>
          </a:p>
        </p:txBody>
      </p:sp>
      <p:pic>
        <p:nvPicPr>
          <p:cNvPr id="7171" name="Picture 7"/>
          <p:cNvPicPr>
            <a:picLocks noChangeAspect="1" noChangeArrowheads="1"/>
          </p:cNvPicPr>
          <p:nvPr/>
        </p:nvPicPr>
        <p:blipFill>
          <a:blip r:embed="rId2" cstate="screen"/>
          <a:srcRect t="1852" r="1440"/>
          <a:stretch>
            <a:fillRect/>
          </a:stretch>
        </p:blipFill>
        <p:spPr bwMode="auto">
          <a:xfrm>
            <a:off x="5410200" y="457200"/>
            <a:ext cx="3257550" cy="55530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eaLnBrk="1" hangingPunct="1">
              <a:defRPr/>
            </a:pPr>
            <a:r>
              <a:rPr lang="en-US" dirty="0" smtClean="0"/>
              <a:t>Forces</a:t>
            </a:r>
          </a:p>
        </p:txBody>
      </p:sp>
      <p:sp>
        <p:nvSpPr>
          <p:cNvPr id="8195" name="Text Box 4"/>
          <p:cNvSpPr txBox="1">
            <a:spLocks noChangeArrowheads="1"/>
          </p:cNvSpPr>
          <p:nvPr/>
        </p:nvSpPr>
        <p:spPr bwMode="auto">
          <a:xfrm>
            <a:off x="3144838" y="1063625"/>
            <a:ext cx="3551237" cy="3124200"/>
          </a:xfrm>
          <a:prstGeom prst="rect">
            <a:avLst/>
          </a:prstGeom>
          <a:noFill/>
          <a:ln w="28575">
            <a:solidFill>
              <a:srgbClr val="C0C0C0"/>
            </a:solidFill>
            <a:miter lim="800000"/>
            <a:headEnd/>
            <a:tailEnd/>
          </a:ln>
        </p:spPr>
        <p:txBody>
          <a:bodyPr>
            <a:spAutoFit/>
          </a:bodyPr>
          <a:lstStyle/>
          <a:p>
            <a:pPr>
              <a:spcBef>
                <a:spcPct val="50000"/>
              </a:spcBef>
            </a:pPr>
            <a:r>
              <a:rPr lang="en-US" sz="2600"/>
              <a:t>There are many ways to </a:t>
            </a:r>
            <a:r>
              <a:rPr lang="en-US" sz="2600">
                <a:solidFill>
                  <a:srgbClr val="FFC000"/>
                </a:solidFill>
              </a:rPr>
              <a:t>exert</a:t>
            </a:r>
            <a:r>
              <a:rPr lang="en-US" sz="2600"/>
              <a:t> a force.   </a:t>
            </a:r>
          </a:p>
          <a:p>
            <a:pPr>
              <a:spcBef>
                <a:spcPct val="50000"/>
              </a:spcBef>
            </a:pPr>
            <a:r>
              <a:rPr lang="en-US" sz="2600"/>
              <a:t>However, to determine buoyancy we only need to deal with the forces related to </a:t>
            </a:r>
            <a:r>
              <a:rPr lang="en-US" sz="2600">
                <a:solidFill>
                  <a:srgbClr val="FFC000"/>
                </a:solidFill>
              </a:rPr>
              <a:t>gravity</a:t>
            </a:r>
            <a:r>
              <a:rPr lang="en-US" sz="2600"/>
              <a:t>.</a:t>
            </a:r>
            <a:r>
              <a:rPr lang="en-US" sz="2800"/>
              <a:t>  </a:t>
            </a:r>
          </a:p>
        </p:txBody>
      </p:sp>
      <p:pic>
        <p:nvPicPr>
          <p:cNvPr id="8196" name="Picture 5" descr="MCj02924080000[1]"/>
          <p:cNvPicPr>
            <a:picLocks noChangeAspect="1" noChangeArrowheads="1"/>
          </p:cNvPicPr>
          <p:nvPr/>
        </p:nvPicPr>
        <p:blipFill>
          <a:blip r:embed="rId2" cstate="screen"/>
          <a:srcRect/>
          <a:stretch>
            <a:fillRect/>
          </a:stretch>
        </p:blipFill>
        <p:spPr bwMode="auto">
          <a:xfrm>
            <a:off x="469900" y="1828800"/>
            <a:ext cx="1787525" cy="901700"/>
          </a:xfrm>
          <a:prstGeom prst="rect">
            <a:avLst/>
          </a:prstGeom>
          <a:noFill/>
          <a:ln w="9525">
            <a:noFill/>
            <a:miter lim="800000"/>
            <a:headEnd/>
            <a:tailEnd/>
          </a:ln>
        </p:spPr>
      </p:pic>
      <p:pic>
        <p:nvPicPr>
          <p:cNvPr id="8197" name="Picture 6" descr="MCj02924180000[1]"/>
          <p:cNvPicPr>
            <a:picLocks noChangeAspect="1" noChangeArrowheads="1"/>
          </p:cNvPicPr>
          <p:nvPr/>
        </p:nvPicPr>
        <p:blipFill>
          <a:blip r:embed="rId3" cstate="screen"/>
          <a:srcRect/>
          <a:stretch>
            <a:fillRect/>
          </a:stretch>
        </p:blipFill>
        <p:spPr bwMode="auto">
          <a:xfrm>
            <a:off x="498475" y="2895600"/>
            <a:ext cx="1785938" cy="1073150"/>
          </a:xfrm>
          <a:prstGeom prst="rect">
            <a:avLst/>
          </a:prstGeom>
          <a:noFill/>
          <a:ln w="9525">
            <a:noFill/>
            <a:miter lim="800000"/>
            <a:headEnd/>
            <a:tailEnd/>
          </a:ln>
        </p:spPr>
      </p:pic>
      <p:pic>
        <p:nvPicPr>
          <p:cNvPr id="8198" name="Picture 7" descr="MCj03109840000[1]"/>
          <p:cNvPicPr>
            <a:picLocks noChangeAspect="1" noChangeArrowheads="1"/>
          </p:cNvPicPr>
          <p:nvPr/>
        </p:nvPicPr>
        <p:blipFill>
          <a:blip r:embed="rId4" cstate="screen">
            <a:lum bright="70000" contrast="-70000"/>
          </a:blip>
          <a:srcRect/>
          <a:stretch>
            <a:fillRect/>
          </a:stretch>
        </p:blipFill>
        <p:spPr bwMode="auto">
          <a:xfrm>
            <a:off x="568325" y="4267200"/>
            <a:ext cx="1843088" cy="1587500"/>
          </a:xfrm>
          <a:prstGeom prst="rect">
            <a:avLst/>
          </a:prstGeom>
          <a:noFill/>
          <a:ln w="9525">
            <a:noFill/>
            <a:miter lim="800000"/>
            <a:headEnd/>
            <a:tailEnd/>
          </a:ln>
        </p:spPr>
      </p:pic>
      <p:pic>
        <p:nvPicPr>
          <p:cNvPr id="8199" name="Picture 8" descr="MCj04415600000[1]"/>
          <p:cNvPicPr>
            <a:picLocks noChangeAspect="1" noChangeArrowheads="1"/>
          </p:cNvPicPr>
          <p:nvPr/>
        </p:nvPicPr>
        <p:blipFill>
          <a:blip r:embed="rId5" cstate="screen"/>
          <a:srcRect/>
          <a:stretch>
            <a:fillRect/>
          </a:stretch>
        </p:blipFill>
        <p:spPr bwMode="auto">
          <a:xfrm>
            <a:off x="7759700" y="228600"/>
            <a:ext cx="831850" cy="1914525"/>
          </a:xfrm>
          <a:prstGeom prst="rect">
            <a:avLst/>
          </a:prstGeom>
          <a:noFill/>
          <a:ln w="9525">
            <a:noFill/>
            <a:miter lim="800000"/>
            <a:headEnd/>
            <a:tailEnd/>
          </a:ln>
        </p:spPr>
      </p:pic>
      <p:pic>
        <p:nvPicPr>
          <p:cNvPr id="8200" name="Picture 12" descr="MCj02971870000[1]"/>
          <p:cNvPicPr>
            <a:picLocks noChangeAspect="1" noChangeArrowheads="1"/>
          </p:cNvPicPr>
          <p:nvPr/>
        </p:nvPicPr>
        <p:blipFill>
          <a:blip r:embed="rId6" cstate="screen"/>
          <a:srcRect/>
          <a:stretch>
            <a:fillRect/>
          </a:stretch>
        </p:blipFill>
        <p:spPr bwMode="auto">
          <a:xfrm>
            <a:off x="7367588" y="2597150"/>
            <a:ext cx="1489075" cy="1795463"/>
          </a:xfrm>
          <a:prstGeom prst="rect">
            <a:avLst/>
          </a:prstGeom>
          <a:noFill/>
          <a:ln w="9525">
            <a:noFill/>
            <a:miter lim="800000"/>
            <a:headEnd/>
            <a:tailEnd/>
          </a:ln>
        </p:spPr>
      </p:pic>
      <p:pic>
        <p:nvPicPr>
          <p:cNvPr id="8201" name="Picture 13" descr="MCj03606820000[1]"/>
          <p:cNvPicPr>
            <a:picLocks noChangeAspect="1" noChangeArrowheads="1"/>
          </p:cNvPicPr>
          <p:nvPr/>
        </p:nvPicPr>
        <p:blipFill>
          <a:blip r:embed="rId7" cstate="screen"/>
          <a:srcRect/>
          <a:stretch>
            <a:fillRect/>
          </a:stretch>
        </p:blipFill>
        <p:spPr bwMode="auto">
          <a:xfrm>
            <a:off x="4959350" y="4343400"/>
            <a:ext cx="1866900" cy="1755775"/>
          </a:xfrm>
          <a:prstGeom prst="rect">
            <a:avLst/>
          </a:prstGeom>
          <a:noFill/>
          <a:ln w="9525">
            <a:noFill/>
            <a:miter lim="800000"/>
            <a:headEnd/>
            <a:tailEnd/>
          </a:ln>
        </p:spPr>
      </p:pic>
      <p:pic>
        <p:nvPicPr>
          <p:cNvPr id="8202" name="Picture 16" descr="MCj03907100000[1]"/>
          <p:cNvPicPr>
            <a:picLocks noChangeAspect="1" noChangeArrowheads="1"/>
          </p:cNvPicPr>
          <p:nvPr/>
        </p:nvPicPr>
        <p:blipFill>
          <a:blip r:embed="rId8" cstate="screen"/>
          <a:srcRect/>
          <a:stretch>
            <a:fillRect/>
          </a:stretch>
        </p:blipFill>
        <p:spPr bwMode="auto">
          <a:xfrm>
            <a:off x="7116763" y="5029200"/>
            <a:ext cx="1844675" cy="1074738"/>
          </a:xfrm>
          <a:prstGeom prst="rect">
            <a:avLst/>
          </a:prstGeom>
          <a:noFill/>
          <a:ln w="9525">
            <a:noFill/>
            <a:miter lim="800000"/>
            <a:headEnd/>
            <a:tailEnd/>
          </a:ln>
        </p:spPr>
      </p:pic>
      <p:pic>
        <p:nvPicPr>
          <p:cNvPr id="8203" name="Picture 17" descr="MCPE03474_0000[1]"/>
          <p:cNvPicPr>
            <a:picLocks noChangeAspect="1" noChangeArrowheads="1"/>
          </p:cNvPicPr>
          <p:nvPr/>
        </p:nvPicPr>
        <p:blipFill>
          <a:blip r:embed="rId9" cstate="screen">
            <a:lum bright="70000" contrast="-70000"/>
          </a:blip>
          <a:srcRect/>
          <a:stretch>
            <a:fillRect/>
          </a:stretch>
        </p:blipFill>
        <p:spPr bwMode="auto">
          <a:xfrm>
            <a:off x="2784475" y="4387850"/>
            <a:ext cx="1658938" cy="1871663"/>
          </a:xfrm>
          <a:prstGeom prst="rect">
            <a:avLst/>
          </a:prstGeom>
          <a:noFill/>
          <a:ln w="9525">
            <a:noFill/>
            <a:miter lim="800000"/>
            <a:headEnd/>
            <a:tailEnd/>
          </a:ln>
        </p:spPr>
      </p:pic>
      <p:pic>
        <p:nvPicPr>
          <p:cNvPr id="8204" name="Picture 18" descr="MCj03380300000[1]"/>
          <p:cNvPicPr>
            <a:picLocks noChangeAspect="1" noChangeArrowheads="1"/>
          </p:cNvPicPr>
          <p:nvPr/>
        </p:nvPicPr>
        <p:blipFill>
          <a:blip r:embed="rId10" cstate="screen"/>
          <a:srcRect/>
          <a:stretch>
            <a:fillRect/>
          </a:stretch>
        </p:blipFill>
        <p:spPr bwMode="auto">
          <a:xfrm>
            <a:off x="496888" y="203200"/>
            <a:ext cx="1766887" cy="15382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Gravitational Forces</a:t>
            </a:r>
          </a:p>
        </p:txBody>
      </p:sp>
      <p:sp>
        <p:nvSpPr>
          <p:cNvPr id="9219" name="Rectangle 32" descr="Newsprint"/>
          <p:cNvSpPr>
            <a:spLocks noChangeArrowheads="1"/>
          </p:cNvSpPr>
          <p:nvPr/>
        </p:nvSpPr>
        <p:spPr bwMode="auto">
          <a:xfrm>
            <a:off x="5549900" y="3833813"/>
            <a:ext cx="2466975" cy="1403350"/>
          </a:xfrm>
          <a:prstGeom prst="rect">
            <a:avLst/>
          </a:prstGeom>
          <a:blipFill dpi="0" rotWithShape="1">
            <a:blip r:embed="rId2" cstate="screen"/>
            <a:srcRect/>
            <a:tile tx="0" ty="0" sx="100000" sy="100000" flip="none" algn="tl"/>
          </a:blipFill>
          <a:ln w="25400">
            <a:solidFill>
              <a:srgbClr val="000000"/>
            </a:solidFill>
            <a:miter lim="800000"/>
            <a:headEnd/>
            <a:tailEnd/>
          </a:ln>
        </p:spPr>
        <p:txBody>
          <a:bodyPr wrap="none" anchor="ctr"/>
          <a:lstStyle/>
          <a:p>
            <a:endParaRPr lang="en-US"/>
          </a:p>
        </p:txBody>
      </p:sp>
      <p:sp>
        <p:nvSpPr>
          <p:cNvPr id="9220" name="Rectangle 13"/>
          <p:cNvSpPr>
            <a:spLocks noChangeArrowheads="1"/>
          </p:cNvSpPr>
          <p:nvPr/>
        </p:nvSpPr>
        <p:spPr bwMode="auto">
          <a:xfrm>
            <a:off x="1163638" y="3589338"/>
            <a:ext cx="2306637" cy="1604962"/>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9221" name="Rectangle 14"/>
          <p:cNvSpPr>
            <a:spLocks noChangeArrowheads="1"/>
          </p:cNvSpPr>
          <p:nvPr/>
        </p:nvSpPr>
        <p:spPr bwMode="auto">
          <a:xfrm>
            <a:off x="2182813" y="2770188"/>
            <a:ext cx="266700" cy="81915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222" name="Rectangle 15"/>
          <p:cNvSpPr>
            <a:spLocks noChangeArrowheads="1"/>
          </p:cNvSpPr>
          <p:nvPr/>
        </p:nvSpPr>
        <p:spPr bwMode="auto">
          <a:xfrm>
            <a:off x="1301750" y="2611438"/>
            <a:ext cx="2030413" cy="15875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223" name="Oval 16"/>
          <p:cNvSpPr>
            <a:spLocks noChangeArrowheads="1"/>
          </p:cNvSpPr>
          <p:nvPr/>
        </p:nvSpPr>
        <p:spPr bwMode="auto">
          <a:xfrm>
            <a:off x="1844675" y="4003675"/>
            <a:ext cx="946150" cy="882650"/>
          </a:xfrm>
          <a:prstGeom prst="ellipse">
            <a:avLst/>
          </a:prstGeom>
          <a:solidFill>
            <a:srgbClr val="808080"/>
          </a:solidFill>
          <a:ln w="9525">
            <a:solidFill>
              <a:schemeClr val="tx1"/>
            </a:solidFill>
            <a:round/>
            <a:headEnd/>
            <a:tailEnd/>
          </a:ln>
        </p:spPr>
        <p:txBody>
          <a:bodyPr wrap="none" anchor="ctr"/>
          <a:lstStyle/>
          <a:p>
            <a:endParaRPr lang="en-US"/>
          </a:p>
        </p:txBody>
      </p:sp>
      <p:sp>
        <p:nvSpPr>
          <p:cNvPr id="9224" name="Text Box 18"/>
          <p:cNvSpPr txBox="1">
            <a:spLocks noChangeArrowheads="1"/>
          </p:cNvSpPr>
          <p:nvPr/>
        </p:nvSpPr>
        <p:spPr bwMode="auto">
          <a:xfrm>
            <a:off x="2640013" y="3692525"/>
            <a:ext cx="1606550" cy="581025"/>
          </a:xfrm>
          <a:prstGeom prst="rect">
            <a:avLst/>
          </a:prstGeom>
          <a:noFill/>
          <a:ln w="9525">
            <a:noFill/>
            <a:miter lim="800000"/>
            <a:headEnd/>
            <a:tailEnd/>
          </a:ln>
        </p:spPr>
        <p:txBody>
          <a:bodyPr>
            <a:spAutoFit/>
          </a:bodyPr>
          <a:lstStyle/>
          <a:p>
            <a:r>
              <a:rPr lang="en-US" sz="1600">
                <a:solidFill>
                  <a:srgbClr val="000000"/>
                </a:solidFill>
              </a:rPr>
              <a:t>195</a:t>
            </a:r>
          </a:p>
          <a:p>
            <a:r>
              <a:rPr lang="en-US" sz="1600">
                <a:solidFill>
                  <a:srgbClr val="000000"/>
                </a:solidFill>
              </a:rPr>
              <a:t> pounds</a:t>
            </a:r>
          </a:p>
        </p:txBody>
      </p:sp>
      <p:sp>
        <p:nvSpPr>
          <p:cNvPr id="9225" name="Line 26"/>
          <p:cNvSpPr>
            <a:spLocks noChangeShapeType="1"/>
          </p:cNvSpPr>
          <p:nvPr/>
        </p:nvSpPr>
        <p:spPr bwMode="auto">
          <a:xfrm>
            <a:off x="6804025" y="4471988"/>
            <a:ext cx="0" cy="563562"/>
          </a:xfrm>
          <a:prstGeom prst="line">
            <a:avLst/>
          </a:prstGeom>
          <a:noFill/>
          <a:ln w="9525">
            <a:solidFill>
              <a:srgbClr val="000000"/>
            </a:solidFill>
            <a:round/>
            <a:headEnd/>
            <a:tailEnd type="triangle" w="med" len="med"/>
          </a:ln>
        </p:spPr>
        <p:txBody>
          <a:bodyPr/>
          <a:lstStyle/>
          <a:p>
            <a:endParaRPr lang="en-US"/>
          </a:p>
        </p:txBody>
      </p:sp>
      <p:sp>
        <p:nvSpPr>
          <p:cNvPr id="9226" name="Oval 27"/>
          <p:cNvSpPr>
            <a:spLocks noChangeArrowheads="1"/>
          </p:cNvSpPr>
          <p:nvPr/>
        </p:nvSpPr>
        <p:spPr bwMode="auto">
          <a:xfrm>
            <a:off x="6756400" y="4427538"/>
            <a:ext cx="95250" cy="88900"/>
          </a:xfrm>
          <a:prstGeom prst="ellipse">
            <a:avLst/>
          </a:prstGeom>
          <a:solidFill>
            <a:schemeClr val="tx1"/>
          </a:solidFill>
          <a:ln w="9525">
            <a:solidFill>
              <a:srgbClr val="000000"/>
            </a:solidFill>
            <a:round/>
            <a:headEnd/>
            <a:tailEnd/>
          </a:ln>
        </p:spPr>
        <p:txBody>
          <a:bodyPr wrap="none" anchor="ctr"/>
          <a:lstStyle/>
          <a:p>
            <a:endParaRPr lang="en-US"/>
          </a:p>
        </p:txBody>
      </p:sp>
      <p:sp>
        <p:nvSpPr>
          <p:cNvPr id="9227" name="Text Box 28"/>
          <p:cNvSpPr txBox="1">
            <a:spLocks noChangeArrowheads="1"/>
          </p:cNvSpPr>
          <p:nvPr/>
        </p:nvSpPr>
        <p:spPr bwMode="auto">
          <a:xfrm>
            <a:off x="5559425" y="2840038"/>
            <a:ext cx="2466975" cy="779462"/>
          </a:xfrm>
          <a:prstGeom prst="rect">
            <a:avLst/>
          </a:prstGeom>
          <a:noFill/>
          <a:ln w="9525">
            <a:noFill/>
            <a:miter lim="800000"/>
            <a:headEnd/>
            <a:tailEnd/>
          </a:ln>
        </p:spPr>
        <p:txBody>
          <a:bodyPr>
            <a:spAutoFit/>
          </a:bodyPr>
          <a:lstStyle/>
          <a:p>
            <a:pPr algn="ctr">
              <a:spcBef>
                <a:spcPct val="50000"/>
              </a:spcBef>
            </a:pPr>
            <a:r>
              <a:rPr lang="en-US"/>
              <a:t>Weight of Object, </a:t>
            </a:r>
          </a:p>
          <a:p>
            <a:pPr algn="ctr">
              <a:spcBef>
                <a:spcPct val="50000"/>
              </a:spcBef>
            </a:pPr>
            <a:r>
              <a:rPr lang="en-US"/>
              <a:t>w = 195 pounds</a:t>
            </a:r>
            <a:endParaRPr lang="en-US" baseline="-25000"/>
          </a:p>
        </p:txBody>
      </p:sp>
      <p:sp>
        <p:nvSpPr>
          <p:cNvPr id="9228" name="Text Box 29"/>
          <p:cNvSpPr txBox="1">
            <a:spLocks noChangeArrowheads="1"/>
          </p:cNvSpPr>
          <p:nvPr/>
        </p:nvSpPr>
        <p:spPr bwMode="auto">
          <a:xfrm>
            <a:off x="4427538" y="4013200"/>
            <a:ext cx="628650" cy="823913"/>
          </a:xfrm>
          <a:prstGeom prst="rect">
            <a:avLst/>
          </a:prstGeom>
          <a:noFill/>
          <a:ln w="9525">
            <a:noFill/>
            <a:miter lim="800000"/>
            <a:headEnd/>
            <a:tailEnd/>
          </a:ln>
        </p:spPr>
        <p:txBody>
          <a:bodyPr>
            <a:spAutoFit/>
          </a:bodyPr>
          <a:lstStyle/>
          <a:p>
            <a:r>
              <a:rPr lang="en-US" sz="4800"/>
              <a:t>=</a:t>
            </a:r>
          </a:p>
        </p:txBody>
      </p:sp>
      <p:sp>
        <p:nvSpPr>
          <p:cNvPr id="9229" name="Text Box 30"/>
          <p:cNvSpPr txBox="1">
            <a:spLocks noChangeArrowheads="1"/>
          </p:cNvSpPr>
          <p:nvPr/>
        </p:nvSpPr>
        <p:spPr bwMode="auto">
          <a:xfrm>
            <a:off x="6780213" y="4560888"/>
            <a:ext cx="490537" cy="366712"/>
          </a:xfrm>
          <a:prstGeom prst="rect">
            <a:avLst/>
          </a:prstGeom>
          <a:noFill/>
          <a:ln w="9525">
            <a:noFill/>
            <a:miter lim="800000"/>
            <a:headEnd/>
            <a:tailEnd/>
          </a:ln>
        </p:spPr>
        <p:txBody>
          <a:bodyPr>
            <a:spAutoFit/>
          </a:bodyPr>
          <a:lstStyle/>
          <a:p>
            <a:pPr>
              <a:spcBef>
                <a:spcPct val="50000"/>
              </a:spcBef>
            </a:pPr>
            <a:r>
              <a:rPr lang="en-US">
                <a:solidFill>
                  <a:srgbClr val="000000"/>
                </a:solidFill>
              </a:rPr>
              <a:t>w</a:t>
            </a:r>
            <a:endParaRPr lang="en-US" baseline="-25000">
              <a:solidFill>
                <a:srgbClr val="000000"/>
              </a:solidFill>
            </a:endParaRPr>
          </a:p>
        </p:txBody>
      </p:sp>
      <p:pic>
        <p:nvPicPr>
          <p:cNvPr id="9230" name="Picture 37" descr="MCj03530610000[1]"/>
          <p:cNvPicPr>
            <a:picLocks noChangeAspect="1" noChangeArrowheads="1"/>
          </p:cNvPicPr>
          <p:nvPr/>
        </p:nvPicPr>
        <p:blipFill>
          <a:blip r:embed="rId3" cstate="screen"/>
          <a:srcRect/>
          <a:stretch>
            <a:fillRect/>
          </a:stretch>
        </p:blipFill>
        <p:spPr bwMode="auto">
          <a:xfrm rot="432775">
            <a:off x="531813" y="1296988"/>
            <a:ext cx="3489325" cy="1362075"/>
          </a:xfrm>
          <a:prstGeom prst="rect">
            <a:avLst/>
          </a:prstGeom>
          <a:noFill/>
          <a:ln w="9525">
            <a:noFill/>
            <a:miter lim="800000"/>
            <a:headEnd/>
            <a:tailEnd/>
          </a:ln>
        </p:spPr>
      </p:pic>
      <p:sp>
        <p:nvSpPr>
          <p:cNvPr id="9231" name="Text Box 38"/>
          <p:cNvSpPr txBox="1">
            <a:spLocks noChangeArrowheads="1"/>
          </p:cNvSpPr>
          <p:nvPr/>
        </p:nvSpPr>
        <p:spPr bwMode="auto">
          <a:xfrm>
            <a:off x="990600" y="5410200"/>
            <a:ext cx="6561138" cy="641350"/>
          </a:xfrm>
          <a:prstGeom prst="rect">
            <a:avLst/>
          </a:prstGeom>
          <a:noFill/>
          <a:ln w="9525">
            <a:noFill/>
            <a:miter lim="800000"/>
            <a:headEnd/>
            <a:tailEnd/>
          </a:ln>
        </p:spPr>
        <p:txBody>
          <a:bodyPr>
            <a:spAutoFit/>
          </a:bodyPr>
          <a:lstStyle/>
          <a:p>
            <a:pPr>
              <a:spcBef>
                <a:spcPct val="50000"/>
              </a:spcBef>
            </a:pPr>
            <a:r>
              <a:rPr lang="en-US"/>
              <a:t>The box doesn’t look like a canoe, but representing the canoe as a box simplifies our drawings.</a:t>
            </a:r>
          </a:p>
        </p:txBody>
      </p:sp>
      <p:sp>
        <p:nvSpPr>
          <p:cNvPr id="9232" name="Line 17"/>
          <p:cNvSpPr>
            <a:spLocks noChangeShapeType="1"/>
          </p:cNvSpPr>
          <p:nvPr/>
        </p:nvSpPr>
        <p:spPr bwMode="auto">
          <a:xfrm flipV="1">
            <a:off x="2336800" y="4121150"/>
            <a:ext cx="234950" cy="328613"/>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eaLnBrk="1" hangingPunct="1">
              <a:defRPr/>
            </a:pPr>
            <a:r>
              <a:rPr lang="en-US" sz="3200" dirty="0" smtClean="0"/>
              <a:t>What is a Force </a:t>
            </a:r>
            <a:r>
              <a:rPr lang="en-US" sz="3200" dirty="0" smtClean="0">
                <a:solidFill>
                  <a:schemeClr val="tx1"/>
                </a:solidFill>
              </a:rPr>
              <a:t>Balance</a:t>
            </a:r>
            <a:r>
              <a:rPr lang="en-US" sz="3200" dirty="0" smtClean="0"/>
              <a:t>?</a:t>
            </a:r>
          </a:p>
        </p:txBody>
      </p:sp>
      <p:sp>
        <p:nvSpPr>
          <p:cNvPr id="10243" name="Rectangle 3" descr="Newsprint"/>
          <p:cNvSpPr>
            <a:spLocks noChangeArrowheads="1"/>
          </p:cNvSpPr>
          <p:nvPr/>
        </p:nvSpPr>
        <p:spPr bwMode="auto">
          <a:xfrm>
            <a:off x="868363" y="2574925"/>
            <a:ext cx="1573212" cy="965200"/>
          </a:xfrm>
          <a:prstGeom prst="rect">
            <a:avLst/>
          </a:prstGeom>
          <a:blipFill dpi="0" rotWithShape="1">
            <a:blip r:embed="rId2" cstate="screen"/>
            <a:srcRect/>
            <a:tile tx="0" ty="0" sx="100000" sy="100000" flip="none" algn="tl"/>
          </a:blipFill>
          <a:ln w="25400">
            <a:solidFill>
              <a:srgbClr val="000000"/>
            </a:solidFill>
            <a:miter lim="800000"/>
            <a:headEnd/>
            <a:tailEnd/>
          </a:ln>
        </p:spPr>
        <p:txBody>
          <a:bodyPr wrap="none" anchor="ctr"/>
          <a:lstStyle/>
          <a:p>
            <a:endParaRPr lang="en-US"/>
          </a:p>
        </p:txBody>
      </p:sp>
      <p:sp>
        <p:nvSpPr>
          <p:cNvPr id="10244" name="Rectangle 4"/>
          <p:cNvSpPr>
            <a:spLocks noChangeArrowheads="1"/>
          </p:cNvSpPr>
          <p:nvPr/>
        </p:nvSpPr>
        <p:spPr bwMode="auto">
          <a:xfrm>
            <a:off x="6945313" y="2554288"/>
            <a:ext cx="1471612" cy="1103312"/>
          </a:xfrm>
          <a:prstGeom prst="rect">
            <a:avLst/>
          </a:prstGeom>
          <a:solidFill>
            <a:srgbClr val="969696"/>
          </a:solidFill>
          <a:ln w="9525">
            <a:solidFill>
              <a:schemeClr val="tx1"/>
            </a:solidFill>
            <a:miter lim="800000"/>
            <a:headEnd/>
            <a:tailEnd/>
          </a:ln>
        </p:spPr>
        <p:txBody>
          <a:bodyPr wrap="none" anchor="ctr"/>
          <a:lstStyle/>
          <a:p>
            <a:endParaRPr lang="en-US"/>
          </a:p>
        </p:txBody>
      </p:sp>
      <p:sp>
        <p:nvSpPr>
          <p:cNvPr id="10245" name="Rectangle 5"/>
          <p:cNvSpPr>
            <a:spLocks noChangeArrowheads="1"/>
          </p:cNvSpPr>
          <p:nvPr/>
        </p:nvSpPr>
        <p:spPr bwMode="auto">
          <a:xfrm>
            <a:off x="7580313" y="1989138"/>
            <a:ext cx="171450" cy="56515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246" name="Rectangle 6"/>
          <p:cNvSpPr>
            <a:spLocks noChangeArrowheads="1"/>
          </p:cNvSpPr>
          <p:nvPr/>
        </p:nvSpPr>
        <p:spPr bwMode="auto">
          <a:xfrm>
            <a:off x="7018338" y="1879600"/>
            <a:ext cx="1295400" cy="109538"/>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247" name="Text Box 12"/>
          <p:cNvSpPr txBox="1">
            <a:spLocks noChangeArrowheads="1"/>
          </p:cNvSpPr>
          <p:nvPr/>
        </p:nvSpPr>
        <p:spPr bwMode="auto">
          <a:xfrm>
            <a:off x="598488" y="1687513"/>
            <a:ext cx="2286000" cy="779462"/>
          </a:xfrm>
          <a:prstGeom prst="rect">
            <a:avLst/>
          </a:prstGeom>
          <a:noFill/>
          <a:ln w="9525">
            <a:noFill/>
            <a:miter lim="800000"/>
            <a:headEnd/>
            <a:tailEnd/>
          </a:ln>
        </p:spPr>
        <p:txBody>
          <a:bodyPr>
            <a:spAutoFit/>
          </a:bodyPr>
          <a:lstStyle/>
          <a:p>
            <a:pPr algn="ctr">
              <a:spcBef>
                <a:spcPct val="50000"/>
              </a:spcBef>
            </a:pPr>
            <a:r>
              <a:rPr lang="en-US"/>
              <a:t>Weight of Object, </a:t>
            </a:r>
          </a:p>
          <a:p>
            <a:pPr algn="ctr">
              <a:spcBef>
                <a:spcPct val="50000"/>
              </a:spcBef>
            </a:pPr>
            <a:r>
              <a:rPr lang="en-US"/>
              <a:t>w = 195 lb</a:t>
            </a:r>
            <a:endParaRPr lang="en-US" baseline="-25000"/>
          </a:p>
        </p:txBody>
      </p:sp>
      <p:sp>
        <p:nvSpPr>
          <p:cNvPr id="10248" name="Text Box 13"/>
          <p:cNvSpPr txBox="1">
            <a:spLocks noChangeArrowheads="1"/>
          </p:cNvSpPr>
          <p:nvPr/>
        </p:nvSpPr>
        <p:spPr bwMode="auto">
          <a:xfrm>
            <a:off x="5945188" y="2589213"/>
            <a:ext cx="400050" cy="823912"/>
          </a:xfrm>
          <a:prstGeom prst="rect">
            <a:avLst/>
          </a:prstGeom>
          <a:noFill/>
          <a:ln w="9525">
            <a:noFill/>
            <a:miter lim="800000"/>
            <a:headEnd/>
            <a:tailEnd/>
          </a:ln>
        </p:spPr>
        <p:txBody>
          <a:bodyPr>
            <a:spAutoFit/>
          </a:bodyPr>
          <a:lstStyle/>
          <a:p>
            <a:r>
              <a:rPr lang="en-US" sz="4800"/>
              <a:t>=</a:t>
            </a:r>
          </a:p>
        </p:txBody>
      </p:sp>
      <p:sp>
        <p:nvSpPr>
          <p:cNvPr id="10249" name="Text Box 14"/>
          <p:cNvSpPr txBox="1">
            <a:spLocks noChangeArrowheads="1"/>
          </p:cNvSpPr>
          <p:nvPr/>
        </p:nvSpPr>
        <p:spPr bwMode="auto">
          <a:xfrm>
            <a:off x="1652588" y="3470275"/>
            <a:ext cx="312737" cy="366713"/>
          </a:xfrm>
          <a:prstGeom prst="rect">
            <a:avLst/>
          </a:prstGeom>
          <a:noFill/>
          <a:ln w="9525">
            <a:noFill/>
            <a:miter lim="800000"/>
            <a:headEnd/>
            <a:tailEnd/>
          </a:ln>
        </p:spPr>
        <p:txBody>
          <a:bodyPr>
            <a:spAutoFit/>
          </a:bodyPr>
          <a:lstStyle/>
          <a:p>
            <a:pPr>
              <a:spcBef>
                <a:spcPct val="50000"/>
              </a:spcBef>
            </a:pPr>
            <a:r>
              <a:rPr lang="en-US">
                <a:solidFill>
                  <a:srgbClr val="000000"/>
                </a:solidFill>
              </a:rPr>
              <a:t>w</a:t>
            </a:r>
            <a:endParaRPr lang="en-US" baseline="-25000">
              <a:solidFill>
                <a:srgbClr val="000000"/>
              </a:solidFill>
            </a:endParaRPr>
          </a:p>
        </p:txBody>
      </p:sp>
      <p:sp>
        <p:nvSpPr>
          <p:cNvPr id="10250" name="Rectangle 15" descr="Newsprint"/>
          <p:cNvSpPr>
            <a:spLocks noChangeArrowheads="1"/>
          </p:cNvSpPr>
          <p:nvPr/>
        </p:nvSpPr>
        <p:spPr bwMode="auto">
          <a:xfrm>
            <a:off x="6880225" y="914400"/>
            <a:ext cx="1573213" cy="965200"/>
          </a:xfrm>
          <a:prstGeom prst="rect">
            <a:avLst/>
          </a:prstGeom>
          <a:blipFill dpi="0" rotWithShape="1">
            <a:blip r:embed="rId2" cstate="screen"/>
            <a:srcRect/>
            <a:tile tx="0" ty="0" sx="100000" sy="100000" flip="none" algn="tl"/>
          </a:blipFill>
          <a:ln w="25400">
            <a:solidFill>
              <a:srgbClr val="000000"/>
            </a:solidFill>
            <a:miter lim="800000"/>
            <a:headEnd/>
            <a:tailEnd/>
          </a:ln>
        </p:spPr>
        <p:txBody>
          <a:bodyPr wrap="none" anchor="ctr"/>
          <a:lstStyle/>
          <a:p>
            <a:endParaRPr lang="en-US"/>
          </a:p>
        </p:txBody>
      </p:sp>
      <p:sp>
        <p:nvSpPr>
          <p:cNvPr id="10251" name="Rectangle 16" descr="Newsprint"/>
          <p:cNvSpPr>
            <a:spLocks noChangeArrowheads="1"/>
          </p:cNvSpPr>
          <p:nvPr/>
        </p:nvSpPr>
        <p:spPr bwMode="auto">
          <a:xfrm>
            <a:off x="3829050" y="2573338"/>
            <a:ext cx="1573213" cy="965200"/>
          </a:xfrm>
          <a:prstGeom prst="rect">
            <a:avLst/>
          </a:prstGeom>
          <a:blipFill dpi="0" rotWithShape="1">
            <a:blip r:embed="rId2" cstate="screen"/>
            <a:srcRect/>
            <a:tile tx="0" ty="0" sx="100000" sy="100000" flip="none" algn="tl"/>
          </a:blipFill>
          <a:ln w="25400">
            <a:solidFill>
              <a:srgbClr val="000000"/>
            </a:solidFill>
            <a:miter lim="800000"/>
            <a:headEnd/>
            <a:tailEnd/>
          </a:ln>
        </p:spPr>
        <p:txBody>
          <a:bodyPr wrap="none" anchor="ctr"/>
          <a:lstStyle/>
          <a:p>
            <a:endParaRPr lang="en-US"/>
          </a:p>
        </p:txBody>
      </p:sp>
      <p:sp>
        <p:nvSpPr>
          <p:cNvPr id="10252" name="Line 17"/>
          <p:cNvSpPr>
            <a:spLocks noChangeShapeType="1"/>
          </p:cNvSpPr>
          <p:nvPr/>
        </p:nvSpPr>
        <p:spPr bwMode="auto">
          <a:xfrm flipV="1">
            <a:off x="4594225" y="3517900"/>
            <a:ext cx="0" cy="638175"/>
          </a:xfrm>
          <a:prstGeom prst="line">
            <a:avLst/>
          </a:prstGeom>
          <a:noFill/>
          <a:ln w="9525">
            <a:solidFill>
              <a:schemeClr val="tx1"/>
            </a:solidFill>
            <a:round/>
            <a:headEnd/>
            <a:tailEnd type="triangle" w="med" len="med"/>
          </a:ln>
        </p:spPr>
        <p:txBody>
          <a:bodyPr/>
          <a:lstStyle/>
          <a:p>
            <a:endParaRPr lang="en-US"/>
          </a:p>
        </p:txBody>
      </p:sp>
      <p:sp>
        <p:nvSpPr>
          <p:cNvPr id="10253" name="Text Box 18"/>
          <p:cNvSpPr txBox="1">
            <a:spLocks noChangeArrowheads="1"/>
          </p:cNvSpPr>
          <p:nvPr/>
        </p:nvSpPr>
        <p:spPr bwMode="auto">
          <a:xfrm>
            <a:off x="3522663" y="4216400"/>
            <a:ext cx="2466975" cy="779463"/>
          </a:xfrm>
          <a:prstGeom prst="rect">
            <a:avLst/>
          </a:prstGeom>
          <a:noFill/>
          <a:ln w="9525">
            <a:noFill/>
            <a:miter lim="800000"/>
            <a:headEnd/>
            <a:tailEnd/>
          </a:ln>
        </p:spPr>
        <p:txBody>
          <a:bodyPr>
            <a:spAutoFit/>
          </a:bodyPr>
          <a:lstStyle/>
          <a:p>
            <a:pPr algn="ctr">
              <a:spcBef>
                <a:spcPct val="50000"/>
              </a:spcBef>
            </a:pPr>
            <a:r>
              <a:rPr lang="en-US"/>
              <a:t>Supporting Force, </a:t>
            </a:r>
          </a:p>
          <a:p>
            <a:pPr algn="ctr">
              <a:spcBef>
                <a:spcPct val="50000"/>
              </a:spcBef>
            </a:pPr>
            <a:r>
              <a:rPr lang="en-US"/>
              <a:t>F</a:t>
            </a:r>
            <a:r>
              <a:rPr lang="en-US" baseline="-25000"/>
              <a:t>e</a:t>
            </a:r>
            <a:r>
              <a:rPr lang="en-US"/>
              <a:t> = 195 lb</a:t>
            </a:r>
          </a:p>
        </p:txBody>
      </p:sp>
      <p:sp>
        <p:nvSpPr>
          <p:cNvPr id="10254" name="Text Box 19"/>
          <p:cNvSpPr txBox="1">
            <a:spLocks noChangeArrowheads="1"/>
          </p:cNvSpPr>
          <p:nvPr/>
        </p:nvSpPr>
        <p:spPr bwMode="auto">
          <a:xfrm>
            <a:off x="2894013" y="2525713"/>
            <a:ext cx="400050" cy="823912"/>
          </a:xfrm>
          <a:prstGeom prst="rect">
            <a:avLst/>
          </a:prstGeom>
          <a:noFill/>
          <a:ln w="9525">
            <a:noFill/>
            <a:miter lim="800000"/>
            <a:headEnd/>
            <a:tailEnd/>
          </a:ln>
        </p:spPr>
        <p:txBody>
          <a:bodyPr>
            <a:spAutoFit/>
          </a:bodyPr>
          <a:lstStyle/>
          <a:p>
            <a:r>
              <a:rPr lang="en-US" sz="4800"/>
              <a:t>+</a:t>
            </a:r>
          </a:p>
        </p:txBody>
      </p:sp>
      <p:sp>
        <p:nvSpPr>
          <p:cNvPr id="10255" name="Oval 23"/>
          <p:cNvSpPr>
            <a:spLocks noChangeArrowheads="1"/>
          </p:cNvSpPr>
          <p:nvPr/>
        </p:nvSpPr>
        <p:spPr bwMode="auto">
          <a:xfrm>
            <a:off x="7637463" y="1377950"/>
            <a:ext cx="60325" cy="60325"/>
          </a:xfrm>
          <a:prstGeom prst="ellipse">
            <a:avLst/>
          </a:prstGeom>
          <a:solidFill>
            <a:schemeClr val="tx1"/>
          </a:solidFill>
          <a:ln w="9525">
            <a:solidFill>
              <a:srgbClr val="000000"/>
            </a:solidFill>
            <a:round/>
            <a:headEnd/>
            <a:tailEnd/>
          </a:ln>
        </p:spPr>
        <p:txBody>
          <a:bodyPr wrap="none" anchor="ctr"/>
          <a:lstStyle/>
          <a:p>
            <a:endParaRPr lang="en-US"/>
          </a:p>
        </p:txBody>
      </p:sp>
      <p:sp>
        <p:nvSpPr>
          <p:cNvPr id="10256" name="Text Box 24"/>
          <p:cNvSpPr txBox="1">
            <a:spLocks noChangeArrowheads="1"/>
          </p:cNvSpPr>
          <p:nvPr/>
        </p:nvSpPr>
        <p:spPr bwMode="auto">
          <a:xfrm>
            <a:off x="7661275" y="1470025"/>
            <a:ext cx="312738" cy="366713"/>
          </a:xfrm>
          <a:prstGeom prst="rect">
            <a:avLst/>
          </a:prstGeom>
          <a:noFill/>
          <a:ln w="9525">
            <a:noFill/>
            <a:miter lim="800000"/>
            <a:headEnd/>
            <a:tailEnd/>
          </a:ln>
        </p:spPr>
        <p:txBody>
          <a:bodyPr>
            <a:spAutoFit/>
          </a:bodyPr>
          <a:lstStyle/>
          <a:p>
            <a:pPr>
              <a:spcBef>
                <a:spcPct val="50000"/>
              </a:spcBef>
            </a:pPr>
            <a:r>
              <a:rPr lang="en-US">
                <a:solidFill>
                  <a:srgbClr val="000000"/>
                </a:solidFill>
              </a:rPr>
              <a:t>w</a:t>
            </a:r>
            <a:endParaRPr lang="en-US" baseline="-25000">
              <a:solidFill>
                <a:srgbClr val="000000"/>
              </a:solidFill>
            </a:endParaRPr>
          </a:p>
        </p:txBody>
      </p:sp>
      <p:sp>
        <p:nvSpPr>
          <p:cNvPr id="10257" name="Text Box 26"/>
          <p:cNvSpPr txBox="1">
            <a:spLocks noChangeArrowheads="1"/>
          </p:cNvSpPr>
          <p:nvPr/>
        </p:nvSpPr>
        <p:spPr bwMode="auto">
          <a:xfrm>
            <a:off x="381000" y="5029200"/>
            <a:ext cx="6613525" cy="646113"/>
          </a:xfrm>
          <a:prstGeom prst="rect">
            <a:avLst/>
          </a:prstGeom>
          <a:noFill/>
          <a:ln w="9525">
            <a:noFill/>
            <a:miter lim="800000"/>
            <a:headEnd/>
            <a:tailEnd/>
          </a:ln>
        </p:spPr>
        <p:txBody>
          <a:bodyPr>
            <a:spAutoFit/>
          </a:bodyPr>
          <a:lstStyle/>
          <a:p>
            <a:pPr>
              <a:spcBef>
                <a:spcPct val="50000"/>
              </a:spcBef>
            </a:pPr>
            <a:r>
              <a:rPr lang="en-US"/>
              <a:t>The scale itself is providing the supporting force, and the supporting force is equal to the weight of the object.</a:t>
            </a:r>
            <a:endParaRPr lang="en-US" baseline="-25000"/>
          </a:p>
        </p:txBody>
      </p:sp>
      <p:sp>
        <p:nvSpPr>
          <p:cNvPr id="10258" name="Rectangle 31"/>
          <p:cNvSpPr>
            <a:spLocks noChangeArrowheads="1"/>
          </p:cNvSpPr>
          <p:nvPr/>
        </p:nvSpPr>
        <p:spPr bwMode="auto">
          <a:xfrm>
            <a:off x="6934200" y="4024313"/>
            <a:ext cx="1892300" cy="2147887"/>
          </a:xfrm>
          <a:prstGeom prst="rect">
            <a:avLst/>
          </a:prstGeom>
          <a:noFill/>
          <a:ln w="22225">
            <a:solidFill>
              <a:schemeClr val="tx1"/>
            </a:solidFill>
            <a:miter lim="800000"/>
            <a:headEnd/>
            <a:tailEnd/>
          </a:ln>
        </p:spPr>
        <p:txBody>
          <a:bodyPr wrap="none" anchor="ctr"/>
          <a:lstStyle/>
          <a:p>
            <a:endParaRPr lang="en-US"/>
          </a:p>
        </p:txBody>
      </p:sp>
      <p:sp>
        <p:nvSpPr>
          <p:cNvPr id="10259" name="Oval 7"/>
          <p:cNvSpPr>
            <a:spLocks noChangeArrowheads="1"/>
          </p:cNvSpPr>
          <p:nvPr/>
        </p:nvSpPr>
        <p:spPr bwMode="auto">
          <a:xfrm>
            <a:off x="7380288" y="2838450"/>
            <a:ext cx="603250" cy="608013"/>
          </a:xfrm>
          <a:prstGeom prst="ellipse">
            <a:avLst/>
          </a:prstGeom>
          <a:solidFill>
            <a:srgbClr val="808080"/>
          </a:solidFill>
          <a:ln w="9525">
            <a:solidFill>
              <a:schemeClr val="tx1"/>
            </a:solidFill>
            <a:round/>
            <a:headEnd/>
            <a:tailEnd/>
          </a:ln>
        </p:spPr>
        <p:txBody>
          <a:bodyPr wrap="none" anchor="ctr"/>
          <a:lstStyle/>
          <a:p>
            <a:endParaRPr lang="en-US"/>
          </a:p>
        </p:txBody>
      </p:sp>
      <p:sp>
        <p:nvSpPr>
          <p:cNvPr id="10260" name="Line 8"/>
          <p:cNvSpPr>
            <a:spLocks noChangeShapeType="1"/>
          </p:cNvSpPr>
          <p:nvPr/>
        </p:nvSpPr>
        <p:spPr bwMode="auto">
          <a:xfrm flipV="1">
            <a:off x="7693025" y="2908300"/>
            <a:ext cx="182563" cy="238125"/>
          </a:xfrm>
          <a:prstGeom prst="line">
            <a:avLst/>
          </a:prstGeom>
          <a:noFill/>
          <a:ln w="9525">
            <a:solidFill>
              <a:srgbClr val="000000"/>
            </a:solidFill>
            <a:round/>
            <a:headEnd/>
            <a:tailEnd type="triangle" w="med" len="med"/>
          </a:ln>
        </p:spPr>
        <p:txBody>
          <a:bodyPr/>
          <a:lstStyle/>
          <a:p>
            <a:endParaRPr lang="en-US"/>
          </a:p>
        </p:txBody>
      </p:sp>
      <p:sp>
        <p:nvSpPr>
          <p:cNvPr id="10261" name="Oval 11"/>
          <p:cNvSpPr>
            <a:spLocks noChangeArrowheads="1"/>
          </p:cNvSpPr>
          <p:nvPr/>
        </p:nvSpPr>
        <p:spPr bwMode="auto">
          <a:xfrm>
            <a:off x="1600200" y="2971800"/>
            <a:ext cx="60325" cy="60325"/>
          </a:xfrm>
          <a:prstGeom prst="ellipse">
            <a:avLst/>
          </a:prstGeom>
          <a:solidFill>
            <a:schemeClr val="tx1"/>
          </a:solidFill>
          <a:ln w="9525">
            <a:solidFill>
              <a:srgbClr val="000000"/>
            </a:solidFill>
            <a:round/>
            <a:headEnd/>
            <a:tailEnd/>
          </a:ln>
        </p:spPr>
        <p:txBody>
          <a:bodyPr wrap="none" anchor="ctr"/>
          <a:lstStyle/>
          <a:p>
            <a:endParaRPr lang="en-US"/>
          </a:p>
        </p:txBody>
      </p:sp>
      <p:sp>
        <p:nvSpPr>
          <p:cNvPr id="10262" name="Text Box 14"/>
          <p:cNvSpPr txBox="1">
            <a:spLocks noChangeArrowheads="1"/>
          </p:cNvSpPr>
          <p:nvPr/>
        </p:nvSpPr>
        <p:spPr bwMode="auto">
          <a:xfrm>
            <a:off x="1752600" y="3124200"/>
            <a:ext cx="312738" cy="366713"/>
          </a:xfrm>
          <a:prstGeom prst="rect">
            <a:avLst/>
          </a:prstGeom>
          <a:noFill/>
          <a:ln w="9525">
            <a:noFill/>
            <a:miter lim="800000"/>
            <a:headEnd/>
            <a:tailEnd/>
          </a:ln>
        </p:spPr>
        <p:txBody>
          <a:bodyPr>
            <a:spAutoFit/>
          </a:bodyPr>
          <a:lstStyle/>
          <a:p>
            <a:pPr>
              <a:spcBef>
                <a:spcPct val="50000"/>
              </a:spcBef>
            </a:pPr>
            <a:r>
              <a:rPr lang="en-US">
                <a:solidFill>
                  <a:srgbClr val="000000"/>
                </a:solidFill>
              </a:rPr>
              <a:t>w</a:t>
            </a:r>
            <a:endParaRPr lang="en-US" baseline="-25000">
              <a:solidFill>
                <a:srgbClr val="000000"/>
              </a:solidFill>
            </a:endParaRPr>
          </a:p>
        </p:txBody>
      </p:sp>
      <p:sp>
        <p:nvSpPr>
          <p:cNvPr id="10263" name="Line 27"/>
          <p:cNvSpPr>
            <a:spLocks noChangeShapeType="1"/>
          </p:cNvSpPr>
          <p:nvPr/>
        </p:nvSpPr>
        <p:spPr bwMode="auto">
          <a:xfrm flipV="1">
            <a:off x="7146925" y="4737100"/>
            <a:ext cx="0" cy="468313"/>
          </a:xfrm>
          <a:prstGeom prst="line">
            <a:avLst/>
          </a:prstGeom>
          <a:noFill/>
          <a:ln w="9525">
            <a:solidFill>
              <a:schemeClr val="tx1"/>
            </a:solidFill>
            <a:round/>
            <a:headEnd/>
            <a:tailEnd type="triangle" w="med" len="med"/>
          </a:ln>
        </p:spPr>
        <p:txBody>
          <a:bodyPr/>
          <a:lstStyle/>
          <a:p>
            <a:endParaRPr lang="en-US"/>
          </a:p>
        </p:txBody>
      </p:sp>
      <p:sp>
        <p:nvSpPr>
          <p:cNvPr id="10264" name="Line 28"/>
          <p:cNvSpPr>
            <a:spLocks noChangeShapeType="1"/>
          </p:cNvSpPr>
          <p:nvPr/>
        </p:nvSpPr>
        <p:spPr bwMode="auto">
          <a:xfrm>
            <a:off x="7146925" y="5449888"/>
            <a:ext cx="0" cy="468312"/>
          </a:xfrm>
          <a:prstGeom prst="line">
            <a:avLst/>
          </a:prstGeom>
          <a:noFill/>
          <a:ln w="9525">
            <a:solidFill>
              <a:schemeClr val="tx1"/>
            </a:solidFill>
            <a:round/>
            <a:headEnd/>
            <a:tailEnd type="triangle" w="med" len="med"/>
          </a:ln>
        </p:spPr>
        <p:txBody>
          <a:bodyPr/>
          <a:lstStyle/>
          <a:p>
            <a:endParaRPr lang="en-US"/>
          </a:p>
        </p:txBody>
      </p:sp>
      <p:sp>
        <p:nvSpPr>
          <p:cNvPr id="10265" name="Text Box 29"/>
          <p:cNvSpPr txBox="1">
            <a:spLocks noChangeArrowheads="1"/>
          </p:cNvSpPr>
          <p:nvPr/>
        </p:nvSpPr>
        <p:spPr bwMode="auto">
          <a:xfrm>
            <a:off x="7300913" y="4851400"/>
            <a:ext cx="1543050" cy="366713"/>
          </a:xfrm>
          <a:prstGeom prst="rect">
            <a:avLst/>
          </a:prstGeom>
          <a:noFill/>
          <a:ln w="9525">
            <a:noFill/>
            <a:miter lim="800000"/>
            <a:headEnd/>
            <a:tailEnd/>
          </a:ln>
        </p:spPr>
        <p:txBody>
          <a:bodyPr>
            <a:spAutoFit/>
          </a:bodyPr>
          <a:lstStyle/>
          <a:p>
            <a:pPr>
              <a:spcBef>
                <a:spcPct val="50000"/>
              </a:spcBef>
            </a:pPr>
            <a:r>
              <a:rPr lang="en-US"/>
              <a:t>Up is (+)</a:t>
            </a:r>
          </a:p>
        </p:txBody>
      </p:sp>
      <p:sp>
        <p:nvSpPr>
          <p:cNvPr id="10266" name="Text Box 30"/>
          <p:cNvSpPr txBox="1">
            <a:spLocks noChangeArrowheads="1"/>
          </p:cNvSpPr>
          <p:nvPr/>
        </p:nvSpPr>
        <p:spPr bwMode="auto">
          <a:xfrm>
            <a:off x="7300913" y="5489575"/>
            <a:ext cx="1543050" cy="366713"/>
          </a:xfrm>
          <a:prstGeom prst="rect">
            <a:avLst/>
          </a:prstGeom>
          <a:noFill/>
          <a:ln w="9525">
            <a:noFill/>
            <a:miter lim="800000"/>
            <a:headEnd/>
            <a:tailEnd/>
          </a:ln>
        </p:spPr>
        <p:txBody>
          <a:bodyPr>
            <a:spAutoFit/>
          </a:bodyPr>
          <a:lstStyle/>
          <a:p>
            <a:pPr>
              <a:spcBef>
                <a:spcPct val="50000"/>
              </a:spcBef>
            </a:pPr>
            <a:r>
              <a:rPr lang="en-US"/>
              <a:t>Down is (-)</a:t>
            </a:r>
          </a:p>
        </p:txBody>
      </p:sp>
      <p:sp>
        <p:nvSpPr>
          <p:cNvPr id="10267" name="Text Box 32"/>
          <p:cNvSpPr txBox="1">
            <a:spLocks noChangeArrowheads="1"/>
          </p:cNvSpPr>
          <p:nvPr/>
        </p:nvSpPr>
        <p:spPr bwMode="auto">
          <a:xfrm>
            <a:off x="7188200" y="4175125"/>
            <a:ext cx="1382713" cy="366713"/>
          </a:xfrm>
          <a:prstGeom prst="rect">
            <a:avLst/>
          </a:prstGeom>
          <a:noFill/>
          <a:ln w="9525">
            <a:noFill/>
            <a:miter lim="800000"/>
            <a:headEnd/>
            <a:tailEnd/>
          </a:ln>
        </p:spPr>
        <p:txBody>
          <a:bodyPr>
            <a:spAutoFit/>
          </a:bodyPr>
          <a:lstStyle/>
          <a:p>
            <a:pPr>
              <a:spcBef>
                <a:spcPct val="50000"/>
              </a:spcBef>
            </a:pPr>
            <a:r>
              <a:rPr lang="en-US"/>
              <a:t>Note:</a:t>
            </a:r>
          </a:p>
        </p:txBody>
      </p:sp>
      <p:sp>
        <p:nvSpPr>
          <p:cNvPr id="10268" name="Line 10"/>
          <p:cNvSpPr>
            <a:spLocks noChangeShapeType="1"/>
          </p:cNvSpPr>
          <p:nvPr/>
        </p:nvSpPr>
        <p:spPr bwMode="auto">
          <a:xfrm>
            <a:off x="1630363" y="3048000"/>
            <a:ext cx="0" cy="388938"/>
          </a:xfrm>
          <a:prstGeom prst="line">
            <a:avLst/>
          </a:prstGeom>
          <a:noFill/>
          <a:ln w="9525">
            <a:solidFill>
              <a:srgbClr val="000000"/>
            </a:solidFill>
            <a:round/>
            <a:headEnd/>
            <a:tailEnd type="triangle" w="med" len="med"/>
          </a:ln>
        </p:spPr>
        <p:txBody>
          <a:bodyPr/>
          <a:lstStyle/>
          <a:p>
            <a:endParaRPr lang="en-US"/>
          </a:p>
        </p:txBody>
      </p:sp>
      <p:sp>
        <p:nvSpPr>
          <p:cNvPr id="10269" name="Text Box 9"/>
          <p:cNvSpPr txBox="1">
            <a:spLocks noChangeArrowheads="1"/>
          </p:cNvSpPr>
          <p:nvPr/>
        </p:nvSpPr>
        <p:spPr bwMode="auto">
          <a:xfrm>
            <a:off x="7885113" y="2554288"/>
            <a:ext cx="1025525" cy="581025"/>
          </a:xfrm>
          <a:prstGeom prst="rect">
            <a:avLst/>
          </a:prstGeom>
          <a:noFill/>
          <a:ln w="9525">
            <a:noFill/>
            <a:miter lim="800000"/>
            <a:headEnd/>
            <a:tailEnd/>
          </a:ln>
        </p:spPr>
        <p:txBody>
          <a:bodyPr>
            <a:spAutoFit/>
          </a:bodyPr>
          <a:lstStyle/>
          <a:p>
            <a:r>
              <a:rPr lang="en-US" sz="1600">
                <a:solidFill>
                  <a:srgbClr val="000000"/>
                </a:solidFill>
              </a:rPr>
              <a:t>195</a:t>
            </a:r>
          </a:p>
          <a:p>
            <a:r>
              <a:rPr lang="en-US" sz="1600">
                <a:solidFill>
                  <a:srgbClr val="000000"/>
                </a:solidFill>
              </a:rPr>
              <a:t>  lb</a:t>
            </a:r>
          </a:p>
        </p:txBody>
      </p:sp>
      <p:sp>
        <p:nvSpPr>
          <p:cNvPr id="10270" name="Text Box 21"/>
          <p:cNvSpPr txBox="1">
            <a:spLocks noChangeArrowheads="1"/>
          </p:cNvSpPr>
          <p:nvPr/>
        </p:nvSpPr>
        <p:spPr bwMode="auto">
          <a:xfrm>
            <a:off x="7716838" y="2011363"/>
            <a:ext cx="436562" cy="366712"/>
          </a:xfrm>
          <a:prstGeom prst="rect">
            <a:avLst/>
          </a:prstGeom>
          <a:noFill/>
          <a:ln w="9525">
            <a:noFill/>
            <a:miter lim="800000"/>
            <a:headEnd/>
            <a:tailEnd/>
          </a:ln>
        </p:spPr>
        <p:txBody>
          <a:bodyPr>
            <a:spAutoFit/>
          </a:bodyPr>
          <a:lstStyle/>
          <a:p>
            <a:pPr algn="ctr">
              <a:spcBef>
                <a:spcPct val="50000"/>
              </a:spcBef>
            </a:pPr>
            <a:r>
              <a:rPr lang="en-US"/>
              <a:t>F</a:t>
            </a:r>
            <a:r>
              <a:rPr lang="en-US" baseline="-25000"/>
              <a:t>e</a:t>
            </a:r>
            <a:endParaRPr lang="en-US"/>
          </a:p>
        </p:txBody>
      </p:sp>
      <p:sp>
        <p:nvSpPr>
          <p:cNvPr id="10271" name="Line 22"/>
          <p:cNvSpPr>
            <a:spLocks noChangeShapeType="1"/>
          </p:cNvSpPr>
          <p:nvPr/>
        </p:nvSpPr>
        <p:spPr bwMode="auto">
          <a:xfrm>
            <a:off x="7677150" y="1439863"/>
            <a:ext cx="0" cy="388937"/>
          </a:xfrm>
          <a:prstGeom prst="line">
            <a:avLst/>
          </a:prstGeom>
          <a:noFill/>
          <a:ln w="9525">
            <a:solidFill>
              <a:srgbClr val="000000"/>
            </a:solidFill>
            <a:round/>
            <a:headEnd/>
            <a:tailEnd type="triangle" w="med" len="med"/>
          </a:ln>
        </p:spPr>
        <p:txBody>
          <a:bodyPr/>
          <a:lstStyle/>
          <a:p>
            <a:endParaRPr lang="en-US"/>
          </a:p>
        </p:txBody>
      </p:sp>
      <p:sp>
        <p:nvSpPr>
          <p:cNvPr id="10272" name="Line 25"/>
          <p:cNvSpPr>
            <a:spLocks noChangeShapeType="1"/>
          </p:cNvSpPr>
          <p:nvPr/>
        </p:nvSpPr>
        <p:spPr bwMode="auto">
          <a:xfrm flipV="1">
            <a:off x="7666038" y="1905000"/>
            <a:ext cx="0" cy="638175"/>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sld>
</file>

<file path=ppt/theme/theme1.xml><?xml version="1.0" encoding="utf-8"?>
<a:theme xmlns:a="http://schemas.openxmlformats.org/drawingml/2006/main" name="COE Presentation Template">
  <a:themeElements>
    <a:clrScheme name="COE Presentation Template 16">
      <a:dk1>
        <a:srgbClr val="003366"/>
      </a:dk1>
      <a:lt1>
        <a:srgbClr val="FFFFFF"/>
      </a:lt1>
      <a:dk2>
        <a:srgbClr val="000099"/>
      </a:dk2>
      <a:lt2>
        <a:srgbClr val="EBAB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EBAB00"/>
      </a:folHlink>
    </a:clrScheme>
    <a:fontScheme name="COE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E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E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E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E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E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E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E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E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E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E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E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E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E Presentation Template 13">
        <a:dk1>
          <a:srgbClr val="003366"/>
        </a:dk1>
        <a:lt1>
          <a:srgbClr val="FFFFFF"/>
        </a:lt1>
        <a:dk2>
          <a:srgbClr val="000099"/>
        </a:dk2>
        <a:lt2>
          <a:srgbClr val="FFCC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E Presentation Template 14">
        <a:dk1>
          <a:srgbClr val="000000"/>
        </a:dk1>
        <a:lt1>
          <a:srgbClr val="FFFFFF"/>
        </a:lt1>
        <a:dk2>
          <a:srgbClr val="000000"/>
        </a:dk2>
        <a:lt2>
          <a:srgbClr val="808080"/>
        </a:lt2>
        <a:accent1>
          <a:srgbClr val="C0C0C0"/>
        </a:accent1>
        <a:accent2>
          <a:srgbClr val="333399"/>
        </a:accent2>
        <a:accent3>
          <a:srgbClr val="FFFFFF"/>
        </a:accent3>
        <a:accent4>
          <a:srgbClr val="000000"/>
        </a:accent4>
        <a:accent5>
          <a:srgbClr val="DCDCD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E Presentation Template 15">
        <a:dk1>
          <a:srgbClr val="003366"/>
        </a:dk1>
        <a:lt1>
          <a:srgbClr val="FFFFFF"/>
        </a:lt1>
        <a:dk2>
          <a:srgbClr val="000099"/>
        </a:dk2>
        <a:lt2>
          <a:srgbClr val="EBAB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E Presentation Template 16">
        <a:dk1>
          <a:srgbClr val="003366"/>
        </a:dk1>
        <a:lt1>
          <a:srgbClr val="FFFFFF"/>
        </a:lt1>
        <a:dk2>
          <a:srgbClr val="000099"/>
        </a:dk2>
        <a:lt2>
          <a:srgbClr val="EBAB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EBAB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C0C0C0"/>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COE Presentation Template</Template>
  <TotalTime>508</TotalTime>
  <Words>2116</Words>
  <Application>Microsoft Office PowerPoint</Application>
  <PresentationFormat>On-screen Show (4:3)</PresentationFormat>
  <Paragraphs>275</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Wingdings</vt:lpstr>
      <vt:lpstr>COE Presentation Template</vt:lpstr>
      <vt:lpstr>Buoyancy</vt:lpstr>
      <vt:lpstr>Slide 2</vt:lpstr>
      <vt:lpstr>Buoyancy</vt:lpstr>
      <vt:lpstr>Slide 4</vt:lpstr>
      <vt:lpstr>What is a Force?</vt:lpstr>
      <vt:lpstr>Slide 6</vt:lpstr>
      <vt:lpstr>Forces</vt:lpstr>
      <vt:lpstr>Gravitational Forces</vt:lpstr>
      <vt:lpstr>What is a Force Balance?</vt:lpstr>
      <vt:lpstr>Other Supporting Forces?</vt:lpstr>
      <vt:lpstr>Slide 11</vt:lpstr>
      <vt:lpstr>More Than 1 Supporting Force?</vt:lpstr>
      <vt:lpstr>Why is there a Force Balance?</vt:lpstr>
      <vt:lpstr>Force Balance on a Submerged Object</vt:lpstr>
      <vt:lpstr>Force Balance on a Submerged Object</vt:lpstr>
      <vt:lpstr>What is the Unit Weight of Water?</vt:lpstr>
      <vt:lpstr>What is the volume displaced?</vt:lpstr>
      <vt:lpstr>What is the volume displaced?</vt:lpstr>
      <vt:lpstr>Now what, does it float or not?</vt:lpstr>
      <vt:lpstr>Now what, does it float or not?</vt:lpstr>
      <vt:lpstr>Case 1</vt:lpstr>
      <vt:lpstr>Case 1</vt:lpstr>
      <vt:lpstr>Case 2</vt:lpstr>
      <vt:lpstr>Case 3</vt:lpstr>
      <vt:lpstr>An example</vt:lpstr>
      <vt:lpstr>An example</vt:lpstr>
      <vt:lpstr>An example</vt:lpstr>
      <vt:lpstr>An example</vt:lpstr>
      <vt:lpstr>Another example</vt:lpstr>
      <vt:lpstr>Another example</vt:lpstr>
      <vt:lpstr>Another example</vt:lpstr>
      <vt:lpstr>Another example</vt:lpstr>
      <vt:lpstr>A third example</vt:lpstr>
      <vt:lpstr>A third example</vt:lpstr>
      <vt:lpstr>A third example</vt:lpstr>
      <vt:lpstr>A third example</vt:lpstr>
      <vt:lpstr>A third example</vt:lpstr>
    </vt:vector>
  </TitlesOfParts>
  <Company>Montana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Buoyancy</dc:title>
  <dc:creator>Dr. Joel Cahoon</dc:creator>
  <cp:keywords>TEAMS</cp:keywords>
  <cp:lastModifiedBy>Brock , Elizabeth</cp:lastModifiedBy>
  <cp:revision>62</cp:revision>
  <dcterms:created xsi:type="dcterms:W3CDTF">2007-02-23T21:26:02Z</dcterms:created>
  <dcterms:modified xsi:type="dcterms:W3CDTF">2011-03-29T22:58:55Z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