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7" r:id="rId2"/>
    <p:sldId id="258" r:id="rId3"/>
    <p:sldId id="259" r:id="rId4"/>
    <p:sldId id="260" r:id="rId5"/>
    <p:sldId id="264" r:id="rId6"/>
    <p:sldId id="263" r:id="rId7"/>
    <p:sldId id="262" r:id="rId8"/>
    <p:sldId id="265" r:id="rId9"/>
    <p:sldId id="266" r:id="rId10"/>
    <p:sldId id="267" r:id="rId11"/>
    <p:sldId id="272" r:id="rId12"/>
    <p:sldId id="270" r:id="rId13"/>
    <p:sldId id="261" r:id="rId14"/>
    <p:sldId id="269" r:id="rId15"/>
    <p:sldId id="268" r:id="rId16"/>
    <p:sldId id="271" r:id="rId17"/>
    <p:sldId id="273" r:id="rId18"/>
  </p:sldIdLst>
  <p:sldSz cx="10058400" cy="7772400"/>
  <p:notesSz cx="6858000" cy="9144000"/>
  <p:defaultTextStyle>
    <a:defPPr>
      <a:defRPr lang="en-US"/>
    </a:defPPr>
    <a:lvl1pPr algn="l" rtl="0" eaLnBrk="0" fontAlgn="base" hangingPunct="0">
      <a:spcBef>
        <a:spcPct val="0"/>
      </a:spcBef>
      <a:spcAft>
        <a:spcPct val="0"/>
      </a:spcAft>
      <a:defRPr sz="2700" kern="1200">
        <a:solidFill>
          <a:schemeClr val="tx1"/>
        </a:solidFill>
        <a:latin typeface="Times"/>
        <a:ea typeface="+mn-ea"/>
        <a:cs typeface="+mn-cs"/>
      </a:defRPr>
    </a:lvl1pPr>
    <a:lvl2pPr marL="106116" algn="l" rtl="0" eaLnBrk="0" fontAlgn="base" hangingPunct="0">
      <a:spcBef>
        <a:spcPct val="0"/>
      </a:spcBef>
      <a:spcAft>
        <a:spcPct val="0"/>
      </a:spcAft>
      <a:defRPr sz="2700" kern="1200">
        <a:solidFill>
          <a:schemeClr val="tx1"/>
        </a:solidFill>
        <a:latin typeface="Times"/>
        <a:ea typeface="+mn-ea"/>
        <a:cs typeface="+mn-cs"/>
      </a:defRPr>
    </a:lvl2pPr>
    <a:lvl3pPr marL="212232" algn="l" rtl="0" eaLnBrk="0" fontAlgn="base" hangingPunct="0">
      <a:spcBef>
        <a:spcPct val="0"/>
      </a:spcBef>
      <a:spcAft>
        <a:spcPct val="0"/>
      </a:spcAft>
      <a:defRPr sz="2700" kern="1200">
        <a:solidFill>
          <a:schemeClr val="tx1"/>
        </a:solidFill>
        <a:latin typeface="Times"/>
        <a:ea typeface="+mn-ea"/>
        <a:cs typeface="+mn-cs"/>
      </a:defRPr>
    </a:lvl3pPr>
    <a:lvl4pPr marL="318348" algn="l" rtl="0" eaLnBrk="0" fontAlgn="base" hangingPunct="0">
      <a:spcBef>
        <a:spcPct val="0"/>
      </a:spcBef>
      <a:spcAft>
        <a:spcPct val="0"/>
      </a:spcAft>
      <a:defRPr sz="2700" kern="1200">
        <a:solidFill>
          <a:schemeClr val="tx1"/>
        </a:solidFill>
        <a:latin typeface="Times"/>
        <a:ea typeface="+mn-ea"/>
        <a:cs typeface="+mn-cs"/>
      </a:defRPr>
    </a:lvl4pPr>
    <a:lvl5pPr marL="424464" algn="l" rtl="0" eaLnBrk="0" fontAlgn="base" hangingPunct="0">
      <a:spcBef>
        <a:spcPct val="0"/>
      </a:spcBef>
      <a:spcAft>
        <a:spcPct val="0"/>
      </a:spcAft>
      <a:defRPr sz="2700" kern="1200">
        <a:solidFill>
          <a:schemeClr val="tx1"/>
        </a:solidFill>
        <a:latin typeface="Times"/>
        <a:ea typeface="+mn-ea"/>
        <a:cs typeface="+mn-cs"/>
      </a:defRPr>
    </a:lvl5pPr>
    <a:lvl6pPr marL="530581" algn="l" defTabSz="212232" rtl="0" eaLnBrk="1" latinLnBrk="0" hangingPunct="1">
      <a:defRPr sz="2700" kern="1200">
        <a:solidFill>
          <a:schemeClr val="tx1"/>
        </a:solidFill>
        <a:latin typeface="Times"/>
        <a:ea typeface="+mn-ea"/>
        <a:cs typeface="+mn-cs"/>
      </a:defRPr>
    </a:lvl6pPr>
    <a:lvl7pPr marL="636697" algn="l" defTabSz="212232" rtl="0" eaLnBrk="1" latinLnBrk="0" hangingPunct="1">
      <a:defRPr sz="2700" kern="1200">
        <a:solidFill>
          <a:schemeClr val="tx1"/>
        </a:solidFill>
        <a:latin typeface="Times"/>
        <a:ea typeface="+mn-ea"/>
        <a:cs typeface="+mn-cs"/>
      </a:defRPr>
    </a:lvl7pPr>
    <a:lvl8pPr marL="742813" algn="l" defTabSz="212232" rtl="0" eaLnBrk="1" latinLnBrk="0" hangingPunct="1">
      <a:defRPr sz="2700" kern="1200">
        <a:solidFill>
          <a:schemeClr val="tx1"/>
        </a:solidFill>
        <a:latin typeface="Times"/>
        <a:ea typeface="+mn-ea"/>
        <a:cs typeface="+mn-cs"/>
      </a:defRPr>
    </a:lvl8pPr>
    <a:lvl9pPr marL="848929" algn="l" defTabSz="212232" rtl="0" eaLnBrk="1" latinLnBrk="0" hangingPunct="1">
      <a:defRPr sz="27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0066"/>
    <a:srgbClr val="E2E8EA"/>
    <a:srgbClr val="0033CC"/>
    <a:srgbClr val="BD1327"/>
    <a:srgbClr val="B9173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3" autoAdjust="0"/>
    <p:restoredTop sz="95713" autoAdjust="0"/>
  </p:normalViewPr>
  <p:slideViewPr>
    <p:cSldViewPr>
      <p:cViewPr varScale="1">
        <p:scale>
          <a:sx n="94" d="100"/>
          <a:sy n="94" d="100"/>
        </p:scale>
        <p:origin x="-1728" y="-10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81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B575B-210D-42E7-952B-FDF71B1549E1}" type="datetimeFigureOut">
              <a:rPr lang="en-US" smtClean="0"/>
              <a:pPr/>
              <a:t>3/30/2011</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7601C-803D-429E-B73D-1933F1FDBB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212232" rtl="0" eaLnBrk="1" latinLnBrk="0" hangingPunct="1">
      <a:defRPr sz="300" kern="1200">
        <a:solidFill>
          <a:schemeClr val="tx1"/>
        </a:solidFill>
        <a:latin typeface="+mn-lt"/>
        <a:ea typeface="+mn-ea"/>
        <a:cs typeface="+mn-cs"/>
      </a:defRPr>
    </a:lvl1pPr>
    <a:lvl2pPr marL="106116" algn="l" defTabSz="212232" rtl="0" eaLnBrk="1" latinLnBrk="0" hangingPunct="1">
      <a:defRPr sz="300" kern="1200">
        <a:solidFill>
          <a:schemeClr val="tx1"/>
        </a:solidFill>
        <a:latin typeface="+mn-lt"/>
        <a:ea typeface="+mn-ea"/>
        <a:cs typeface="+mn-cs"/>
      </a:defRPr>
    </a:lvl2pPr>
    <a:lvl3pPr marL="212232" algn="l" defTabSz="212232" rtl="0" eaLnBrk="1" latinLnBrk="0" hangingPunct="1">
      <a:defRPr sz="300" kern="1200">
        <a:solidFill>
          <a:schemeClr val="tx1"/>
        </a:solidFill>
        <a:latin typeface="+mn-lt"/>
        <a:ea typeface="+mn-ea"/>
        <a:cs typeface="+mn-cs"/>
      </a:defRPr>
    </a:lvl3pPr>
    <a:lvl4pPr marL="318348" algn="l" defTabSz="212232" rtl="0" eaLnBrk="1" latinLnBrk="0" hangingPunct="1">
      <a:defRPr sz="300" kern="1200">
        <a:solidFill>
          <a:schemeClr val="tx1"/>
        </a:solidFill>
        <a:latin typeface="+mn-lt"/>
        <a:ea typeface="+mn-ea"/>
        <a:cs typeface="+mn-cs"/>
      </a:defRPr>
    </a:lvl4pPr>
    <a:lvl5pPr marL="424464" algn="l" defTabSz="212232" rtl="0" eaLnBrk="1" latinLnBrk="0" hangingPunct="1">
      <a:defRPr sz="300" kern="1200">
        <a:solidFill>
          <a:schemeClr val="tx1"/>
        </a:solidFill>
        <a:latin typeface="+mn-lt"/>
        <a:ea typeface="+mn-ea"/>
        <a:cs typeface="+mn-cs"/>
      </a:defRPr>
    </a:lvl5pPr>
    <a:lvl6pPr marL="530581" algn="l" defTabSz="212232" rtl="0" eaLnBrk="1" latinLnBrk="0" hangingPunct="1">
      <a:defRPr sz="300" kern="1200">
        <a:solidFill>
          <a:schemeClr val="tx1"/>
        </a:solidFill>
        <a:latin typeface="+mn-lt"/>
        <a:ea typeface="+mn-ea"/>
        <a:cs typeface="+mn-cs"/>
      </a:defRPr>
    </a:lvl6pPr>
    <a:lvl7pPr marL="636697" algn="l" defTabSz="212232" rtl="0" eaLnBrk="1" latinLnBrk="0" hangingPunct="1">
      <a:defRPr sz="300" kern="1200">
        <a:solidFill>
          <a:schemeClr val="tx1"/>
        </a:solidFill>
        <a:latin typeface="+mn-lt"/>
        <a:ea typeface="+mn-ea"/>
        <a:cs typeface="+mn-cs"/>
      </a:defRPr>
    </a:lvl7pPr>
    <a:lvl8pPr marL="742813" algn="l" defTabSz="212232" rtl="0" eaLnBrk="1" latinLnBrk="0" hangingPunct="1">
      <a:defRPr sz="300" kern="1200">
        <a:solidFill>
          <a:schemeClr val="tx1"/>
        </a:solidFill>
        <a:latin typeface="+mn-lt"/>
        <a:ea typeface="+mn-ea"/>
        <a:cs typeface="+mn-cs"/>
      </a:defRPr>
    </a:lvl8pPr>
    <a:lvl9pPr marL="848929" algn="l" defTabSz="212232" rtl="0" eaLnBrk="1" latinLnBrk="0" hangingPunct="1">
      <a:defRPr sz="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D7601C-803D-429E-B73D-1933F1FDBBD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Calculations could be performed</a:t>
            </a:r>
            <a:r>
              <a:rPr lang="en-US" baseline="0" dirty="0" smtClean="0"/>
              <a:t> to show the dependence of KE on mass and velocity.  </a:t>
            </a:r>
            <a:r>
              <a:rPr lang="en-US" baseline="0" dirty="0" err="1" smtClean="0"/>
              <a:t>Calcuate</a:t>
            </a:r>
            <a:r>
              <a:rPr lang="en-US" baseline="0" dirty="0" smtClean="0"/>
              <a:t> a series of incremental increases in mass with constant velocity and then calculate a series of incremental increases in velocity with constant mass.  Graphing this data would indicate the stronger dependence on velocity given the squared term and non-linear growth.  </a:t>
            </a:r>
            <a:endParaRPr lang="en-US" dirty="0"/>
          </a:p>
        </p:txBody>
      </p:sp>
      <p:sp>
        <p:nvSpPr>
          <p:cNvPr id="4" name="Slide Number Placeholder 3"/>
          <p:cNvSpPr>
            <a:spLocks noGrp="1"/>
          </p:cNvSpPr>
          <p:nvPr>
            <p:ph type="sldNum" sz="quarter" idx="10"/>
          </p:nvPr>
        </p:nvSpPr>
        <p:spPr/>
        <p:txBody>
          <a:bodyPr/>
          <a:lstStyle/>
          <a:p>
            <a:fld id="{62D7601C-803D-429E-B73D-1933F1FDBBD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show that the units are equivalent:</a:t>
            </a:r>
          </a:p>
          <a:p>
            <a:endParaRPr lang="en-US" dirty="0" smtClean="0"/>
          </a:p>
          <a:p>
            <a:r>
              <a:rPr lang="en-US" dirty="0" smtClean="0"/>
              <a:t>PE = </a:t>
            </a:r>
            <a:r>
              <a:rPr lang="en-US" dirty="0" err="1" smtClean="0"/>
              <a:t>mgh</a:t>
            </a:r>
            <a:r>
              <a:rPr lang="en-US" dirty="0" smtClean="0"/>
              <a:t> =</a:t>
            </a:r>
            <a:r>
              <a:rPr lang="en-US" baseline="0" dirty="0" smtClean="0"/>
              <a:t> </a:t>
            </a:r>
            <a:r>
              <a:rPr lang="en-US" baseline="0" dirty="0" err="1" smtClean="0"/>
              <a:t>kg</a:t>
            </a:r>
            <a:r>
              <a:rPr lang="en-US" baseline="0" dirty="0" err="1" smtClean="0">
                <a:sym typeface="Symbol"/>
              </a:rPr>
              <a:t>m</a:t>
            </a:r>
            <a:r>
              <a:rPr lang="en-US" baseline="0" dirty="0" smtClean="0">
                <a:sym typeface="Symbol"/>
              </a:rPr>
              <a:t>/s</a:t>
            </a:r>
            <a:r>
              <a:rPr lang="en-US" baseline="30000" dirty="0" smtClean="0">
                <a:sym typeface="Symbol"/>
              </a:rPr>
              <a:t>2</a:t>
            </a:r>
            <a:r>
              <a:rPr lang="en-US" baseline="0" dirty="0" smtClean="0">
                <a:sym typeface="Symbol"/>
              </a:rPr>
              <a:t>m = kgm</a:t>
            </a:r>
            <a:r>
              <a:rPr lang="en-US" baseline="30000" dirty="0" smtClean="0">
                <a:sym typeface="Symbol"/>
              </a:rPr>
              <a:t>2</a:t>
            </a:r>
            <a:r>
              <a:rPr lang="en-US" baseline="0" dirty="0" smtClean="0">
                <a:sym typeface="Symbol"/>
              </a:rPr>
              <a:t>/s</a:t>
            </a:r>
            <a:r>
              <a:rPr lang="en-US" baseline="30000" dirty="0" smtClean="0">
                <a:sym typeface="Symbol"/>
              </a:rPr>
              <a:t>2</a:t>
            </a:r>
          </a:p>
          <a:p>
            <a:r>
              <a:rPr lang="en-US" baseline="0" dirty="0" smtClean="0">
                <a:sym typeface="Symbol"/>
              </a:rPr>
              <a:t>KE = ½ mv</a:t>
            </a:r>
            <a:r>
              <a:rPr lang="en-US" baseline="30000" dirty="0" smtClean="0">
                <a:sym typeface="Symbol"/>
              </a:rPr>
              <a:t>2</a:t>
            </a:r>
            <a:r>
              <a:rPr lang="en-US" baseline="0" dirty="0" smtClean="0">
                <a:sym typeface="Symbol"/>
              </a:rPr>
              <a:t> = kg(m/s)</a:t>
            </a:r>
            <a:r>
              <a:rPr lang="en-US" baseline="30000" dirty="0" smtClean="0">
                <a:sym typeface="Symbol"/>
              </a:rPr>
              <a:t>2 </a:t>
            </a:r>
            <a:r>
              <a:rPr lang="en-US" baseline="0" dirty="0" smtClean="0">
                <a:sym typeface="Symbol"/>
              </a:rPr>
              <a:t>= kgm</a:t>
            </a:r>
            <a:r>
              <a:rPr lang="en-US" baseline="30000" dirty="0" smtClean="0">
                <a:sym typeface="Symbol"/>
              </a:rPr>
              <a:t>2</a:t>
            </a:r>
            <a:r>
              <a:rPr lang="en-US" baseline="0" dirty="0" smtClean="0">
                <a:sym typeface="Symbol"/>
              </a:rPr>
              <a:t>/s</a:t>
            </a:r>
            <a:r>
              <a:rPr lang="en-US" baseline="30000" dirty="0" smtClean="0">
                <a:sym typeface="Symbol"/>
              </a:rPr>
              <a:t>2</a:t>
            </a:r>
            <a:endParaRPr lang="en-US" baseline="30000" dirty="0"/>
          </a:p>
        </p:txBody>
      </p:sp>
      <p:sp>
        <p:nvSpPr>
          <p:cNvPr id="4" name="Slide Number Placeholder 3"/>
          <p:cNvSpPr>
            <a:spLocks noGrp="1"/>
          </p:cNvSpPr>
          <p:nvPr>
            <p:ph type="sldNum" sz="quarter" idx="10"/>
          </p:nvPr>
        </p:nvSpPr>
        <p:spPr/>
        <p:txBody>
          <a:bodyPr/>
          <a:lstStyle/>
          <a:p>
            <a:fld id="{62D7601C-803D-429E-B73D-1933F1FDBBDD}"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Electricity is the flow of electrons from regions</a:t>
            </a:r>
            <a:r>
              <a:rPr lang="en-US" baseline="0" dirty="0" smtClean="0"/>
              <a:t> of negative charge to regions of positive charge.  Hence we have the motion of electrons and is defined as kinetic energy.</a:t>
            </a:r>
            <a:endParaRPr lang="en-US" dirty="0"/>
          </a:p>
        </p:txBody>
      </p:sp>
      <p:sp>
        <p:nvSpPr>
          <p:cNvPr id="4" name="Slide Number Placeholder 3"/>
          <p:cNvSpPr>
            <a:spLocks noGrp="1"/>
          </p:cNvSpPr>
          <p:nvPr>
            <p:ph type="sldNum" sz="quarter" idx="10"/>
          </p:nvPr>
        </p:nvSpPr>
        <p:spPr/>
        <p:txBody>
          <a:bodyPr/>
          <a:lstStyle/>
          <a:p>
            <a:fld id="{62D7601C-803D-429E-B73D-1933F1FDBBD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energy of motion in the water is converted into electricity.  This is the same principle behind a wind turbine in which the motion of flowing air (instead of water) is converted into electricity.</a:t>
            </a:r>
            <a:endParaRPr lang="en-US" dirty="0"/>
          </a:p>
        </p:txBody>
      </p:sp>
      <p:sp>
        <p:nvSpPr>
          <p:cNvPr id="4" name="Slide Number Placeholder 3"/>
          <p:cNvSpPr>
            <a:spLocks noGrp="1"/>
          </p:cNvSpPr>
          <p:nvPr>
            <p:ph type="sldNum" sz="quarter" idx="10"/>
          </p:nvPr>
        </p:nvSpPr>
        <p:spPr/>
        <p:txBody>
          <a:bodyPr/>
          <a:lstStyle/>
          <a:p>
            <a:fld id="{62D7601C-803D-429E-B73D-1933F1FDBBDD}"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10-15% of the chemical energy of automotive fuel is converted into the motion, the rest is dissipated as heat through the radiator.</a:t>
            </a:r>
            <a:r>
              <a:rPr lang="en-US" baseline="0" dirty="0" smtClean="0"/>
              <a:t>  </a:t>
            </a:r>
          </a:p>
          <a:p>
            <a:endParaRPr lang="en-US" baseline="0" dirty="0" smtClean="0"/>
          </a:p>
          <a:p>
            <a:r>
              <a:rPr lang="en-US" baseline="0" dirty="0" smtClean="0"/>
              <a:t>Efficiency is defined as the ratio of power input divided by the power output in terms of energy.  This is never 100%, always less, hence the output is never equal to the input.  No conversion process is perfect, albeit there are quantum mechanics processes at the atomic level that are indeed examples of perfect energy transfer.  (</a:t>
            </a:r>
            <a:r>
              <a:rPr lang="en-US" baseline="0" dirty="0" err="1" smtClean="0"/>
              <a:t>ie</a:t>
            </a:r>
            <a:r>
              <a:rPr lang="en-US" baseline="0" dirty="0" smtClean="0"/>
              <a:t>.  a photon excites an electron into a higher energy level, the electron then drops back down to the lower energy lever and emits a photon of the exact energy that excited it)</a:t>
            </a:r>
          </a:p>
          <a:p>
            <a:endParaRPr lang="en-US" baseline="0" dirty="0" smtClean="0"/>
          </a:p>
          <a:p>
            <a:r>
              <a:rPr lang="en-US" baseline="0" dirty="0" smtClean="0"/>
              <a:t>http://en.wikipedia.org/wiki/Energy_conversion_efficiency</a:t>
            </a:r>
          </a:p>
          <a:p>
            <a:endParaRPr lang="en-US" baseline="0" dirty="0" smtClean="0"/>
          </a:p>
          <a:p>
            <a:r>
              <a:rPr lang="en-US" baseline="0" dirty="0" smtClean="0"/>
              <a:t>Additionally, the human body is only about 5% efficient at converting chemical energy into motion, much heat is dissipated, while some heat is used to keep our body warm.  </a:t>
            </a:r>
            <a:endParaRPr lang="en-US" dirty="0"/>
          </a:p>
        </p:txBody>
      </p:sp>
      <p:sp>
        <p:nvSpPr>
          <p:cNvPr id="4" name="Slide Number Placeholder 3"/>
          <p:cNvSpPr>
            <a:spLocks noGrp="1"/>
          </p:cNvSpPr>
          <p:nvPr>
            <p:ph type="sldNum" sz="quarter" idx="10"/>
          </p:nvPr>
        </p:nvSpPr>
        <p:spPr/>
        <p:txBody>
          <a:bodyPr/>
          <a:lstStyle/>
          <a:p>
            <a:fld id="{62D7601C-803D-429E-B73D-1933F1FDBBDD}"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Batteries get warm because of internal resistance and hence</a:t>
            </a:r>
            <a:r>
              <a:rPr lang="en-US" baseline="0" dirty="0" smtClean="0"/>
              <a:t> some chemical energy is simply dissipated as heat.  Lithium polymer, lithium ion, nickel metal hydride, and nickel cadmium batteries are superior to alkaline based batteries because of their low internal resistance, which allows them to supply more current and thus less heat loss under high drain applications.  </a:t>
            </a:r>
            <a:endParaRPr lang="en-US" dirty="0"/>
          </a:p>
        </p:txBody>
      </p:sp>
      <p:sp>
        <p:nvSpPr>
          <p:cNvPr id="4" name="Slide Number Placeholder 3"/>
          <p:cNvSpPr>
            <a:spLocks noGrp="1"/>
          </p:cNvSpPr>
          <p:nvPr>
            <p:ph type="sldNum" sz="quarter" idx="10"/>
          </p:nvPr>
        </p:nvSpPr>
        <p:spPr/>
        <p:txBody>
          <a:bodyPr/>
          <a:lstStyle/>
          <a:p>
            <a:fld id="{62D7601C-803D-429E-B73D-1933F1FDBBDD}"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Al foil can be replaced with a rigid aluminum disc</a:t>
            </a:r>
            <a:r>
              <a:rPr lang="en-US" baseline="0" dirty="0" smtClean="0"/>
              <a:t> or even magnesium or zinc to achieve different voltages. Further you can also substitute the penny for copper sheet or flashing from the hardware store.  The electrolyte sponge which was a paper towel should be wet, but not dripping to prevent shorting. The shape and overlap of the disks/electrolyte creating shorting problems generates excellent ideas and discussion related to concepts of engineering design.  Focusing on a single chemistry and optimizing the way the battery is assembled is also a good exercise.    </a:t>
            </a:r>
            <a:endParaRPr lang="en-US" dirty="0" smtClean="0"/>
          </a:p>
          <a:p>
            <a:endParaRPr lang="en-US" dirty="0" smtClean="0"/>
          </a:p>
          <a:p>
            <a:r>
              <a:rPr lang="en-US" dirty="0" smtClean="0"/>
              <a:t>The acidity of the electrolyte promotes</a:t>
            </a:r>
            <a:r>
              <a:rPr lang="en-US" baseline="0" dirty="0" smtClean="0"/>
              <a:t> the dissolution of the electrode and hence the transfer of charge.  </a:t>
            </a:r>
          </a:p>
          <a:p>
            <a:endParaRPr lang="en-US" baseline="0" dirty="0" smtClean="0"/>
          </a:p>
          <a:p>
            <a:r>
              <a:rPr lang="en-US" baseline="0" dirty="0" smtClean="0"/>
              <a:t>Lemon Juice – Citric Acid</a:t>
            </a:r>
          </a:p>
          <a:p>
            <a:r>
              <a:rPr lang="en-US" baseline="0" dirty="0" smtClean="0"/>
              <a:t>Vinegar – Acetic Acid</a:t>
            </a:r>
          </a:p>
          <a:p>
            <a:r>
              <a:rPr lang="en-US" baseline="0" dirty="0" smtClean="0"/>
              <a:t>Salt – Sodium Chloride</a:t>
            </a:r>
          </a:p>
          <a:p>
            <a:endParaRPr lang="en-US" baseline="0" dirty="0" smtClean="0"/>
          </a:p>
          <a:p>
            <a:endParaRPr lang="en-US" baseline="0" dirty="0" smtClean="0"/>
          </a:p>
          <a:p>
            <a:r>
              <a:rPr lang="en-US" baseline="0" dirty="0" smtClean="0"/>
              <a:t>Ideally the electrolyte would be a solution that can hold many metal ions in solution, hence for a copper based battery like our penny battery, something like copper sulfate CuSO4 would present a much more effective electrolyte that can support charge transfer for much longer time.  (our battery is capable of powering a light or small motor, but only for a short period of time).  </a:t>
            </a:r>
          </a:p>
          <a:p>
            <a:endParaRPr lang="en-US" baseline="0" dirty="0"/>
          </a:p>
          <a:p>
            <a:r>
              <a:rPr lang="en-US" baseline="0" dirty="0" smtClean="0"/>
              <a:t>Battery chemistry is not to complex for these systems, but since we are dealing with so many different electrolyte and potential anode materials, it could easily become far too confusing.  If you would like some information on the chemistry of specific battery systems, I would be happy to provide additional information.  This would lead well into the concept of why some batteries are rechargeable and others not – some materials simply cannot be feasibly be converted back into their metallic state after the electrochemical reaction has occurred.  </a:t>
            </a:r>
          </a:p>
          <a:p>
            <a:endParaRPr lang="en-US" baseline="0" dirty="0" smtClean="0"/>
          </a:p>
          <a:p>
            <a:r>
              <a:rPr lang="en-US" baseline="0" dirty="0" smtClean="0"/>
              <a:t>Concepts of </a:t>
            </a:r>
            <a:r>
              <a:rPr lang="en-US" baseline="0" dirty="0" err="1" smtClean="0"/>
              <a:t>parrallel</a:t>
            </a:r>
            <a:r>
              <a:rPr lang="en-US" baseline="0" dirty="0" smtClean="0"/>
              <a:t> </a:t>
            </a:r>
            <a:r>
              <a:rPr lang="en-US" baseline="0" dirty="0" err="1" smtClean="0"/>
              <a:t>vs</a:t>
            </a:r>
            <a:r>
              <a:rPr lang="en-US" baseline="0" dirty="0" smtClean="0"/>
              <a:t> series circuits could also come into play, but I think this would serve better as either a pre or post activity.</a:t>
            </a:r>
          </a:p>
        </p:txBody>
      </p:sp>
      <p:sp>
        <p:nvSpPr>
          <p:cNvPr id="4" name="Slide Number Placeholder 3"/>
          <p:cNvSpPr>
            <a:spLocks noGrp="1"/>
          </p:cNvSpPr>
          <p:nvPr>
            <p:ph type="sldNum" sz="quarter" idx="10"/>
          </p:nvPr>
        </p:nvSpPr>
        <p:spPr/>
        <p:txBody>
          <a:bodyPr/>
          <a:lstStyle/>
          <a:p>
            <a:fld id="{62D7601C-803D-429E-B73D-1933F1FDBBD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526" y="2414632"/>
            <a:ext cx="8549349" cy="1665728"/>
          </a:xfrm>
          <a:prstGeom prst="rect">
            <a:avLst/>
          </a:prstGeom>
        </p:spPr>
        <p:txBody>
          <a:bodyPr lIns="21223" tIns="10612" rIns="21223" bIns="10612"/>
          <a:lstStyle/>
          <a:p>
            <a:r>
              <a:rPr lang="en-US" dirty="0" smtClean="0"/>
              <a:t>Click to edit Master title style</a:t>
            </a:r>
            <a:endParaRPr lang="en-US" dirty="0"/>
          </a:p>
        </p:txBody>
      </p:sp>
      <p:sp>
        <p:nvSpPr>
          <p:cNvPr id="3" name="Subtitle 2"/>
          <p:cNvSpPr>
            <a:spLocks noGrp="1"/>
          </p:cNvSpPr>
          <p:nvPr>
            <p:ph type="subTitle" idx="1"/>
          </p:nvPr>
        </p:nvSpPr>
        <p:spPr>
          <a:xfrm>
            <a:off x="1508687" y="4404210"/>
            <a:ext cx="7041026" cy="1986580"/>
          </a:xfrm>
          <a:prstGeom prst="rect">
            <a:avLst/>
          </a:prstGeom>
        </p:spPr>
        <p:txBody>
          <a:bodyPr lIns="21223" tIns="10612" rIns="21223" bIns="10612"/>
          <a:lstStyle>
            <a:lvl1pPr marL="0" indent="0" algn="ctr">
              <a:buNone/>
              <a:defRPr/>
            </a:lvl1pPr>
            <a:lvl2pPr marL="106116" indent="0" algn="ctr">
              <a:buNone/>
              <a:defRPr/>
            </a:lvl2pPr>
            <a:lvl3pPr marL="212232" indent="0" algn="ctr">
              <a:buNone/>
              <a:defRPr/>
            </a:lvl3pPr>
            <a:lvl4pPr marL="318348" indent="0" algn="ctr">
              <a:buNone/>
              <a:defRPr/>
            </a:lvl4pPr>
            <a:lvl5pPr marL="424464" indent="0" algn="ctr">
              <a:buNone/>
              <a:defRPr/>
            </a:lvl5pPr>
            <a:lvl6pPr marL="530581" indent="0" algn="ctr">
              <a:buNone/>
              <a:defRPr/>
            </a:lvl6pPr>
            <a:lvl7pPr marL="636697" indent="0" algn="ctr">
              <a:buNone/>
              <a:defRPr/>
            </a:lvl7pPr>
            <a:lvl8pPr marL="742813" indent="0" algn="ctr">
              <a:buNone/>
              <a:defRPr/>
            </a:lvl8pPr>
            <a:lvl9pPr marL="848929"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775" y="311106"/>
            <a:ext cx="9052851" cy="1295400"/>
          </a:xfrm>
          <a:prstGeom prst="rect">
            <a:avLst/>
          </a:prstGeom>
        </p:spPr>
        <p:txBody>
          <a:bodyPr lIns="21223" tIns="10612" rIns="21223" bIns="10612"/>
          <a:lstStyle/>
          <a:p>
            <a:r>
              <a:rPr lang="en-US" smtClean="0"/>
              <a:t>Click to edit Master title style</a:t>
            </a:r>
            <a:endParaRPr lang="en-US"/>
          </a:p>
        </p:txBody>
      </p:sp>
      <p:sp>
        <p:nvSpPr>
          <p:cNvPr id="3" name="Vertical Text Placeholder 2"/>
          <p:cNvSpPr>
            <a:spLocks noGrp="1"/>
          </p:cNvSpPr>
          <p:nvPr>
            <p:ph type="body" orient="vert" idx="1"/>
          </p:nvPr>
        </p:nvSpPr>
        <p:spPr>
          <a:xfrm>
            <a:off x="502775" y="1813410"/>
            <a:ext cx="9052851" cy="5129499"/>
          </a:xfrm>
          <a:prstGeom prst="rect">
            <a:avLst/>
          </a:prstGeom>
        </p:spPr>
        <p:txBody>
          <a:bodyPr vert="eaVert"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413" y="311106"/>
            <a:ext cx="2263213" cy="6631803"/>
          </a:xfrm>
          <a:prstGeom prst="rect">
            <a:avLst/>
          </a:prstGeom>
        </p:spPr>
        <p:txBody>
          <a:bodyPr vert="eaVert" lIns="21223" tIns="10612" rIns="21223" bIns="10612"/>
          <a:lstStyle/>
          <a:p>
            <a:r>
              <a:rPr lang="en-US" smtClean="0"/>
              <a:t>Click to edit Master title style</a:t>
            </a:r>
            <a:endParaRPr lang="en-US"/>
          </a:p>
        </p:txBody>
      </p:sp>
      <p:sp>
        <p:nvSpPr>
          <p:cNvPr id="3" name="Vertical Text Placeholder 2"/>
          <p:cNvSpPr>
            <a:spLocks noGrp="1"/>
          </p:cNvSpPr>
          <p:nvPr>
            <p:ph type="body" orient="vert" idx="1"/>
          </p:nvPr>
        </p:nvSpPr>
        <p:spPr>
          <a:xfrm>
            <a:off x="502775" y="311106"/>
            <a:ext cx="6754713" cy="6631803"/>
          </a:xfrm>
          <a:prstGeom prst="rect">
            <a:avLst/>
          </a:prstGeom>
        </p:spPr>
        <p:txBody>
          <a:bodyPr vert="eaVert"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2775" y="311106"/>
            <a:ext cx="9052851" cy="1295400"/>
          </a:xfrm>
          <a:prstGeom prst="rect">
            <a:avLst/>
          </a:prstGeom>
        </p:spPr>
        <p:txBody>
          <a:bodyPr lIns="21223" tIns="10612" rIns="21223" bIns="10612"/>
          <a:lstStyle/>
          <a:p>
            <a:r>
              <a:rPr lang="en-US" smtClean="0"/>
              <a:t>Click to edit Master title style</a:t>
            </a:r>
            <a:endParaRPr lang="en-US"/>
          </a:p>
        </p:txBody>
      </p:sp>
      <p:sp>
        <p:nvSpPr>
          <p:cNvPr id="3" name="Content Placeholder 2"/>
          <p:cNvSpPr>
            <a:spLocks noGrp="1"/>
          </p:cNvSpPr>
          <p:nvPr>
            <p:ph sz="quarter" idx="1"/>
          </p:nvPr>
        </p:nvSpPr>
        <p:spPr>
          <a:xfrm>
            <a:off x="502775" y="1813410"/>
            <a:ext cx="4508963" cy="2546570"/>
          </a:xfrm>
          <a:prstGeom prst="rect">
            <a:avLst/>
          </a:prstGeom>
        </p:spPr>
        <p:txBody>
          <a:bodyPr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46663" y="1813410"/>
            <a:ext cx="4508963" cy="2546570"/>
          </a:xfrm>
          <a:prstGeom prst="rect">
            <a:avLst/>
          </a:prstGeom>
        </p:spPr>
        <p:txBody>
          <a:bodyPr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775" y="4395964"/>
            <a:ext cx="4508963" cy="2546945"/>
          </a:xfrm>
          <a:prstGeom prst="rect">
            <a:avLst/>
          </a:prstGeom>
        </p:spPr>
        <p:txBody>
          <a:bodyPr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46663" y="4395964"/>
            <a:ext cx="4508963" cy="2546945"/>
          </a:xfrm>
          <a:prstGeom prst="rect">
            <a:avLst/>
          </a:prstGeom>
        </p:spPr>
        <p:txBody>
          <a:bodyPr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775" y="311106"/>
            <a:ext cx="9052851" cy="1295400"/>
          </a:xfrm>
          <a:prstGeom prst="rect">
            <a:avLst/>
          </a:prstGeom>
        </p:spPr>
        <p:txBody>
          <a:bodyPr lIns="21223" tIns="10612" rIns="21223" bIns="10612"/>
          <a:lstStyle/>
          <a:p>
            <a:r>
              <a:rPr lang="en-US" smtClean="0"/>
              <a:t>Click to edit Master title style</a:t>
            </a:r>
            <a:endParaRPr lang="en-US"/>
          </a:p>
        </p:txBody>
      </p:sp>
      <p:sp>
        <p:nvSpPr>
          <p:cNvPr id="3" name="Content Placeholder 2"/>
          <p:cNvSpPr>
            <a:spLocks noGrp="1"/>
          </p:cNvSpPr>
          <p:nvPr>
            <p:ph idx="1"/>
          </p:nvPr>
        </p:nvSpPr>
        <p:spPr>
          <a:xfrm>
            <a:off x="502775" y="1813410"/>
            <a:ext cx="9052851" cy="5129499"/>
          </a:xfrm>
          <a:prstGeom prst="rect">
            <a:avLst/>
          </a:prstGeom>
        </p:spPr>
        <p:txBody>
          <a:bodyPr lIns="21223" tIns="10612" rIns="21223" bIns="106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562"/>
            <a:ext cx="8549713" cy="1543535"/>
          </a:xfrm>
          <a:prstGeom prst="rect">
            <a:avLst/>
          </a:prstGeom>
        </p:spPr>
        <p:txBody>
          <a:bodyPr lIns="21223" tIns="10612" rIns="21223" bIns="10612" anchor="t"/>
          <a:lstStyle>
            <a:lvl1pPr algn="l">
              <a:defRPr sz="9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349"/>
            <a:ext cx="8549713" cy="1700213"/>
          </a:xfrm>
          <a:prstGeom prst="rect">
            <a:avLst/>
          </a:prstGeom>
        </p:spPr>
        <p:txBody>
          <a:bodyPr lIns="21223" tIns="10612" rIns="21223" bIns="10612" anchor="b"/>
          <a:lstStyle>
            <a:lvl1pPr marL="0" indent="0">
              <a:buNone/>
              <a:defRPr sz="500"/>
            </a:lvl1pPr>
            <a:lvl2pPr marL="106116" indent="0">
              <a:buNone/>
              <a:defRPr sz="400"/>
            </a:lvl2pPr>
            <a:lvl3pPr marL="212232" indent="0">
              <a:buNone/>
              <a:defRPr sz="400"/>
            </a:lvl3pPr>
            <a:lvl4pPr marL="318348" indent="0">
              <a:buNone/>
              <a:defRPr sz="300"/>
            </a:lvl4pPr>
            <a:lvl5pPr marL="424464" indent="0">
              <a:buNone/>
              <a:defRPr sz="300"/>
            </a:lvl5pPr>
            <a:lvl6pPr marL="530581" indent="0">
              <a:buNone/>
              <a:defRPr sz="300"/>
            </a:lvl6pPr>
            <a:lvl7pPr marL="636697" indent="0">
              <a:buNone/>
              <a:defRPr sz="300"/>
            </a:lvl7pPr>
            <a:lvl8pPr marL="742813" indent="0">
              <a:buNone/>
              <a:defRPr sz="300"/>
            </a:lvl8pPr>
            <a:lvl9pPr marL="848929" indent="0">
              <a:buNone/>
              <a:defRPr sz="3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775" y="311106"/>
            <a:ext cx="9052851" cy="1295400"/>
          </a:xfrm>
          <a:prstGeom prst="rect">
            <a:avLst/>
          </a:prstGeom>
        </p:spPr>
        <p:txBody>
          <a:bodyPr lIns="21223" tIns="10612" rIns="21223" bIns="10612"/>
          <a:lstStyle/>
          <a:p>
            <a:r>
              <a:rPr lang="en-US" smtClean="0"/>
              <a:t>Click to edit Master title style</a:t>
            </a:r>
            <a:endParaRPr lang="en-US"/>
          </a:p>
        </p:txBody>
      </p:sp>
      <p:sp>
        <p:nvSpPr>
          <p:cNvPr id="3" name="Content Placeholder 2"/>
          <p:cNvSpPr>
            <a:spLocks noGrp="1"/>
          </p:cNvSpPr>
          <p:nvPr>
            <p:ph sz="half" idx="1"/>
          </p:nvPr>
        </p:nvSpPr>
        <p:spPr>
          <a:xfrm>
            <a:off x="502775" y="1813410"/>
            <a:ext cx="4508963" cy="5129499"/>
          </a:xfrm>
          <a:prstGeom prst="rect">
            <a:avLst/>
          </a:prstGeom>
        </p:spPr>
        <p:txBody>
          <a:bodyPr lIns="21223" tIns="10612" rIns="21223" bIns="10612"/>
          <a:lstStyle>
            <a:lvl1pPr>
              <a:defRPr sz="6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6663" y="1813410"/>
            <a:ext cx="4508963" cy="5129499"/>
          </a:xfrm>
          <a:prstGeom prst="rect">
            <a:avLst/>
          </a:prstGeom>
        </p:spPr>
        <p:txBody>
          <a:bodyPr lIns="21223" tIns="10612" rIns="21223" bIns="10612"/>
          <a:lstStyle>
            <a:lvl1pPr>
              <a:defRPr sz="6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775" y="311106"/>
            <a:ext cx="9052851" cy="1295400"/>
          </a:xfrm>
          <a:prstGeom prst="rect">
            <a:avLst/>
          </a:prstGeom>
        </p:spPr>
        <p:txBody>
          <a:bodyPr lIns="21223" tIns="10612" rIns="21223" bIns="106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775" y="1739944"/>
            <a:ext cx="4444206" cy="724914"/>
          </a:xfrm>
          <a:prstGeom prst="rect">
            <a:avLst/>
          </a:prstGeom>
        </p:spPr>
        <p:txBody>
          <a:bodyPr lIns="21223" tIns="10612" rIns="21223" bIns="10612" anchor="b"/>
          <a:lstStyle>
            <a:lvl1pPr marL="0" indent="0">
              <a:buNone/>
              <a:defRPr sz="600" b="1"/>
            </a:lvl1pPr>
            <a:lvl2pPr marL="106116" indent="0">
              <a:buNone/>
              <a:defRPr sz="500" b="1"/>
            </a:lvl2pPr>
            <a:lvl3pPr marL="212232" indent="0">
              <a:buNone/>
              <a:defRPr sz="400" b="1"/>
            </a:lvl3pPr>
            <a:lvl4pPr marL="318348" indent="0">
              <a:buNone/>
              <a:defRPr sz="400" b="1"/>
            </a:lvl4pPr>
            <a:lvl5pPr marL="424464" indent="0">
              <a:buNone/>
              <a:defRPr sz="400" b="1"/>
            </a:lvl5pPr>
            <a:lvl6pPr marL="530581" indent="0">
              <a:buNone/>
              <a:defRPr sz="400" b="1"/>
            </a:lvl6pPr>
            <a:lvl7pPr marL="636697" indent="0">
              <a:buNone/>
              <a:defRPr sz="400" b="1"/>
            </a:lvl7pPr>
            <a:lvl8pPr marL="742813" indent="0">
              <a:buNone/>
              <a:defRPr sz="400" b="1"/>
            </a:lvl8pPr>
            <a:lvl9pPr marL="848929"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502775" y="2464858"/>
            <a:ext cx="4444206" cy="4478051"/>
          </a:xfrm>
          <a:prstGeom prst="rect">
            <a:avLst/>
          </a:prstGeom>
        </p:spPr>
        <p:txBody>
          <a:bodyPr lIns="21223" tIns="10612" rIns="21223" bIns="10612"/>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601" y="1739944"/>
            <a:ext cx="4446025" cy="724914"/>
          </a:xfrm>
          <a:prstGeom prst="rect">
            <a:avLst/>
          </a:prstGeom>
        </p:spPr>
        <p:txBody>
          <a:bodyPr lIns="21223" tIns="10612" rIns="21223" bIns="10612" anchor="b"/>
          <a:lstStyle>
            <a:lvl1pPr marL="0" indent="0">
              <a:buNone/>
              <a:defRPr sz="600" b="1"/>
            </a:lvl1pPr>
            <a:lvl2pPr marL="106116" indent="0">
              <a:buNone/>
              <a:defRPr sz="500" b="1"/>
            </a:lvl2pPr>
            <a:lvl3pPr marL="212232" indent="0">
              <a:buNone/>
              <a:defRPr sz="400" b="1"/>
            </a:lvl3pPr>
            <a:lvl4pPr marL="318348" indent="0">
              <a:buNone/>
              <a:defRPr sz="400" b="1"/>
            </a:lvl4pPr>
            <a:lvl5pPr marL="424464" indent="0">
              <a:buNone/>
              <a:defRPr sz="400" b="1"/>
            </a:lvl5pPr>
            <a:lvl6pPr marL="530581" indent="0">
              <a:buNone/>
              <a:defRPr sz="400" b="1"/>
            </a:lvl6pPr>
            <a:lvl7pPr marL="636697" indent="0">
              <a:buNone/>
              <a:defRPr sz="400" b="1"/>
            </a:lvl7pPr>
            <a:lvl8pPr marL="742813" indent="0">
              <a:buNone/>
              <a:defRPr sz="400" b="1"/>
            </a:lvl8pPr>
            <a:lvl9pPr marL="848929"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5109601" y="2464858"/>
            <a:ext cx="4446025" cy="4478051"/>
          </a:xfrm>
          <a:prstGeom prst="rect">
            <a:avLst/>
          </a:prstGeom>
        </p:spPr>
        <p:txBody>
          <a:bodyPr lIns="21223" tIns="10612" rIns="21223" bIns="10612"/>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775" y="311106"/>
            <a:ext cx="9052851" cy="1295400"/>
          </a:xfrm>
          <a:prstGeom prst="rect">
            <a:avLst/>
          </a:prstGeom>
        </p:spPr>
        <p:txBody>
          <a:bodyPr lIns="21223" tIns="10612" rIns="21223" bIns="10612"/>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774" y="309607"/>
            <a:ext cx="3309144" cy="1316765"/>
          </a:xfrm>
          <a:prstGeom prst="rect">
            <a:avLst/>
          </a:prstGeom>
        </p:spPr>
        <p:txBody>
          <a:bodyPr lIns="21223" tIns="10612" rIns="21223" bIns="10612" anchor="b"/>
          <a:lstStyle>
            <a:lvl1pPr algn="l">
              <a:defRPr sz="500" b="1"/>
            </a:lvl1pPr>
          </a:lstStyle>
          <a:p>
            <a:r>
              <a:rPr lang="en-US" smtClean="0"/>
              <a:t>Click to edit Master title style</a:t>
            </a:r>
            <a:endParaRPr lang="en-US"/>
          </a:p>
        </p:txBody>
      </p:sp>
      <p:sp>
        <p:nvSpPr>
          <p:cNvPr id="3" name="Content Placeholder 2"/>
          <p:cNvSpPr>
            <a:spLocks noGrp="1"/>
          </p:cNvSpPr>
          <p:nvPr>
            <p:ph idx="1"/>
          </p:nvPr>
        </p:nvSpPr>
        <p:spPr>
          <a:xfrm>
            <a:off x="3932701" y="309606"/>
            <a:ext cx="5622925" cy="6633303"/>
          </a:xfrm>
          <a:prstGeom prst="rect">
            <a:avLst/>
          </a:prstGeom>
        </p:spPr>
        <p:txBody>
          <a:bodyPr lIns="21223" tIns="10612" rIns="21223" bIns="10612"/>
          <a:lstStyle>
            <a:lvl1pPr>
              <a:defRPr sz="700"/>
            </a:lvl1pPr>
            <a:lvl2pPr>
              <a:defRPr sz="600"/>
            </a:lvl2pPr>
            <a:lvl3pPr>
              <a:defRPr sz="6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774" y="1626372"/>
            <a:ext cx="3309144" cy="5316538"/>
          </a:xfrm>
          <a:prstGeom prst="rect">
            <a:avLst/>
          </a:prstGeom>
        </p:spPr>
        <p:txBody>
          <a:bodyPr lIns="21223" tIns="10612" rIns="21223" bIns="10612"/>
          <a:lstStyle>
            <a:lvl1pPr marL="0" indent="0">
              <a:buNone/>
              <a:defRPr sz="300"/>
            </a:lvl1pPr>
            <a:lvl2pPr marL="106116" indent="0">
              <a:buNone/>
              <a:defRPr sz="300"/>
            </a:lvl2pPr>
            <a:lvl3pPr marL="212232" indent="0">
              <a:buNone/>
              <a:defRPr sz="200"/>
            </a:lvl3pPr>
            <a:lvl4pPr marL="318348" indent="0">
              <a:buNone/>
              <a:defRPr sz="200"/>
            </a:lvl4pPr>
            <a:lvl5pPr marL="424464" indent="0">
              <a:buNone/>
              <a:defRPr sz="200"/>
            </a:lvl5pPr>
            <a:lvl6pPr marL="530581" indent="0">
              <a:buNone/>
              <a:defRPr sz="200"/>
            </a:lvl6pPr>
            <a:lvl7pPr marL="636697" indent="0">
              <a:buNone/>
              <a:defRPr sz="200"/>
            </a:lvl7pPr>
            <a:lvl8pPr marL="742813" indent="0">
              <a:buNone/>
              <a:defRPr sz="200"/>
            </a:lvl8pPr>
            <a:lvl9pPr marL="848929" indent="0">
              <a:buNone/>
              <a:defRPr sz="2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444" y="5440605"/>
            <a:ext cx="6035113" cy="642452"/>
          </a:xfrm>
          <a:prstGeom prst="rect">
            <a:avLst/>
          </a:prstGeom>
        </p:spPr>
        <p:txBody>
          <a:bodyPr lIns="21223" tIns="10612" rIns="21223" bIns="10612" anchor="b"/>
          <a:lstStyle>
            <a:lvl1pPr algn="l">
              <a:defRPr sz="500" b="1"/>
            </a:lvl1pPr>
          </a:lstStyle>
          <a:p>
            <a:r>
              <a:rPr lang="en-US" smtClean="0"/>
              <a:t>Click to edit Master title style</a:t>
            </a:r>
            <a:endParaRPr lang="en-US"/>
          </a:p>
        </p:txBody>
      </p:sp>
      <p:sp>
        <p:nvSpPr>
          <p:cNvPr id="3" name="Picture Placeholder 2"/>
          <p:cNvSpPr>
            <a:spLocks noGrp="1"/>
          </p:cNvSpPr>
          <p:nvPr>
            <p:ph type="pic" idx="1"/>
          </p:nvPr>
        </p:nvSpPr>
        <p:spPr>
          <a:xfrm>
            <a:off x="1971444" y="694554"/>
            <a:ext cx="6035113" cy="4663215"/>
          </a:xfrm>
          <a:prstGeom prst="rect">
            <a:avLst/>
          </a:prstGeom>
        </p:spPr>
        <p:txBody>
          <a:bodyPr lIns="21223" tIns="10612" rIns="21223" bIns="10612"/>
          <a:lstStyle>
            <a:lvl1pPr marL="0" indent="0">
              <a:buNone/>
              <a:defRPr sz="700"/>
            </a:lvl1pPr>
            <a:lvl2pPr marL="106116" indent="0">
              <a:buNone/>
              <a:defRPr sz="600"/>
            </a:lvl2pPr>
            <a:lvl3pPr marL="212232" indent="0">
              <a:buNone/>
              <a:defRPr sz="600"/>
            </a:lvl3pPr>
            <a:lvl4pPr marL="318348" indent="0">
              <a:buNone/>
              <a:defRPr sz="500"/>
            </a:lvl4pPr>
            <a:lvl5pPr marL="424464" indent="0">
              <a:buNone/>
              <a:defRPr sz="500"/>
            </a:lvl5pPr>
            <a:lvl6pPr marL="530581" indent="0">
              <a:buNone/>
              <a:defRPr sz="500"/>
            </a:lvl6pPr>
            <a:lvl7pPr marL="636697" indent="0">
              <a:buNone/>
              <a:defRPr sz="500"/>
            </a:lvl7pPr>
            <a:lvl8pPr marL="742813" indent="0">
              <a:buNone/>
              <a:defRPr sz="500"/>
            </a:lvl8pPr>
            <a:lvl9pPr marL="848929" indent="0">
              <a:buNone/>
              <a:defRPr sz="500"/>
            </a:lvl9pPr>
          </a:lstStyle>
          <a:p>
            <a:pPr lvl="0"/>
            <a:endParaRPr lang="en-US" noProof="0" smtClean="0"/>
          </a:p>
        </p:txBody>
      </p:sp>
      <p:sp>
        <p:nvSpPr>
          <p:cNvPr id="4" name="Text Placeholder 3"/>
          <p:cNvSpPr>
            <a:spLocks noGrp="1"/>
          </p:cNvSpPr>
          <p:nvPr>
            <p:ph type="body" sz="half" idx="2"/>
          </p:nvPr>
        </p:nvSpPr>
        <p:spPr>
          <a:xfrm>
            <a:off x="1971444" y="6083058"/>
            <a:ext cx="6035113" cy="911952"/>
          </a:xfrm>
          <a:prstGeom prst="rect">
            <a:avLst/>
          </a:prstGeom>
        </p:spPr>
        <p:txBody>
          <a:bodyPr lIns="21223" tIns="10612" rIns="21223" bIns="10612"/>
          <a:lstStyle>
            <a:lvl1pPr marL="0" indent="0">
              <a:buNone/>
              <a:defRPr sz="300"/>
            </a:lvl1pPr>
            <a:lvl2pPr marL="106116" indent="0">
              <a:buNone/>
              <a:defRPr sz="300"/>
            </a:lvl2pPr>
            <a:lvl3pPr marL="212232" indent="0">
              <a:buNone/>
              <a:defRPr sz="200"/>
            </a:lvl3pPr>
            <a:lvl4pPr marL="318348" indent="0">
              <a:buNone/>
              <a:defRPr sz="200"/>
            </a:lvl4pPr>
            <a:lvl5pPr marL="424464" indent="0">
              <a:buNone/>
              <a:defRPr sz="200"/>
            </a:lvl5pPr>
            <a:lvl6pPr marL="530581" indent="0">
              <a:buNone/>
              <a:defRPr sz="200"/>
            </a:lvl6pPr>
            <a:lvl7pPr marL="636697" indent="0">
              <a:buNone/>
              <a:defRPr sz="200"/>
            </a:lvl7pPr>
            <a:lvl8pPr marL="742813" indent="0">
              <a:buNone/>
              <a:defRPr sz="200"/>
            </a:lvl8pPr>
            <a:lvl9pPr marL="848929" indent="0">
              <a:buNone/>
              <a:defRPr sz="2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18789" rtl="0" eaLnBrk="0" fontAlgn="base" hangingPunct="0">
        <a:spcBef>
          <a:spcPct val="0"/>
        </a:spcBef>
        <a:spcAft>
          <a:spcPct val="0"/>
        </a:spcAft>
        <a:defRPr sz="4900">
          <a:solidFill>
            <a:schemeClr val="tx2"/>
          </a:solidFill>
          <a:latin typeface="+mj-lt"/>
          <a:ea typeface="+mj-ea"/>
          <a:cs typeface="+mj-cs"/>
        </a:defRPr>
      </a:lvl1pPr>
      <a:lvl2pPr algn="ctr" defTabSz="1018789" rtl="0" eaLnBrk="0" fontAlgn="base" hangingPunct="0">
        <a:spcBef>
          <a:spcPct val="0"/>
        </a:spcBef>
        <a:spcAft>
          <a:spcPct val="0"/>
        </a:spcAft>
        <a:defRPr sz="4900">
          <a:solidFill>
            <a:schemeClr val="tx2"/>
          </a:solidFill>
          <a:latin typeface="Arial" charset="0"/>
        </a:defRPr>
      </a:lvl2pPr>
      <a:lvl3pPr algn="ctr" defTabSz="1018789" rtl="0" eaLnBrk="0" fontAlgn="base" hangingPunct="0">
        <a:spcBef>
          <a:spcPct val="0"/>
        </a:spcBef>
        <a:spcAft>
          <a:spcPct val="0"/>
        </a:spcAft>
        <a:defRPr sz="4900">
          <a:solidFill>
            <a:schemeClr val="tx2"/>
          </a:solidFill>
          <a:latin typeface="Arial" charset="0"/>
        </a:defRPr>
      </a:lvl3pPr>
      <a:lvl4pPr algn="ctr" defTabSz="1018789" rtl="0" eaLnBrk="0" fontAlgn="base" hangingPunct="0">
        <a:spcBef>
          <a:spcPct val="0"/>
        </a:spcBef>
        <a:spcAft>
          <a:spcPct val="0"/>
        </a:spcAft>
        <a:defRPr sz="4900">
          <a:solidFill>
            <a:schemeClr val="tx2"/>
          </a:solidFill>
          <a:latin typeface="Arial" charset="0"/>
        </a:defRPr>
      </a:lvl4pPr>
      <a:lvl5pPr algn="ctr" defTabSz="1018789" rtl="0" eaLnBrk="0" fontAlgn="base" hangingPunct="0">
        <a:spcBef>
          <a:spcPct val="0"/>
        </a:spcBef>
        <a:spcAft>
          <a:spcPct val="0"/>
        </a:spcAft>
        <a:defRPr sz="4900">
          <a:solidFill>
            <a:schemeClr val="tx2"/>
          </a:solidFill>
          <a:latin typeface="Arial" charset="0"/>
        </a:defRPr>
      </a:lvl5pPr>
      <a:lvl6pPr marL="106116" algn="ctr" defTabSz="1018789" rtl="0" fontAlgn="base">
        <a:spcBef>
          <a:spcPct val="0"/>
        </a:spcBef>
        <a:spcAft>
          <a:spcPct val="0"/>
        </a:spcAft>
        <a:defRPr sz="4900">
          <a:solidFill>
            <a:schemeClr val="tx2"/>
          </a:solidFill>
          <a:latin typeface="Arial" charset="0"/>
        </a:defRPr>
      </a:lvl6pPr>
      <a:lvl7pPr marL="212232" algn="ctr" defTabSz="1018789" rtl="0" fontAlgn="base">
        <a:spcBef>
          <a:spcPct val="0"/>
        </a:spcBef>
        <a:spcAft>
          <a:spcPct val="0"/>
        </a:spcAft>
        <a:defRPr sz="4900">
          <a:solidFill>
            <a:schemeClr val="tx2"/>
          </a:solidFill>
          <a:latin typeface="Arial" charset="0"/>
        </a:defRPr>
      </a:lvl7pPr>
      <a:lvl8pPr marL="318348" algn="ctr" defTabSz="1018789" rtl="0" fontAlgn="base">
        <a:spcBef>
          <a:spcPct val="0"/>
        </a:spcBef>
        <a:spcAft>
          <a:spcPct val="0"/>
        </a:spcAft>
        <a:defRPr sz="4900">
          <a:solidFill>
            <a:schemeClr val="tx2"/>
          </a:solidFill>
          <a:latin typeface="Arial" charset="0"/>
        </a:defRPr>
      </a:lvl8pPr>
      <a:lvl9pPr marL="424464" algn="ctr" defTabSz="1018789" rtl="0" fontAlgn="base">
        <a:spcBef>
          <a:spcPct val="0"/>
        </a:spcBef>
        <a:spcAft>
          <a:spcPct val="0"/>
        </a:spcAft>
        <a:defRPr sz="4900">
          <a:solidFill>
            <a:schemeClr val="tx2"/>
          </a:solidFill>
          <a:latin typeface="Arial" charset="0"/>
        </a:defRPr>
      </a:lvl9pPr>
    </p:titleStyle>
    <p:bodyStyle>
      <a:lvl1pPr marL="382092" indent="-382092" algn="l" defTabSz="1018789" rtl="0" eaLnBrk="0" fontAlgn="base" hangingPunct="0">
        <a:spcBef>
          <a:spcPct val="20000"/>
        </a:spcBef>
        <a:spcAft>
          <a:spcPct val="0"/>
        </a:spcAft>
        <a:buChar char="•"/>
        <a:defRPr sz="3600">
          <a:solidFill>
            <a:schemeClr val="tx1"/>
          </a:solidFill>
          <a:latin typeface="+mn-lt"/>
          <a:ea typeface="+mn-ea"/>
          <a:cs typeface="+mn-cs"/>
        </a:defRPr>
      </a:lvl1pPr>
      <a:lvl2pPr marL="827558" indent="-318348" algn="l" defTabSz="1018789" rtl="0" eaLnBrk="0" fontAlgn="base" hangingPunct="0">
        <a:spcBef>
          <a:spcPct val="20000"/>
        </a:spcBef>
        <a:spcAft>
          <a:spcPct val="0"/>
        </a:spcAft>
        <a:buChar char="–"/>
        <a:defRPr sz="3100">
          <a:solidFill>
            <a:schemeClr val="tx1"/>
          </a:solidFill>
          <a:latin typeface="+mn-lt"/>
        </a:defRPr>
      </a:lvl2pPr>
      <a:lvl3pPr marL="1273393" indent="-254605" algn="l" defTabSz="1018789" rtl="0" eaLnBrk="0" fontAlgn="base" hangingPunct="0">
        <a:spcBef>
          <a:spcPct val="20000"/>
        </a:spcBef>
        <a:spcAft>
          <a:spcPct val="0"/>
        </a:spcAft>
        <a:buChar char="•"/>
        <a:defRPr sz="2700">
          <a:solidFill>
            <a:schemeClr val="tx1"/>
          </a:solidFill>
          <a:latin typeface="+mn-lt"/>
        </a:defRPr>
      </a:lvl3pPr>
      <a:lvl4pPr marL="1782603" indent="-254605" algn="l" defTabSz="1018789" rtl="0" eaLnBrk="0" fontAlgn="base" hangingPunct="0">
        <a:spcBef>
          <a:spcPct val="20000"/>
        </a:spcBef>
        <a:spcAft>
          <a:spcPct val="0"/>
        </a:spcAft>
        <a:buChar char="–"/>
        <a:defRPr sz="2200">
          <a:solidFill>
            <a:schemeClr val="tx1"/>
          </a:solidFill>
          <a:latin typeface="+mn-lt"/>
        </a:defRPr>
      </a:lvl4pPr>
      <a:lvl5pPr marL="2292182" indent="-254605" algn="l" defTabSz="1018789" rtl="0" eaLnBrk="0" fontAlgn="base" hangingPunct="0">
        <a:spcBef>
          <a:spcPct val="20000"/>
        </a:spcBef>
        <a:spcAft>
          <a:spcPct val="0"/>
        </a:spcAft>
        <a:buChar char="»"/>
        <a:defRPr sz="2200">
          <a:solidFill>
            <a:schemeClr val="tx1"/>
          </a:solidFill>
          <a:latin typeface="+mn-lt"/>
        </a:defRPr>
      </a:lvl5pPr>
      <a:lvl6pPr marL="2398298" indent="-254605" algn="l" defTabSz="1018789" rtl="0" fontAlgn="base">
        <a:spcBef>
          <a:spcPct val="20000"/>
        </a:spcBef>
        <a:spcAft>
          <a:spcPct val="0"/>
        </a:spcAft>
        <a:buChar char="»"/>
        <a:defRPr sz="2200">
          <a:solidFill>
            <a:schemeClr val="tx1"/>
          </a:solidFill>
          <a:latin typeface="+mn-lt"/>
        </a:defRPr>
      </a:lvl6pPr>
      <a:lvl7pPr marL="2504414" indent="-254605" algn="l" defTabSz="1018789" rtl="0" fontAlgn="base">
        <a:spcBef>
          <a:spcPct val="20000"/>
        </a:spcBef>
        <a:spcAft>
          <a:spcPct val="0"/>
        </a:spcAft>
        <a:buChar char="»"/>
        <a:defRPr sz="2200">
          <a:solidFill>
            <a:schemeClr val="tx1"/>
          </a:solidFill>
          <a:latin typeface="+mn-lt"/>
        </a:defRPr>
      </a:lvl7pPr>
      <a:lvl8pPr marL="2610530" indent="-254605" algn="l" defTabSz="1018789" rtl="0" fontAlgn="base">
        <a:spcBef>
          <a:spcPct val="20000"/>
        </a:spcBef>
        <a:spcAft>
          <a:spcPct val="0"/>
        </a:spcAft>
        <a:buChar char="»"/>
        <a:defRPr sz="2200">
          <a:solidFill>
            <a:schemeClr val="tx1"/>
          </a:solidFill>
          <a:latin typeface="+mn-lt"/>
        </a:defRPr>
      </a:lvl8pPr>
      <a:lvl9pPr marL="2716646" indent="-254605" algn="l" defTabSz="1018789" rtl="0" fontAlgn="base">
        <a:spcBef>
          <a:spcPct val="20000"/>
        </a:spcBef>
        <a:spcAft>
          <a:spcPct val="0"/>
        </a:spcAft>
        <a:buChar char="»"/>
        <a:defRPr sz="2200">
          <a:solidFill>
            <a:schemeClr val="tx1"/>
          </a:solidFill>
          <a:latin typeface="+mn-lt"/>
        </a:defRPr>
      </a:lvl9pPr>
    </p:bodyStyle>
    <p:otherStyle>
      <a:defPPr>
        <a:defRPr lang="en-US"/>
      </a:defPPr>
      <a:lvl1pPr marL="0" algn="l" defTabSz="212232" rtl="0" eaLnBrk="1" latinLnBrk="0" hangingPunct="1">
        <a:defRPr sz="400" kern="1200">
          <a:solidFill>
            <a:schemeClr val="tx1"/>
          </a:solidFill>
          <a:latin typeface="+mn-lt"/>
          <a:ea typeface="+mn-ea"/>
          <a:cs typeface="+mn-cs"/>
        </a:defRPr>
      </a:lvl1pPr>
      <a:lvl2pPr marL="106116" algn="l" defTabSz="212232" rtl="0" eaLnBrk="1" latinLnBrk="0" hangingPunct="1">
        <a:defRPr sz="400" kern="1200">
          <a:solidFill>
            <a:schemeClr val="tx1"/>
          </a:solidFill>
          <a:latin typeface="+mn-lt"/>
          <a:ea typeface="+mn-ea"/>
          <a:cs typeface="+mn-cs"/>
        </a:defRPr>
      </a:lvl2pPr>
      <a:lvl3pPr marL="212232" algn="l" defTabSz="212232" rtl="0" eaLnBrk="1" latinLnBrk="0" hangingPunct="1">
        <a:defRPr sz="400" kern="1200">
          <a:solidFill>
            <a:schemeClr val="tx1"/>
          </a:solidFill>
          <a:latin typeface="+mn-lt"/>
          <a:ea typeface="+mn-ea"/>
          <a:cs typeface="+mn-cs"/>
        </a:defRPr>
      </a:lvl3pPr>
      <a:lvl4pPr marL="318348" algn="l" defTabSz="212232" rtl="0" eaLnBrk="1" latinLnBrk="0" hangingPunct="1">
        <a:defRPr sz="400" kern="1200">
          <a:solidFill>
            <a:schemeClr val="tx1"/>
          </a:solidFill>
          <a:latin typeface="+mn-lt"/>
          <a:ea typeface="+mn-ea"/>
          <a:cs typeface="+mn-cs"/>
        </a:defRPr>
      </a:lvl4pPr>
      <a:lvl5pPr marL="424464" algn="l" defTabSz="212232" rtl="0" eaLnBrk="1" latinLnBrk="0" hangingPunct="1">
        <a:defRPr sz="400" kern="1200">
          <a:solidFill>
            <a:schemeClr val="tx1"/>
          </a:solidFill>
          <a:latin typeface="+mn-lt"/>
          <a:ea typeface="+mn-ea"/>
          <a:cs typeface="+mn-cs"/>
        </a:defRPr>
      </a:lvl5pPr>
      <a:lvl6pPr marL="530581" algn="l" defTabSz="212232" rtl="0" eaLnBrk="1" latinLnBrk="0" hangingPunct="1">
        <a:defRPr sz="400" kern="1200">
          <a:solidFill>
            <a:schemeClr val="tx1"/>
          </a:solidFill>
          <a:latin typeface="+mn-lt"/>
          <a:ea typeface="+mn-ea"/>
          <a:cs typeface="+mn-cs"/>
        </a:defRPr>
      </a:lvl6pPr>
      <a:lvl7pPr marL="636697" algn="l" defTabSz="212232" rtl="0" eaLnBrk="1" latinLnBrk="0" hangingPunct="1">
        <a:defRPr sz="400" kern="1200">
          <a:solidFill>
            <a:schemeClr val="tx1"/>
          </a:solidFill>
          <a:latin typeface="+mn-lt"/>
          <a:ea typeface="+mn-ea"/>
          <a:cs typeface="+mn-cs"/>
        </a:defRPr>
      </a:lvl7pPr>
      <a:lvl8pPr marL="742813" algn="l" defTabSz="212232" rtl="0" eaLnBrk="1" latinLnBrk="0" hangingPunct="1">
        <a:defRPr sz="400" kern="1200">
          <a:solidFill>
            <a:schemeClr val="tx1"/>
          </a:solidFill>
          <a:latin typeface="+mn-lt"/>
          <a:ea typeface="+mn-ea"/>
          <a:cs typeface="+mn-cs"/>
        </a:defRPr>
      </a:lvl8pPr>
      <a:lvl9pPr marL="848929" algn="l" defTabSz="212232" rtl="0" eaLnBrk="1" latinLnBrk="0" hangingPunct="1">
        <a:defRPr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73"/>
          <p:cNvSpPr>
            <a:spLocks noGrp="1"/>
          </p:cNvSpPr>
          <p:nvPr>
            <p:ph type="ctrTitle"/>
          </p:nvPr>
        </p:nvSpPr>
        <p:spPr>
          <a:xfrm>
            <a:off x="152400" y="457200"/>
            <a:ext cx="9753600" cy="2362200"/>
          </a:xfrm>
        </p:spPr>
        <p:txBody>
          <a:bodyPr/>
          <a:lstStyle/>
          <a:p>
            <a:r>
              <a:rPr lang="en-US" b="1" dirty="0" smtClean="0">
                <a:latin typeface="Arial" pitchFamily="34" charset="0"/>
                <a:cs typeface="Arial" pitchFamily="34" charset="0"/>
              </a:rPr>
              <a:t>Energy Conservation</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4000" dirty="0" smtClean="0">
                <a:latin typeface="Arial" pitchFamily="34" charset="0"/>
                <a:cs typeface="Arial" pitchFamily="34" charset="0"/>
              </a:rPr>
              <a:t>Energy Conversion-The Penny Battery</a:t>
            </a:r>
            <a:endParaRPr lang="en-US" sz="4000" dirty="0">
              <a:latin typeface="Arial" pitchFamily="34" charset="0"/>
              <a:cs typeface="Arial" pitchFamily="34" charset="0"/>
            </a:endParaRPr>
          </a:p>
        </p:txBody>
      </p:sp>
      <p:sp>
        <p:nvSpPr>
          <p:cNvPr id="75" name="Subtitle 74"/>
          <p:cNvSpPr>
            <a:spLocks noGrp="1"/>
          </p:cNvSpPr>
          <p:nvPr>
            <p:ph type="subTitle" idx="1"/>
          </p:nvPr>
        </p:nvSpPr>
        <p:spPr>
          <a:xfrm>
            <a:off x="1524000" y="2743200"/>
            <a:ext cx="7041026" cy="1844190"/>
          </a:xfrm>
        </p:spPr>
        <p:txBody>
          <a:bodyPr/>
          <a:lstStyle/>
          <a:p>
            <a:r>
              <a:rPr lang="en-US" b="1" dirty="0" smtClean="0">
                <a:latin typeface="Arial" pitchFamily="34" charset="0"/>
                <a:cs typeface="Arial" pitchFamily="34" charset="0"/>
              </a:rPr>
              <a:t>Stephen W. </a:t>
            </a:r>
            <a:r>
              <a:rPr lang="en-US" b="1" dirty="0" err="1" smtClean="0">
                <a:latin typeface="Arial" pitchFamily="34" charset="0"/>
                <a:cs typeface="Arial" pitchFamily="34" charset="0"/>
              </a:rPr>
              <a:t>Sofie</a:t>
            </a:r>
            <a:endParaRPr lang="en-US" b="1" dirty="0" smtClean="0">
              <a:latin typeface="Arial" pitchFamily="34" charset="0"/>
              <a:cs typeface="Arial" pitchFamily="34" charset="0"/>
            </a:endParaRPr>
          </a:p>
          <a:p>
            <a:endParaRPr lang="en-US" sz="3200" b="1" dirty="0" smtClean="0">
              <a:latin typeface="Arial" pitchFamily="34" charset="0"/>
              <a:cs typeface="Arial" pitchFamily="34" charset="0"/>
            </a:endParaRPr>
          </a:p>
          <a:p>
            <a:r>
              <a:rPr lang="en-US" sz="5400" b="1" baseline="30000" dirty="0" smtClean="0">
                <a:latin typeface="Arial" pitchFamily="34" charset="0"/>
                <a:cs typeface="Arial" pitchFamily="34" charset="0"/>
              </a:rPr>
              <a:t>TEAMS</a:t>
            </a:r>
          </a:p>
        </p:txBody>
      </p:sp>
      <p:sp>
        <p:nvSpPr>
          <p:cNvPr id="4" name="Rectangle 3"/>
          <p:cNvSpPr/>
          <p:nvPr/>
        </p:nvSpPr>
        <p:spPr>
          <a:xfrm>
            <a:off x="2529913" y="4968390"/>
            <a:ext cx="5029200" cy="1569660"/>
          </a:xfrm>
          <a:prstGeom prst="rect">
            <a:avLst/>
          </a:prstGeom>
        </p:spPr>
        <p:txBody>
          <a:bodyPr>
            <a:spAutoFit/>
          </a:bodyPr>
          <a:lstStyle/>
          <a:p>
            <a:pPr algn="ctr"/>
            <a:r>
              <a:rPr lang="en-US" sz="3200" b="1" dirty="0" smtClean="0">
                <a:latin typeface="Arial" pitchFamily="34" charset="0"/>
                <a:cs typeface="Arial" pitchFamily="34" charset="0"/>
              </a:rPr>
              <a:t>Department of Mechanical &amp; Industrial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Sofie\AppData\Local\Microsoft\Windows\Temporary Internet Files\Content.IE5\RA3KOQZ7\MPj03859890000[1].jpg"/>
          <p:cNvPicPr>
            <a:picLocks noChangeAspect="1" noChangeArrowheads="1"/>
          </p:cNvPicPr>
          <p:nvPr/>
        </p:nvPicPr>
        <p:blipFill>
          <a:blip r:embed="rId2" cstate="screen"/>
          <a:srcRect/>
          <a:stretch>
            <a:fillRect/>
          </a:stretch>
        </p:blipFill>
        <p:spPr bwMode="auto">
          <a:xfrm>
            <a:off x="152400" y="2133600"/>
            <a:ext cx="1828800" cy="2560320"/>
          </a:xfrm>
          <a:prstGeom prst="rect">
            <a:avLst/>
          </a:prstGeom>
          <a:noFill/>
        </p:spPr>
      </p:pic>
      <p:sp>
        <p:nvSpPr>
          <p:cNvPr id="4" name="Right Arrow 3"/>
          <p:cNvSpPr/>
          <p:nvPr/>
        </p:nvSpPr>
        <p:spPr bwMode="auto">
          <a:xfrm>
            <a:off x="2031274" y="3124200"/>
            <a:ext cx="2438400" cy="1143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dirty="0" smtClean="0">
              <a:ln>
                <a:noFill/>
              </a:ln>
              <a:solidFill>
                <a:schemeClr val="tx1"/>
              </a:solidFill>
              <a:effectLst/>
              <a:latin typeface="Times"/>
            </a:endParaRPr>
          </a:p>
        </p:txBody>
      </p:sp>
      <p:sp>
        <p:nvSpPr>
          <p:cNvPr id="5" name="TextBox 4"/>
          <p:cNvSpPr txBox="1"/>
          <p:nvPr/>
        </p:nvSpPr>
        <p:spPr>
          <a:xfrm>
            <a:off x="1650274" y="3429000"/>
            <a:ext cx="2971800" cy="507831"/>
          </a:xfrm>
          <a:prstGeom prst="rect">
            <a:avLst/>
          </a:prstGeom>
          <a:noFill/>
        </p:spPr>
        <p:txBody>
          <a:bodyPr wrap="square" rtlCol="0">
            <a:spAutoFit/>
          </a:bodyPr>
          <a:lstStyle/>
          <a:p>
            <a:pPr algn="ctr"/>
            <a:r>
              <a:rPr lang="en-US" dirty="0" smtClean="0">
                <a:latin typeface="Arial" pitchFamily="34" charset="0"/>
                <a:cs typeface="Arial" pitchFamily="34" charset="0"/>
              </a:rPr>
              <a:t>Work</a:t>
            </a:r>
            <a:endParaRPr lang="en-US" dirty="0">
              <a:latin typeface="Arial" pitchFamily="34" charset="0"/>
              <a:cs typeface="Arial" pitchFamily="34" charset="0"/>
            </a:endParaRPr>
          </a:p>
        </p:txBody>
      </p:sp>
      <p:pic>
        <p:nvPicPr>
          <p:cNvPr id="6150" name="Picture 6"/>
          <p:cNvPicPr>
            <a:picLocks noChangeAspect="1" noChangeArrowheads="1"/>
          </p:cNvPicPr>
          <p:nvPr/>
        </p:nvPicPr>
        <p:blipFill>
          <a:blip r:embed="rId3" cstate="screen"/>
          <a:srcRect/>
          <a:stretch>
            <a:fillRect/>
          </a:stretch>
        </p:blipFill>
        <p:spPr bwMode="auto">
          <a:xfrm>
            <a:off x="4495800" y="2133600"/>
            <a:ext cx="5336144" cy="3492849"/>
          </a:xfrm>
          <a:prstGeom prst="rect">
            <a:avLst/>
          </a:prstGeom>
          <a:noFill/>
          <a:ln w="9525">
            <a:noFill/>
            <a:miter lim="800000"/>
            <a:headEnd/>
            <a:tailEnd/>
          </a:ln>
        </p:spPr>
      </p:pic>
      <p:sp>
        <p:nvSpPr>
          <p:cNvPr id="9" name="TextBox 8"/>
          <p:cNvSpPr txBox="1"/>
          <p:nvPr/>
        </p:nvSpPr>
        <p:spPr>
          <a:xfrm>
            <a:off x="152400" y="4715470"/>
            <a:ext cx="2209800" cy="923330"/>
          </a:xfrm>
          <a:prstGeom prst="rect">
            <a:avLst/>
          </a:prstGeom>
          <a:noFill/>
        </p:spPr>
        <p:txBody>
          <a:bodyPr wrap="square" rtlCol="0">
            <a:spAutoFit/>
          </a:bodyPr>
          <a:lstStyle/>
          <a:p>
            <a:r>
              <a:rPr lang="en-US" dirty="0" smtClean="0">
                <a:latin typeface="Arial" pitchFamily="34" charset="0"/>
                <a:cs typeface="Arial" pitchFamily="34" charset="0"/>
              </a:rPr>
              <a:t>Chemical Energy (PE)</a:t>
            </a:r>
            <a:endParaRPr lang="en-US" dirty="0">
              <a:latin typeface="Arial" pitchFamily="34" charset="0"/>
              <a:cs typeface="Arial" pitchFamily="34" charset="0"/>
            </a:endParaRPr>
          </a:p>
        </p:txBody>
      </p:sp>
      <p:sp>
        <p:nvSpPr>
          <p:cNvPr id="10" name="TextBox 9"/>
          <p:cNvSpPr txBox="1"/>
          <p:nvPr/>
        </p:nvSpPr>
        <p:spPr>
          <a:xfrm>
            <a:off x="5943600" y="5664369"/>
            <a:ext cx="2971800" cy="507831"/>
          </a:xfrm>
          <a:prstGeom prst="rect">
            <a:avLst/>
          </a:prstGeom>
          <a:noFill/>
        </p:spPr>
        <p:txBody>
          <a:bodyPr wrap="square" rtlCol="0">
            <a:spAutoFit/>
          </a:bodyPr>
          <a:lstStyle/>
          <a:p>
            <a:pPr algn="ctr"/>
            <a:r>
              <a:rPr lang="en-US" dirty="0" smtClean="0">
                <a:latin typeface="Arial" pitchFamily="34" charset="0"/>
                <a:cs typeface="Arial" pitchFamily="34" charset="0"/>
              </a:rPr>
              <a:t>Motion (KE)</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from="(-#ppt_w/2)" to="(#ppt_x)" calcmode="lin" valueType="num">
                                      <p:cBhvr>
                                        <p:cTn id="13" dur="600" fill="hold">
                                          <p:stCondLst>
                                            <p:cond delay="0"/>
                                          </p:stCondLst>
                                        </p:cTn>
                                        <p:tgtEl>
                                          <p:spTgt spid="9"/>
                                        </p:tgtEl>
                                        <p:attrNameLst>
                                          <p:attrName>ppt_x</p:attrName>
                                        </p:attrNameLst>
                                      </p:cBhvr>
                                    </p:anim>
                                    <p:anim from="0" to="-1.0" calcmode="lin" valueType="num">
                                      <p:cBhvr>
                                        <p:cTn id="14" dur="200" decel="50000" autoRev="1" fill="hold">
                                          <p:stCondLst>
                                            <p:cond delay="600"/>
                                          </p:stCondLst>
                                        </p:cTn>
                                        <p:tgtEl>
                                          <p:spTgt spid="9"/>
                                        </p:tgtEl>
                                        <p:attrNameLst>
                                          <p:attrName>xshear</p:attrName>
                                        </p:attrNameLst>
                                      </p:cBhvr>
                                    </p:anim>
                                    <p:animScale>
                                      <p:cBhvr>
                                        <p:cTn id="15" dur="200" decel="100000" autoRev="1" fill="hold">
                                          <p:stCondLst>
                                            <p:cond delay="600"/>
                                          </p:stCondLst>
                                        </p:cTn>
                                        <p:tgtEl>
                                          <p:spTgt spid="9"/>
                                        </p:tgtEl>
                                      </p:cBhvr>
                                      <p:from x="100000" y="100000"/>
                                      <p:to x="80000" y="100000"/>
                                    </p:animScale>
                                    <p:anim by="(#ppt_h/3+#ppt_w*0.1)" calcmode="lin" valueType="num">
                                      <p:cBhvr additive="sum">
                                        <p:cTn id="16" dur="200" decel="100000" autoRev="1" fill="hold">
                                          <p:stCondLst>
                                            <p:cond delay="600"/>
                                          </p:stCondLst>
                                        </p:cTn>
                                        <p:tgtEl>
                                          <p:spTgt spid="9"/>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screen"/>
          <a:srcRect/>
          <a:stretch>
            <a:fillRect/>
          </a:stretch>
        </p:blipFill>
        <p:spPr bwMode="auto">
          <a:xfrm>
            <a:off x="1524000" y="228600"/>
            <a:ext cx="8157663" cy="6095999"/>
          </a:xfrm>
          <a:prstGeom prst="rect">
            <a:avLst/>
          </a:prstGeom>
          <a:noFill/>
          <a:ln w="9525">
            <a:noFill/>
            <a:miter lim="800000"/>
            <a:headEnd/>
            <a:tailEnd/>
          </a:ln>
        </p:spPr>
      </p:pic>
      <p:sp>
        <p:nvSpPr>
          <p:cNvPr id="3" name="TextBox 2"/>
          <p:cNvSpPr txBox="1"/>
          <p:nvPr/>
        </p:nvSpPr>
        <p:spPr>
          <a:xfrm rot="644837">
            <a:off x="2518193" y="3863191"/>
            <a:ext cx="1295400" cy="507831"/>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KE</a:t>
            </a:r>
            <a:endParaRPr lang="en-US" b="1" dirty="0">
              <a:solidFill>
                <a:srgbClr val="FF0000"/>
              </a:solidFill>
              <a:latin typeface="Arial" pitchFamily="34" charset="0"/>
              <a:cs typeface="Arial" pitchFamily="34" charset="0"/>
            </a:endParaRPr>
          </a:p>
        </p:txBody>
      </p:sp>
      <p:cxnSp>
        <p:nvCxnSpPr>
          <p:cNvPr id="5" name="Straight Arrow Connector 4"/>
          <p:cNvCxnSpPr/>
          <p:nvPr/>
        </p:nvCxnSpPr>
        <p:spPr bwMode="auto">
          <a:xfrm>
            <a:off x="3200400" y="4114800"/>
            <a:ext cx="381000" cy="762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6" name="TextBox 5"/>
          <p:cNvSpPr txBox="1"/>
          <p:nvPr/>
        </p:nvSpPr>
        <p:spPr>
          <a:xfrm>
            <a:off x="4724400" y="4953000"/>
            <a:ext cx="2743200" cy="507831"/>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Electricity (KE)</a:t>
            </a:r>
            <a:endParaRPr lang="en-US"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9372600" cy="523220"/>
          </a:xfrm>
          <a:prstGeom prst="rect">
            <a:avLst/>
          </a:prstGeom>
          <a:noFill/>
        </p:spPr>
        <p:txBody>
          <a:bodyPr wrap="square" rtlCol="0">
            <a:spAutoFit/>
          </a:bodyPr>
          <a:lstStyle/>
          <a:p>
            <a:r>
              <a:rPr lang="en-US" sz="2800" b="1" dirty="0" smtClean="0">
                <a:solidFill>
                  <a:srgbClr val="FFC000"/>
                </a:solidFill>
                <a:latin typeface="Arial" pitchFamily="34" charset="0"/>
                <a:cs typeface="Arial" pitchFamily="34" charset="0"/>
              </a:rPr>
              <a:t>What about efficiency, doesn’t energy in = energy out</a:t>
            </a:r>
            <a:endParaRPr lang="en-US" sz="2800" b="1" dirty="0">
              <a:solidFill>
                <a:srgbClr val="FFC000"/>
              </a:solidFill>
              <a:latin typeface="Arial" pitchFamily="34" charset="0"/>
              <a:cs typeface="Arial" pitchFamily="34" charset="0"/>
            </a:endParaRPr>
          </a:p>
        </p:txBody>
      </p:sp>
      <p:sp>
        <p:nvSpPr>
          <p:cNvPr id="4" name="Right Arrow 3"/>
          <p:cNvSpPr/>
          <p:nvPr/>
        </p:nvSpPr>
        <p:spPr bwMode="auto">
          <a:xfrm>
            <a:off x="2514600" y="3048000"/>
            <a:ext cx="1905000" cy="1066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smtClean="0">
              <a:ln>
                <a:noFill/>
              </a:ln>
              <a:solidFill>
                <a:schemeClr val="tx1"/>
              </a:solidFill>
              <a:effectLst/>
              <a:latin typeface="Times"/>
            </a:endParaRPr>
          </a:p>
        </p:txBody>
      </p:sp>
      <p:pic>
        <p:nvPicPr>
          <p:cNvPr id="9219" name="Picture 3"/>
          <p:cNvPicPr>
            <a:picLocks noChangeAspect="1" noChangeArrowheads="1"/>
          </p:cNvPicPr>
          <p:nvPr/>
        </p:nvPicPr>
        <p:blipFill>
          <a:blip r:embed="rId3" cstate="screen"/>
          <a:srcRect/>
          <a:stretch>
            <a:fillRect/>
          </a:stretch>
        </p:blipFill>
        <p:spPr bwMode="auto">
          <a:xfrm>
            <a:off x="5029200" y="1752600"/>
            <a:ext cx="3810000" cy="3857625"/>
          </a:xfrm>
          <a:prstGeom prst="rect">
            <a:avLst/>
          </a:prstGeom>
          <a:noFill/>
          <a:ln w="9525">
            <a:noFill/>
            <a:miter lim="800000"/>
            <a:headEnd/>
            <a:tailEnd/>
          </a:ln>
        </p:spPr>
      </p:pic>
      <p:pic>
        <p:nvPicPr>
          <p:cNvPr id="9220" name="Picture 4" descr="C:\Users\Sofie\AppData\Local\Microsoft\Windows\Temporary Internet Files\Content.IE5\UNONC1U4\MCj02155650000[1].wmf"/>
          <p:cNvPicPr>
            <a:picLocks noChangeAspect="1" noChangeArrowheads="1"/>
          </p:cNvPicPr>
          <p:nvPr/>
        </p:nvPicPr>
        <p:blipFill>
          <a:blip r:embed="rId4" cstate="screen"/>
          <a:srcRect/>
          <a:stretch>
            <a:fillRect/>
          </a:stretch>
        </p:blipFill>
        <p:spPr bwMode="auto">
          <a:xfrm>
            <a:off x="838200" y="2743200"/>
            <a:ext cx="1468170" cy="1830309"/>
          </a:xfrm>
          <a:prstGeom prst="rect">
            <a:avLst/>
          </a:prstGeom>
          <a:noFill/>
        </p:spPr>
      </p:pic>
      <p:sp>
        <p:nvSpPr>
          <p:cNvPr id="7" name="TextBox 6"/>
          <p:cNvSpPr txBox="1"/>
          <p:nvPr/>
        </p:nvSpPr>
        <p:spPr>
          <a:xfrm>
            <a:off x="533400" y="4648200"/>
            <a:ext cx="1752600" cy="1338828"/>
          </a:xfrm>
          <a:prstGeom prst="rect">
            <a:avLst/>
          </a:prstGeom>
          <a:noFill/>
        </p:spPr>
        <p:txBody>
          <a:bodyPr wrap="square" rtlCol="0">
            <a:spAutoFit/>
          </a:bodyPr>
          <a:lstStyle/>
          <a:p>
            <a:pPr algn="ctr"/>
            <a:r>
              <a:rPr lang="en-US" dirty="0" smtClean="0">
                <a:latin typeface="Arial" pitchFamily="34" charset="0"/>
                <a:cs typeface="Arial" pitchFamily="34" charset="0"/>
              </a:rPr>
              <a:t>Chemical Energy (PE)</a:t>
            </a:r>
            <a:endParaRPr lang="en-US" dirty="0">
              <a:latin typeface="Arial" pitchFamily="34" charset="0"/>
              <a:cs typeface="Arial" pitchFamily="34" charset="0"/>
            </a:endParaRPr>
          </a:p>
        </p:txBody>
      </p:sp>
      <p:sp>
        <p:nvSpPr>
          <p:cNvPr id="9" name="TextBox 8"/>
          <p:cNvSpPr txBox="1"/>
          <p:nvPr/>
        </p:nvSpPr>
        <p:spPr>
          <a:xfrm>
            <a:off x="6172200" y="5715000"/>
            <a:ext cx="1752600" cy="923330"/>
          </a:xfrm>
          <a:prstGeom prst="rect">
            <a:avLst/>
          </a:prstGeom>
          <a:noFill/>
        </p:spPr>
        <p:txBody>
          <a:bodyPr wrap="square" rtlCol="0">
            <a:spAutoFit/>
          </a:bodyPr>
          <a:lstStyle/>
          <a:p>
            <a:pPr algn="ctr"/>
            <a:r>
              <a:rPr lang="en-US" dirty="0" smtClean="0">
                <a:latin typeface="Arial" pitchFamily="34" charset="0"/>
                <a:cs typeface="Arial" pitchFamily="34" charset="0"/>
              </a:rPr>
              <a:t>Motion (KE)</a:t>
            </a:r>
            <a:endParaRPr lang="en-US" dirty="0">
              <a:latin typeface="Arial" pitchFamily="34" charset="0"/>
              <a:cs typeface="Arial" pitchFamily="34" charset="0"/>
            </a:endParaRPr>
          </a:p>
        </p:txBody>
      </p:sp>
      <p:sp>
        <p:nvSpPr>
          <p:cNvPr id="10" name="Down Arrow 9"/>
          <p:cNvSpPr/>
          <p:nvPr/>
        </p:nvSpPr>
        <p:spPr bwMode="auto">
          <a:xfrm>
            <a:off x="3124200" y="4114800"/>
            <a:ext cx="533400" cy="10668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smtClean="0">
              <a:ln>
                <a:noFill/>
              </a:ln>
              <a:solidFill>
                <a:schemeClr val="tx1"/>
              </a:solidFill>
              <a:effectLst/>
              <a:latin typeface="Times"/>
            </a:endParaRPr>
          </a:p>
        </p:txBody>
      </p:sp>
      <p:sp>
        <p:nvSpPr>
          <p:cNvPr id="11" name="Up Arrow 10"/>
          <p:cNvSpPr/>
          <p:nvPr/>
        </p:nvSpPr>
        <p:spPr bwMode="auto">
          <a:xfrm>
            <a:off x="3124200" y="2057400"/>
            <a:ext cx="484632" cy="978408"/>
          </a:xfrm>
          <a:prstGeom prst="up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smtClean="0">
              <a:ln>
                <a:noFill/>
              </a:ln>
              <a:solidFill>
                <a:schemeClr val="tx1"/>
              </a:solidFill>
              <a:effectLst/>
              <a:latin typeface="Times"/>
            </a:endParaRPr>
          </a:p>
        </p:txBody>
      </p:sp>
      <p:sp>
        <p:nvSpPr>
          <p:cNvPr id="12" name="TextBox 11"/>
          <p:cNvSpPr txBox="1"/>
          <p:nvPr/>
        </p:nvSpPr>
        <p:spPr>
          <a:xfrm>
            <a:off x="2514600" y="5257800"/>
            <a:ext cx="1752600" cy="507831"/>
          </a:xfrm>
          <a:prstGeom prst="rect">
            <a:avLst/>
          </a:prstGeom>
          <a:noFill/>
        </p:spPr>
        <p:txBody>
          <a:bodyPr wrap="square" rtlCol="0">
            <a:spAutoFit/>
          </a:bodyPr>
          <a:lstStyle/>
          <a:p>
            <a:pPr algn="ctr"/>
            <a:r>
              <a:rPr lang="en-US" dirty="0" smtClean="0">
                <a:latin typeface="Arial" pitchFamily="34" charset="0"/>
                <a:cs typeface="Arial" pitchFamily="34" charset="0"/>
              </a:rPr>
              <a:t>Heat (KE)</a:t>
            </a:r>
            <a:endParaRPr lang="en-US" dirty="0">
              <a:latin typeface="Arial" pitchFamily="34" charset="0"/>
              <a:cs typeface="Arial" pitchFamily="34" charset="0"/>
            </a:endParaRPr>
          </a:p>
        </p:txBody>
      </p:sp>
      <p:sp>
        <p:nvSpPr>
          <p:cNvPr id="13" name="TextBox 12"/>
          <p:cNvSpPr txBox="1"/>
          <p:nvPr/>
        </p:nvSpPr>
        <p:spPr>
          <a:xfrm>
            <a:off x="2514600" y="1524000"/>
            <a:ext cx="1752600" cy="507831"/>
          </a:xfrm>
          <a:prstGeom prst="rect">
            <a:avLst/>
          </a:prstGeom>
          <a:noFill/>
        </p:spPr>
        <p:txBody>
          <a:bodyPr wrap="square" rtlCol="0">
            <a:spAutoFit/>
          </a:bodyPr>
          <a:lstStyle/>
          <a:p>
            <a:pPr algn="ctr"/>
            <a:r>
              <a:rPr lang="en-US" dirty="0" smtClean="0">
                <a:latin typeface="Arial" pitchFamily="34" charset="0"/>
                <a:cs typeface="Arial" pitchFamily="34" charset="0"/>
              </a:rPr>
              <a:t>Heat (KE)</a:t>
            </a:r>
            <a:endParaRPr lang="en-US" dirty="0">
              <a:latin typeface="Arial" pitchFamily="34" charset="0"/>
              <a:cs typeface="Arial" pitchFamily="34" charset="0"/>
            </a:endParaRPr>
          </a:p>
        </p:txBody>
      </p:sp>
      <p:sp>
        <p:nvSpPr>
          <p:cNvPr id="14" name="TextBox 13"/>
          <p:cNvSpPr txBox="1"/>
          <p:nvPr/>
        </p:nvSpPr>
        <p:spPr>
          <a:xfrm>
            <a:off x="381000" y="914400"/>
            <a:ext cx="3124200" cy="523220"/>
          </a:xfrm>
          <a:prstGeom prst="rect">
            <a:avLst/>
          </a:prstGeom>
          <a:noFill/>
        </p:spPr>
        <p:txBody>
          <a:bodyPr wrap="square" rtlCol="0">
            <a:spAutoFit/>
          </a:bodyPr>
          <a:lstStyle/>
          <a:p>
            <a:r>
              <a:rPr lang="en-US" sz="2800" b="1" dirty="0" smtClean="0">
                <a:solidFill>
                  <a:srgbClr val="FFC000"/>
                </a:solidFill>
                <a:latin typeface="Arial" pitchFamily="34" charset="0"/>
                <a:cs typeface="Arial" pitchFamily="34" charset="0"/>
              </a:rPr>
              <a:t>Yes, but…………</a:t>
            </a:r>
            <a:endParaRPr lang="en-US" sz="28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Effect transition="in" filter="fade">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824877"/>
            <a:ext cx="9525000" cy="2908489"/>
          </a:xfrm>
          <a:prstGeom prst="rect">
            <a:avLst/>
          </a:prstGeom>
          <a:noFill/>
        </p:spPr>
        <p:txBody>
          <a:bodyPr wrap="square" rtlCol="0">
            <a:spAutoFit/>
          </a:bodyPr>
          <a:lstStyle/>
          <a:p>
            <a:endParaRPr lang="en-US" dirty="0" smtClean="0">
              <a:latin typeface="Arial" pitchFamily="34" charset="0"/>
              <a:cs typeface="Arial" pitchFamily="34" charset="0"/>
            </a:endParaRPr>
          </a:p>
          <a:p>
            <a:r>
              <a:rPr lang="en-US" sz="2600" b="1" dirty="0" smtClean="0">
                <a:solidFill>
                  <a:srgbClr val="FF0000"/>
                </a:solidFill>
                <a:latin typeface="Arial" pitchFamily="34" charset="0"/>
                <a:cs typeface="Arial" pitchFamily="34" charset="0"/>
              </a:rPr>
              <a:t>Engineers and Scientists are trying to find new  materials</a:t>
            </a:r>
            <a:r>
              <a:rPr lang="en-US" sz="2600" b="1" dirty="0" smtClean="0">
                <a:solidFill>
                  <a:srgbClr val="FF0000"/>
                </a:solidFill>
                <a:latin typeface="Arial" pitchFamily="34" charset="0"/>
                <a:cs typeface="Arial" pitchFamily="34" charset="0"/>
              </a:rPr>
              <a:t>/</a:t>
            </a:r>
            <a:br>
              <a:rPr lang="en-US" sz="2600" b="1" dirty="0" smtClean="0">
                <a:solidFill>
                  <a:srgbClr val="FF0000"/>
                </a:solidFill>
                <a:latin typeface="Arial" pitchFamily="34" charset="0"/>
                <a:cs typeface="Arial" pitchFamily="34" charset="0"/>
              </a:rPr>
            </a:br>
            <a:r>
              <a:rPr lang="en-US" sz="2600" b="1" dirty="0" smtClean="0">
                <a:solidFill>
                  <a:srgbClr val="FF0000"/>
                </a:solidFill>
                <a:latin typeface="Arial" pitchFamily="34" charset="0"/>
                <a:cs typeface="Arial" pitchFamily="34" charset="0"/>
              </a:rPr>
              <a:t>designs </a:t>
            </a:r>
            <a:r>
              <a:rPr lang="en-US" sz="2600" b="1" dirty="0" smtClean="0">
                <a:solidFill>
                  <a:srgbClr val="FF0000"/>
                </a:solidFill>
                <a:latin typeface="Arial" pitchFamily="34" charset="0"/>
                <a:cs typeface="Arial" pitchFamily="34" charset="0"/>
              </a:rPr>
              <a:t>to convert electrical energy more cleanly and efficiently. </a:t>
            </a:r>
          </a:p>
          <a:p>
            <a:endParaRPr lang="en-US" sz="2600" b="1" dirty="0" smtClean="0">
              <a:solidFill>
                <a:srgbClr val="FF0000"/>
              </a:solidFill>
              <a:latin typeface="Arial" pitchFamily="34" charset="0"/>
              <a:cs typeface="Arial" pitchFamily="34" charset="0"/>
            </a:endParaRPr>
          </a:p>
          <a:p>
            <a:r>
              <a:rPr lang="en-US" sz="2600" b="1" dirty="0" smtClean="0">
                <a:solidFill>
                  <a:srgbClr val="FF0000"/>
                </a:solidFill>
                <a:latin typeface="Arial" pitchFamily="34" charset="0"/>
                <a:cs typeface="Arial" pitchFamily="34" charset="0"/>
              </a:rPr>
              <a:t>Batteries are an important technology for energy conversion (electro-chemical)</a:t>
            </a:r>
            <a:endParaRPr lang="en-US" sz="2600" b="1" dirty="0">
              <a:solidFill>
                <a:srgbClr val="FF0000"/>
              </a:solidFill>
              <a:latin typeface="Arial" pitchFamily="34" charset="0"/>
              <a:cs typeface="Arial" pitchFamily="34" charset="0"/>
            </a:endParaRPr>
          </a:p>
        </p:txBody>
      </p:sp>
      <p:sp>
        <p:nvSpPr>
          <p:cNvPr id="3" name="Rectangle 2"/>
          <p:cNvSpPr/>
          <p:nvPr/>
        </p:nvSpPr>
        <p:spPr>
          <a:xfrm>
            <a:off x="304800" y="1224677"/>
            <a:ext cx="6705600" cy="461665"/>
          </a:xfrm>
          <a:prstGeom prst="rect">
            <a:avLst/>
          </a:prstGeom>
        </p:spPr>
        <p:txBody>
          <a:bodyPr wrap="square">
            <a:spAutoFit/>
          </a:bodyPr>
          <a:lstStyle/>
          <a:p>
            <a:r>
              <a:rPr lang="en-US" sz="2400" b="1" dirty="0" smtClean="0">
                <a:solidFill>
                  <a:srgbClr val="FFC000"/>
                </a:solidFill>
                <a:latin typeface="Arial" pitchFamily="34" charset="0"/>
                <a:cs typeface="Arial" pitchFamily="34" charset="0"/>
              </a:rPr>
              <a:t>How much electricity does a light bulb use?</a:t>
            </a:r>
          </a:p>
        </p:txBody>
      </p:sp>
      <p:sp>
        <p:nvSpPr>
          <p:cNvPr id="4" name="Rectangle 3"/>
          <p:cNvSpPr/>
          <p:nvPr/>
        </p:nvSpPr>
        <p:spPr>
          <a:xfrm>
            <a:off x="7239000" y="1224677"/>
            <a:ext cx="2667000" cy="461665"/>
          </a:xfrm>
          <a:prstGeom prst="rect">
            <a:avLst/>
          </a:prstGeom>
        </p:spPr>
        <p:txBody>
          <a:bodyPr wrap="square">
            <a:spAutoFit/>
          </a:bodyPr>
          <a:lstStyle/>
          <a:p>
            <a:pPr algn="r"/>
            <a:r>
              <a:rPr lang="en-US" sz="2400" b="1" dirty="0" smtClean="0">
                <a:solidFill>
                  <a:srgbClr val="FFC000"/>
                </a:solidFill>
                <a:latin typeface="Arial" pitchFamily="34" charset="0"/>
                <a:cs typeface="Arial" pitchFamily="34" charset="0"/>
              </a:rPr>
              <a:t>100 Watts</a:t>
            </a:r>
          </a:p>
        </p:txBody>
      </p:sp>
      <p:sp>
        <p:nvSpPr>
          <p:cNvPr id="5" name="Rectangle 4"/>
          <p:cNvSpPr/>
          <p:nvPr/>
        </p:nvSpPr>
        <p:spPr>
          <a:xfrm>
            <a:off x="304800" y="1605677"/>
            <a:ext cx="7924800" cy="461665"/>
          </a:xfrm>
          <a:prstGeom prst="rect">
            <a:avLst/>
          </a:prstGeom>
        </p:spPr>
        <p:txBody>
          <a:bodyPr wrap="square">
            <a:spAutoFit/>
          </a:bodyPr>
          <a:lstStyle/>
          <a:p>
            <a:r>
              <a:rPr lang="en-US" sz="2400" b="1" dirty="0" smtClean="0">
                <a:solidFill>
                  <a:srgbClr val="FFC000"/>
                </a:solidFill>
                <a:latin typeface="Arial" pitchFamily="34" charset="0"/>
                <a:cs typeface="Arial" pitchFamily="34" charset="0"/>
              </a:rPr>
              <a:t>How much electricity does a microwave use?</a:t>
            </a:r>
          </a:p>
        </p:txBody>
      </p:sp>
      <p:sp>
        <p:nvSpPr>
          <p:cNvPr id="6" name="Rectangle 5"/>
          <p:cNvSpPr/>
          <p:nvPr/>
        </p:nvSpPr>
        <p:spPr>
          <a:xfrm>
            <a:off x="7239000" y="1605677"/>
            <a:ext cx="2667000" cy="461665"/>
          </a:xfrm>
          <a:prstGeom prst="rect">
            <a:avLst/>
          </a:prstGeom>
        </p:spPr>
        <p:txBody>
          <a:bodyPr wrap="square">
            <a:spAutoFit/>
          </a:bodyPr>
          <a:lstStyle/>
          <a:p>
            <a:pPr algn="r"/>
            <a:r>
              <a:rPr lang="en-US" sz="2400" b="1" dirty="0" smtClean="0">
                <a:solidFill>
                  <a:srgbClr val="FFC000"/>
                </a:solidFill>
                <a:latin typeface="Arial" pitchFamily="34" charset="0"/>
                <a:cs typeface="Arial" pitchFamily="34" charset="0"/>
              </a:rPr>
              <a:t>1500 Watts</a:t>
            </a:r>
          </a:p>
        </p:txBody>
      </p:sp>
      <p:sp>
        <p:nvSpPr>
          <p:cNvPr id="7" name="Rectangle 6"/>
          <p:cNvSpPr/>
          <p:nvPr/>
        </p:nvSpPr>
        <p:spPr>
          <a:xfrm>
            <a:off x="304800" y="2012246"/>
            <a:ext cx="3886200" cy="461665"/>
          </a:xfrm>
          <a:prstGeom prst="rect">
            <a:avLst/>
          </a:prstGeom>
        </p:spPr>
        <p:txBody>
          <a:bodyPr wrap="square">
            <a:spAutoFit/>
          </a:bodyPr>
          <a:lstStyle/>
          <a:p>
            <a:r>
              <a:rPr lang="en-US" sz="2400" b="1" dirty="0" smtClean="0">
                <a:solidFill>
                  <a:srgbClr val="FFC000"/>
                </a:solidFill>
                <a:latin typeface="Arial" pitchFamily="34" charset="0"/>
                <a:cs typeface="Arial" pitchFamily="34" charset="0"/>
              </a:rPr>
              <a:t>How about the world?</a:t>
            </a:r>
          </a:p>
        </p:txBody>
      </p:sp>
      <p:sp>
        <p:nvSpPr>
          <p:cNvPr id="8" name="Rectangle 7"/>
          <p:cNvSpPr/>
          <p:nvPr/>
        </p:nvSpPr>
        <p:spPr>
          <a:xfrm>
            <a:off x="5410200" y="2012246"/>
            <a:ext cx="4495800" cy="461665"/>
          </a:xfrm>
          <a:prstGeom prst="rect">
            <a:avLst/>
          </a:prstGeom>
        </p:spPr>
        <p:txBody>
          <a:bodyPr wrap="square">
            <a:spAutoFit/>
          </a:bodyPr>
          <a:lstStyle/>
          <a:p>
            <a:pPr algn="r"/>
            <a:r>
              <a:rPr lang="en-US" sz="2400" b="1" dirty="0" smtClean="0">
                <a:solidFill>
                  <a:srgbClr val="FFC000"/>
                </a:solidFill>
                <a:latin typeface="Arial" pitchFamily="34" charset="0"/>
                <a:cs typeface="Arial" pitchFamily="34" charset="0"/>
              </a:rPr>
              <a:t>16,000,000,000,000 Watts</a:t>
            </a:r>
          </a:p>
        </p:txBody>
      </p:sp>
      <p:sp>
        <p:nvSpPr>
          <p:cNvPr id="9" name="TextBox 8"/>
          <p:cNvSpPr txBox="1"/>
          <p:nvPr/>
        </p:nvSpPr>
        <p:spPr>
          <a:xfrm>
            <a:off x="1905000" y="152400"/>
            <a:ext cx="5791200" cy="769441"/>
          </a:xfrm>
          <a:prstGeom prst="rect">
            <a:avLst/>
          </a:prstGeom>
          <a:noFill/>
        </p:spPr>
        <p:txBody>
          <a:bodyPr wrap="square" rtlCol="0">
            <a:spAutoFit/>
          </a:bodyPr>
          <a:lstStyle/>
          <a:p>
            <a:pPr algn="ctr"/>
            <a:r>
              <a:rPr lang="en-US" sz="4400" b="1" dirty="0" smtClean="0">
                <a:solidFill>
                  <a:srgbClr val="FFC000"/>
                </a:solidFill>
                <a:latin typeface="Arial" pitchFamily="34" charset="0"/>
                <a:cs typeface="Arial" pitchFamily="34" charset="0"/>
              </a:rPr>
              <a:t>Electricity</a:t>
            </a:r>
            <a:endParaRPr lang="en-US" sz="44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3" cstate="screen"/>
          <a:srcRect/>
          <a:stretch>
            <a:fillRect/>
          </a:stretch>
        </p:blipFill>
        <p:spPr bwMode="auto">
          <a:xfrm>
            <a:off x="3048000" y="228600"/>
            <a:ext cx="2819400" cy="2819400"/>
          </a:xfrm>
          <a:prstGeom prst="rect">
            <a:avLst/>
          </a:prstGeom>
          <a:noFill/>
          <a:ln w="9525">
            <a:noFill/>
            <a:miter lim="800000"/>
            <a:headEnd/>
            <a:tailEnd/>
          </a:ln>
        </p:spPr>
      </p:pic>
      <p:pic>
        <p:nvPicPr>
          <p:cNvPr id="8194" name="Picture 2"/>
          <p:cNvPicPr>
            <a:picLocks noChangeAspect="1" noChangeArrowheads="1"/>
          </p:cNvPicPr>
          <p:nvPr/>
        </p:nvPicPr>
        <p:blipFill>
          <a:blip r:embed="rId4" cstate="screen"/>
          <a:srcRect/>
          <a:stretch>
            <a:fillRect/>
          </a:stretch>
        </p:blipFill>
        <p:spPr bwMode="auto">
          <a:xfrm>
            <a:off x="457200" y="3886200"/>
            <a:ext cx="1714500" cy="1714500"/>
          </a:xfrm>
          <a:prstGeom prst="rect">
            <a:avLst/>
          </a:prstGeom>
          <a:noFill/>
          <a:ln w="9525">
            <a:noFill/>
            <a:miter lim="800000"/>
            <a:headEnd/>
            <a:tailEnd/>
          </a:ln>
        </p:spPr>
      </p:pic>
      <p:pic>
        <p:nvPicPr>
          <p:cNvPr id="8196" name="Picture 4"/>
          <p:cNvPicPr>
            <a:picLocks noChangeAspect="1" noChangeArrowheads="1"/>
          </p:cNvPicPr>
          <p:nvPr/>
        </p:nvPicPr>
        <p:blipFill>
          <a:blip r:embed="rId5" cstate="screen"/>
          <a:srcRect/>
          <a:stretch>
            <a:fillRect/>
          </a:stretch>
        </p:blipFill>
        <p:spPr bwMode="auto">
          <a:xfrm>
            <a:off x="5562600" y="380999"/>
            <a:ext cx="1869440" cy="2542015"/>
          </a:xfrm>
          <a:prstGeom prst="rect">
            <a:avLst/>
          </a:prstGeom>
          <a:noFill/>
          <a:ln w="9525">
            <a:noFill/>
            <a:miter lim="800000"/>
            <a:headEnd/>
            <a:tailEnd/>
          </a:ln>
        </p:spPr>
      </p:pic>
      <p:pic>
        <p:nvPicPr>
          <p:cNvPr id="8198" name="Picture 6"/>
          <p:cNvPicPr>
            <a:picLocks noChangeAspect="1" noChangeArrowheads="1"/>
          </p:cNvPicPr>
          <p:nvPr/>
        </p:nvPicPr>
        <p:blipFill>
          <a:blip r:embed="rId6" cstate="screen"/>
          <a:srcRect/>
          <a:stretch>
            <a:fillRect/>
          </a:stretch>
        </p:blipFill>
        <p:spPr bwMode="auto">
          <a:xfrm>
            <a:off x="6934200" y="1371600"/>
            <a:ext cx="2705100" cy="2705100"/>
          </a:xfrm>
          <a:prstGeom prst="rect">
            <a:avLst/>
          </a:prstGeom>
          <a:noFill/>
          <a:ln w="9525">
            <a:noFill/>
            <a:miter lim="800000"/>
            <a:headEnd/>
            <a:tailEnd/>
          </a:ln>
        </p:spPr>
      </p:pic>
      <p:pic>
        <p:nvPicPr>
          <p:cNvPr id="8199" name="Picture 7"/>
          <p:cNvPicPr>
            <a:picLocks noChangeAspect="1" noChangeArrowheads="1"/>
          </p:cNvPicPr>
          <p:nvPr/>
        </p:nvPicPr>
        <p:blipFill>
          <a:blip r:embed="rId7" cstate="screen"/>
          <a:srcRect/>
          <a:stretch>
            <a:fillRect/>
          </a:stretch>
        </p:blipFill>
        <p:spPr bwMode="auto">
          <a:xfrm>
            <a:off x="6096000" y="3810000"/>
            <a:ext cx="3020786" cy="2114550"/>
          </a:xfrm>
          <a:prstGeom prst="rect">
            <a:avLst/>
          </a:prstGeom>
          <a:noFill/>
          <a:ln w="9525">
            <a:noFill/>
            <a:miter lim="800000"/>
            <a:headEnd/>
            <a:tailEnd/>
          </a:ln>
        </p:spPr>
      </p:pic>
      <p:pic>
        <p:nvPicPr>
          <p:cNvPr id="8200" name="Picture 8"/>
          <p:cNvPicPr>
            <a:picLocks noChangeAspect="1" noChangeArrowheads="1"/>
          </p:cNvPicPr>
          <p:nvPr/>
        </p:nvPicPr>
        <p:blipFill>
          <a:blip r:embed="rId8" cstate="screen"/>
          <a:srcRect/>
          <a:stretch>
            <a:fillRect/>
          </a:stretch>
        </p:blipFill>
        <p:spPr bwMode="auto">
          <a:xfrm>
            <a:off x="4191000" y="5105400"/>
            <a:ext cx="2819400" cy="2180336"/>
          </a:xfrm>
          <a:prstGeom prst="rect">
            <a:avLst/>
          </a:prstGeom>
          <a:noFill/>
          <a:ln w="9525">
            <a:noFill/>
            <a:miter lim="800000"/>
            <a:headEnd/>
            <a:tailEnd/>
          </a:ln>
        </p:spPr>
      </p:pic>
      <p:sp>
        <p:nvSpPr>
          <p:cNvPr id="10" name="Right Arrow 9"/>
          <p:cNvSpPr/>
          <p:nvPr/>
        </p:nvSpPr>
        <p:spPr bwMode="auto">
          <a:xfrm rot="20084575">
            <a:off x="2520569" y="3889246"/>
            <a:ext cx="2362200" cy="914400"/>
          </a:xfrm>
          <a:prstGeom prst="rightArrow">
            <a:avLst>
              <a:gd name="adj1" fmla="val 50000"/>
              <a:gd name="adj2" fmla="val 7562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smtClean="0">
              <a:ln>
                <a:noFill/>
              </a:ln>
              <a:solidFill>
                <a:schemeClr val="tx1"/>
              </a:solidFill>
              <a:effectLst/>
              <a:latin typeface="Times"/>
            </a:endParaRPr>
          </a:p>
        </p:txBody>
      </p:sp>
      <p:sp>
        <p:nvSpPr>
          <p:cNvPr id="11" name="TextBox 10"/>
          <p:cNvSpPr txBox="1"/>
          <p:nvPr/>
        </p:nvSpPr>
        <p:spPr>
          <a:xfrm>
            <a:off x="457200" y="2438400"/>
            <a:ext cx="1676400" cy="1338828"/>
          </a:xfrm>
          <a:prstGeom prst="rect">
            <a:avLst/>
          </a:prstGeom>
          <a:noFill/>
        </p:spPr>
        <p:txBody>
          <a:bodyPr wrap="square" rtlCol="0">
            <a:spAutoFit/>
          </a:bodyPr>
          <a:lstStyle/>
          <a:p>
            <a:r>
              <a:rPr lang="en-US" sz="2600" dirty="0" smtClean="0">
                <a:latin typeface="Arial" pitchFamily="34" charset="0"/>
                <a:cs typeface="Arial" pitchFamily="34" charset="0"/>
              </a:rPr>
              <a:t>Chemical Energy (PE)</a:t>
            </a:r>
            <a:endParaRPr lang="en-US" sz="2600" dirty="0">
              <a:latin typeface="Arial" pitchFamily="34" charset="0"/>
              <a:cs typeface="Arial" pitchFamily="34" charset="0"/>
            </a:endParaRPr>
          </a:p>
        </p:txBody>
      </p:sp>
      <p:sp>
        <p:nvSpPr>
          <p:cNvPr id="12" name="TextBox 11"/>
          <p:cNvSpPr txBox="1"/>
          <p:nvPr/>
        </p:nvSpPr>
        <p:spPr>
          <a:xfrm rot="19782504">
            <a:off x="4524509" y="3293689"/>
            <a:ext cx="2743200" cy="507831"/>
          </a:xfrm>
          <a:prstGeom prst="rect">
            <a:avLst/>
          </a:prstGeom>
          <a:noFill/>
        </p:spPr>
        <p:txBody>
          <a:bodyPr wrap="square" rtlCol="0">
            <a:spAutoFit/>
          </a:bodyPr>
          <a:lstStyle/>
          <a:p>
            <a:r>
              <a:rPr lang="en-US" sz="2600" b="1" dirty="0" smtClean="0">
                <a:latin typeface="Arial" pitchFamily="34" charset="0"/>
                <a:cs typeface="Arial" pitchFamily="34" charset="0"/>
              </a:rPr>
              <a:t>Electricity (KE)</a:t>
            </a:r>
            <a:endParaRPr lang="en-US" sz="2600" b="1" dirty="0">
              <a:latin typeface="Arial" pitchFamily="34" charset="0"/>
              <a:cs typeface="Arial" pitchFamily="34" charset="0"/>
            </a:endParaRPr>
          </a:p>
        </p:txBody>
      </p:sp>
      <p:sp>
        <p:nvSpPr>
          <p:cNvPr id="13" name="Down Arrow 12"/>
          <p:cNvSpPr/>
          <p:nvPr/>
        </p:nvSpPr>
        <p:spPr bwMode="auto">
          <a:xfrm rot="20062056">
            <a:off x="3303273" y="4858745"/>
            <a:ext cx="457200" cy="8382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smtClean="0">
              <a:ln>
                <a:noFill/>
              </a:ln>
              <a:solidFill>
                <a:schemeClr val="tx1"/>
              </a:solidFill>
              <a:effectLst/>
              <a:latin typeface="Times"/>
            </a:endParaRPr>
          </a:p>
        </p:txBody>
      </p:sp>
      <p:sp>
        <p:nvSpPr>
          <p:cNvPr id="14" name="Down Arrow 13"/>
          <p:cNvSpPr/>
          <p:nvPr/>
        </p:nvSpPr>
        <p:spPr bwMode="auto">
          <a:xfrm rot="9335811">
            <a:off x="2666669" y="3448194"/>
            <a:ext cx="457200" cy="8382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smtClean="0">
              <a:ln>
                <a:noFill/>
              </a:ln>
              <a:solidFill>
                <a:schemeClr val="tx1"/>
              </a:solidFill>
              <a:effectLst/>
              <a:latin typeface="Times"/>
            </a:endParaRPr>
          </a:p>
        </p:txBody>
      </p:sp>
      <p:sp>
        <p:nvSpPr>
          <p:cNvPr id="15" name="TextBox 14"/>
          <p:cNvSpPr txBox="1"/>
          <p:nvPr/>
        </p:nvSpPr>
        <p:spPr>
          <a:xfrm rot="20177227">
            <a:off x="1628329" y="3123599"/>
            <a:ext cx="1752600" cy="507831"/>
          </a:xfrm>
          <a:prstGeom prst="rect">
            <a:avLst/>
          </a:prstGeom>
          <a:noFill/>
        </p:spPr>
        <p:txBody>
          <a:bodyPr wrap="square" rtlCol="0">
            <a:spAutoFit/>
          </a:bodyPr>
          <a:lstStyle/>
          <a:p>
            <a:pPr algn="ctr"/>
            <a:r>
              <a:rPr lang="en-US" sz="2600" dirty="0" smtClean="0">
                <a:solidFill>
                  <a:srgbClr val="FF0000"/>
                </a:solidFill>
                <a:latin typeface="Arial" pitchFamily="34" charset="0"/>
                <a:cs typeface="Arial" pitchFamily="34" charset="0"/>
              </a:rPr>
              <a:t>Heat (KE)</a:t>
            </a:r>
            <a:endParaRPr lang="en-US" sz="2600" dirty="0">
              <a:solidFill>
                <a:srgbClr val="FF0000"/>
              </a:solidFill>
              <a:latin typeface="Arial" pitchFamily="34" charset="0"/>
              <a:cs typeface="Arial" pitchFamily="34" charset="0"/>
            </a:endParaRPr>
          </a:p>
        </p:txBody>
      </p:sp>
      <p:sp>
        <p:nvSpPr>
          <p:cNvPr id="16" name="TextBox 15"/>
          <p:cNvSpPr txBox="1"/>
          <p:nvPr/>
        </p:nvSpPr>
        <p:spPr>
          <a:xfrm rot="20177227">
            <a:off x="2638871" y="5714399"/>
            <a:ext cx="1752600" cy="507831"/>
          </a:xfrm>
          <a:prstGeom prst="rect">
            <a:avLst/>
          </a:prstGeom>
          <a:noFill/>
        </p:spPr>
        <p:txBody>
          <a:bodyPr wrap="square" rtlCol="0">
            <a:spAutoFit/>
          </a:bodyPr>
          <a:lstStyle/>
          <a:p>
            <a:pPr algn="ctr"/>
            <a:r>
              <a:rPr lang="en-US" sz="2600" dirty="0" smtClean="0">
                <a:solidFill>
                  <a:srgbClr val="FF0000"/>
                </a:solidFill>
                <a:latin typeface="Arial" pitchFamily="34" charset="0"/>
                <a:cs typeface="Arial" pitchFamily="34" charset="0"/>
              </a:rPr>
              <a:t>Heat (KE)</a:t>
            </a:r>
            <a:endParaRPr lang="en-US" sz="26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screen"/>
          <a:srcRect l="6299" t="2589" r="3412" b="4207"/>
          <a:stretch>
            <a:fillRect/>
          </a:stretch>
        </p:blipFill>
        <p:spPr bwMode="auto">
          <a:xfrm>
            <a:off x="533400" y="3200400"/>
            <a:ext cx="2590800" cy="2169042"/>
          </a:xfrm>
          <a:prstGeom prst="rect">
            <a:avLst/>
          </a:prstGeom>
          <a:noFill/>
          <a:ln w="9525">
            <a:noFill/>
            <a:miter lim="800000"/>
            <a:headEnd/>
            <a:tailEnd/>
          </a:ln>
        </p:spPr>
      </p:pic>
      <p:sp>
        <p:nvSpPr>
          <p:cNvPr id="7" name="TextBox 6"/>
          <p:cNvSpPr txBox="1"/>
          <p:nvPr/>
        </p:nvSpPr>
        <p:spPr>
          <a:xfrm>
            <a:off x="152400" y="228600"/>
            <a:ext cx="10058400" cy="646331"/>
          </a:xfrm>
          <a:prstGeom prst="rect">
            <a:avLst/>
          </a:prstGeom>
          <a:noFill/>
        </p:spPr>
        <p:txBody>
          <a:bodyPr wrap="square" rtlCol="0">
            <a:spAutoFit/>
          </a:bodyPr>
          <a:lstStyle/>
          <a:p>
            <a:r>
              <a:rPr lang="en-US" sz="3600" b="1" dirty="0" smtClean="0">
                <a:solidFill>
                  <a:srgbClr val="FFC000"/>
                </a:solidFill>
                <a:latin typeface="Arial" pitchFamily="34" charset="0"/>
                <a:cs typeface="Arial" pitchFamily="34" charset="0"/>
              </a:rPr>
              <a:t>So what can we do with a penny to do work?</a:t>
            </a:r>
            <a:endParaRPr lang="en-US" sz="3600" b="1" dirty="0">
              <a:solidFill>
                <a:srgbClr val="FFC000"/>
              </a:solidFill>
              <a:latin typeface="Arial" pitchFamily="34" charset="0"/>
              <a:cs typeface="Arial" pitchFamily="34" charset="0"/>
            </a:endParaRPr>
          </a:p>
        </p:txBody>
      </p:sp>
      <p:pic>
        <p:nvPicPr>
          <p:cNvPr id="7174" name="Picture 6"/>
          <p:cNvPicPr>
            <a:picLocks noChangeAspect="1" noChangeArrowheads="1"/>
          </p:cNvPicPr>
          <p:nvPr/>
        </p:nvPicPr>
        <p:blipFill>
          <a:blip r:embed="rId3" cstate="screen"/>
          <a:srcRect/>
          <a:stretch>
            <a:fillRect/>
          </a:stretch>
        </p:blipFill>
        <p:spPr bwMode="auto">
          <a:xfrm>
            <a:off x="5562600" y="2560320"/>
            <a:ext cx="4038600" cy="3230880"/>
          </a:xfrm>
          <a:prstGeom prst="rect">
            <a:avLst/>
          </a:prstGeom>
          <a:noFill/>
          <a:ln w="9525">
            <a:noFill/>
            <a:miter lim="800000"/>
            <a:headEnd/>
            <a:tailEnd/>
          </a:ln>
        </p:spPr>
      </p:pic>
      <p:sp>
        <p:nvSpPr>
          <p:cNvPr id="9" name="Right Arrow 8"/>
          <p:cNvSpPr/>
          <p:nvPr/>
        </p:nvSpPr>
        <p:spPr bwMode="auto">
          <a:xfrm>
            <a:off x="3429000" y="3810000"/>
            <a:ext cx="1905000"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smtClean="0">
              <a:ln>
                <a:noFill/>
              </a:ln>
              <a:solidFill>
                <a:schemeClr val="tx1"/>
              </a:solidFill>
              <a:effectLst/>
              <a:latin typeface="Times"/>
            </a:endParaRPr>
          </a:p>
        </p:txBody>
      </p:sp>
      <p:sp>
        <p:nvSpPr>
          <p:cNvPr id="12" name="&quot;No&quot; Symbol 11"/>
          <p:cNvSpPr/>
          <p:nvPr/>
        </p:nvSpPr>
        <p:spPr bwMode="auto">
          <a:xfrm>
            <a:off x="1676400" y="762000"/>
            <a:ext cx="7391400" cy="6477000"/>
          </a:xfrm>
          <a:prstGeom prst="noSmoking">
            <a:avLst/>
          </a:prstGeom>
          <a:solidFill>
            <a:srgbClr val="FF0000">
              <a:alpha val="4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fade">
                                      <p:cBhvr>
                                        <p:cTn id="7" dur="1000"/>
                                        <p:tgtEl>
                                          <p:spTgt spid="7174"/>
                                        </p:tgtEl>
                                      </p:cBhvr>
                                    </p:animEffect>
                                    <p:anim calcmode="lin" valueType="num">
                                      <p:cBhvr>
                                        <p:cTn id="8" dur="1000" fill="hold"/>
                                        <p:tgtEl>
                                          <p:spTgt spid="7174"/>
                                        </p:tgtEl>
                                        <p:attrNameLst>
                                          <p:attrName>ppt_x</p:attrName>
                                        </p:attrNameLst>
                                      </p:cBhvr>
                                      <p:tavLst>
                                        <p:tav tm="0">
                                          <p:val>
                                            <p:strVal val="#ppt_x"/>
                                          </p:val>
                                        </p:tav>
                                        <p:tav tm="100000">
                                          <p:val>
                                            <p:strVal val="#ppt_x"/>
                                          </p:val>
                                        </p:tav>
                                      </p:tavLst>
                                    </p:anim>
                                    <p:anim calcmode="lin" valueType="num">
                                      <p:cBhvr>
                                        <p:cTn id="9" dur="900" decel="100000" fill="hold"/>
                                        <p:tgtEl>
                                          <p:spTgt spid="71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9067800" cy="923330"/>
          </a:xfrm>
          <a:prstGeom prst="rect">
            <a:avLst/>
          </a:prstGeom>
          <a:noFill/>
        </p:spPr>
        <p:txBody>
          <a:bodyPr wrap="square" rtlCol="0">
            <a:spAutoFit/>
          </a:bodyPr>
          <a:lstStyle/>
          <a:p>
            <a:r>
              <a:rPr lang="en-US" b="1" dirty="0" smtClean="0">
                <a:solidFill>
                  <a:srgbClr val="FFC000"/>
                </a:solidFill>
                <a:latin typeface="Arial" pitchFamily="34" charset="0"/>
                <a:cs typeface="Arial" pitchFamily="34" charset="0"/>
              </a:rPr>
              <a:t>A penny has chemical energy (PE) that we can convert to electricity (KE)….</a:t>
            </a:r>
            <a:endParaRPr lang="en-US" b="1" dirty="0">
              <a:solidFill>
                <a:srgbClr val="FFC000"/>
              </a:solidFill>
              <a:latin typeface="Arial" pitchFamily="34" charset="0"/>
              <a:cs typeface="Arial" pitchFamily="34" charset="0"/>
            </a:endParaRPr>
          </a:p>
        </p:txBody>
      </p:sp>
      <p:pic>
        <p:nvPicPr>
          <p:cNvPr id="3" name="Picture 2" descr="600px-Voltaic_pile_3D_model.png"/>
          <p:cNvPicPr>
            <a:picLocks noChangeAspect="1"/>
          </p:cNvPicPr>
          <p:nvPr/>
        </p:nvPicPr>
        <p:blipFill>
          <a:blip r:embed="rId3" cstate="screen"/>
          <a:srcRect l="5084" t="3389" r="10187" b="3408"/>
          <a:stretch>
            <a:fillRect/>
          </a:stretch>
        </p:blipFill>
        <p:spPr>
          <a:xfrm>
            <a:off x="1752600" y="2133600"/>
            <a:ext cx="3810000" cy="4191000"/>
          </a:xfrm>
          <a:prstGeom prst="rect">
            <a:avLst/>
          </a:prstGeom>
        </p:spPr>
      </p:pic>
      <p:sp>
        <p:nvSpPr>
          <p:cNvPr id="5" name="TextBox 4"/>
          <p:cNvSpPr txBox="1"/>
          <p:nvPr/>
        </p:nvSpPr>
        <p:spPr>
          <a:xfrm>
            <a:off x="5715000" y="4140369"/>
            <a:ext cx="2895600" cy="507831"/>
          </a:xfrm>
          <a:prstGeom prst="rect">
            <a:avLst/>
          </a:prstGeom>
          <a:noFill/>
        </p:spPr>
        <p:txBody>
          <a:bodyPr wrap="square" rtlCol="0">
            <a:spAutoFit/>
          </a:bodyPr>
          <a:lstStyle/>
          <a:p>
            <a:r>
              <a:rPr lang="en-US" sz="2600" dirty="0" smtClean="0">
                <a:latin typeface="Arial" pitchFamily="34" charset="0"/>
                <a:cs typeface="Arial" pitchFamily="34" charset="0"/>
              </a:rPr>
              <a:t>Single Cell</a:t>
            </a:r>
            <a:endParaRPr lang="en-US" sz="2600" dirty="0">
              <a:latin typeface="Arial" pitchFamily="34" charset="0"/>
              <a:cs typeface="Arial" pitchFamily="34" charset="0"/>
            </a:endParaRPr>
          </a:p>
        </p:txBody>
      </p:sp>
      <p:cxnSp>
        <p:nvCxnSpPr>
          <p:cNvPr id="7" name="Straight Arrow Connector 6"/>
          <p:cNvCxnSpPr/>
          <p:nvPr/>
        </p:nvCxnSpPr>
        <p:spPr bwMode="auto">
          <a:xfrm>
            <a:off x="5562600" y="3276600"/>
            <a:ext cx="13716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8" name="TextBox 7"/>
          <p:cNvSpPr txBox="1"/>
          <p:nvPr/>
        </p:nvSpPr>
        <p:spPr>
          <a:xfrm>
            <a:off x="7162800" y="2997369"/>
            <a:ext cx="2895600" cy="923330"/>
          </a:xfrm>
          <a:prstGeom prst="rect">
            <a:avLst/>
          </a:prstGeom>
          <a:noFill/>
        </p:spPr>
        <p:txBody>
          <a:bodyPr wrap="square" rtlCol="0">
            <a:spAutoFit/>
          </a:bodyPr>
          <a:lstStyle/>
          <a:p>
            <a:r>
              <a:rPr lang="en-US" sz="2600" dirty="0" smtClean="0">
                <a:latin typeface="Arial" pitchFamily="34" charset="0"/>
                <a:cs typeface="Arial" pitchFamily="34" charset="0"/>
              </a:rPr>
              <a:t>Electrolyte Sponge</a:t>
            </a:r>
          </a:p>
        </p:txBody>
      </p:sp>
      <p:cxnSp>
        <p:nvCxnSpPr>
          <p:cNvPr id="11" name="Straight Arrow Connector 10"/>
          <p:cNvCxnSpPr/>
          <p:nvPr/>
        </p:nvCxnSpPr>
        <p:spPr bwMode="auto">
          <a:xfrm>
            <a:off x="5562600" y="5789612"/>
            <a:ext cx="13716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TextBox 11"/>
          <p:cNvSpPr txBox="1"/>
          <p:nvPr/>
        </p:nvSpPr>
        <p:spPr>
          <a:xfrm>
            <a:off x="7162800" y="5511969"/>
            <a:ext cx="2514600" cy="507831"/>
          </a:xfrm>
          <a:prstGeom prst="rect">
            <a:avLst/>
          </a:prstGeom>
          <a:noFill/>
        </p:spPr>
        <p:txBody>
          <a:bodyPr wrap="square" rtlCol="0">
            <a:spAutoFit/>
          </a:bodyPr>
          <a:lstStyle/>
          <a:p>
            <a:r>
              <a:rPr lang="en-US" sz="2600" dirty="0" smtClean="0">
                <a:latin typeface="Arial" pitchFamily="34" charset="0"/>
                <a:cs typeface="Arial" pitchFamily="34" charset="0"/>
              </a:rPr>
              <a:t>Penny</a:t>
            </a:r>
            <a:endParaRPr lang="en-US" sz="2600" dirty="0">
              <a:latin typeface="Arial" pitchFamily="34" charset="0"/>
              <a:cs typeface="Arial" pitchFamily="34" charset="0"/>
            </a:endParaRPr>
          </a:p>
        </p:txBody>
      </p:sp>
      <p:cxnSp>
        <p:nvCxnSpPr>
          <p:cNvPr id="13" name="Straight Arrow Connector 12"/>
          <p:cNvCxnSpPr/>
          <p:nvPr/>
        </p:nvCxnSpPr>
        <p:spPr bwMode="auto">
          <a:xfrm>
            <a:off x="5562600" y="2438400"/>
            <a:ext cx="13716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4" name="TextBox 13"/>
          <p:cNvSpPr txBox="1"/>
          <p:nvPr/>
        </p:nvSpPr>
        <p:spPr>
          <a:xfrm>
            <a:off x="7162800" y="2159169"/>
            <a:ext cx="2514600" cy="507831"/>
          </a:xfrm>
          <a:prstGeom prst="rect">
            <a:avLst/>
          </a:prstGeom>
          <a:noFill/>
        </p:spPr>
        <p:txBody>
          <a:bodyPr wrap="square" rtlCol="0">
            <a:spAutoFit/>
          </a:bodyPr>
          <a:lstStyle/>
          <a:p>
            <a:r>
              <a:rPr lang="en-US" sz="2600" dirty="0" smtClean="0">
                <a:latin typeface="Arial" pitchFamily="34" charset="0"/>
                <a:cs typeface="Arial" pitchFamily="34" charset="0"/>
              </a:rPr>
              <a:t>Al Foil</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915400" cy="1938992"/>
          </a:xfrm>
          <a:prstGeom prst="rect">
            <a:avLst/>
          </a:prstGeom>
          <a:noFill/>
        </p:spPr>
        <p:txBody>
          <a:bodyPr wrap="square" rtlCol="0">
            <a:spAutoFit/>
          </a:bodyPr>
          <a:lstStyle/>
          <a:p>
            <a:r>
              <a:rPr lang="en-US" sz="2000" dirty="0" smtClean="0">
                <a:latin typeface="Arial" pitchFamily="34" charset="0"/>
                <a:cs typeface="Arial" pitchFamily="34" charset="0"/>
              </a:rPr>
              <a:t>Graphing the results is an excellent addition to this activity. </a:t>
            </a:r>
            <a:r>
              <a:rPr lang="en-US" sz="2000" dirty="0" smtClean="0">
                <a:latin typeface="Arial" pitchFamily="34" charset="0"/>
                <a:cs typeface="Arial" pitchFamily="34" charset="0"/>
              </a:rPr>
              <a:t>Using </a:t>
            </a:r>
            <a:r>
              <a:rPr lang="en-US" sz="2000" dirty="0" smtClean="0">
                <a:latin typeface="Arial" pitchFamily="34" charset="0"/>
                <a:cs typeface="Arial" pitchFamily="34" charset="0"/>
              </a:rPr>
              <a:t>the single cell voltage from the first stack, one can determine the voltage of the battery assuming each additional stack will be perfectly additive and thus linear. </a:t>
            </a:r>
            <a:r>
              <a:rPr lang="en-US" sz="2000" dirty="0" smtClean="0">
                <a:latin typeface="Arial" pitchFamily="34" charset="0"/>
                <a:cs typeface="Arial" pitchFamily="34" charset="0"/>
              </a:rPr>
              <a:t>In </a:t>
            </a:r>
            <a:r>
              <a:rPr lang="en-US" sz="2000" dirty="0" smtClean="0">
                <a:latin typeface="Arial" pitchFamily="34" charset="0"/>
                <a:cs typeface="Arial" pitchFamily="34" charset="0"/>
              </a:rPr>
              <a:t>reality the voltage of the battery will be less and can follow a potentially non-linear trend for which students can re-evaluate how the battery was constructed and engineer a solution to improve the battery voltage. </a:t>
            </a:r>
            <a:r>
              <a:rPr lang="en-US" sz="2000" dirty="0" smtClean="0"/>
              <a:t> </a:t>
            </a:r>
            <a:endParaRPr lang="en-US" sz="2000" dirty="0"/>
          </a:p>
        </p:txBody>
      </p:sp>
      <p:pic>
        <p:nvPicPr>
          <p:cNvPr id="1027" name="Picture 3"/>
          <p:cNvPicPr>
            <a:picLocks noChangeAspect="1" noChangeArrowheads="1"/>
          </p:cNvPicPr>
          <p:nvPr/>
        </p:nvPicPr>
        <p:blipFill>
          <a:blip r:embed="rId2" cstate="screen"/>
          <a:srcRect/>
          <a:stretch>
            <a:fillRect/>
          </a:stretch>
        </p:blipFill>
        <p:spPr bwMode="auto">
          <a:xfrm>
            <a:off x="1752600" y="2743200"/>
            <a:ext cx="6819900" cy="41306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90600"/>
            <a:ext cx="9144000" cy="1954381"/>
          </a:xfrm>
          <a:prstGeom prst="rect">
            <a:avLst/>
          </a:prstGeom>
          <a:noFill/>
        </p:spPr>
        <p:txBody>
          <a:bodyPr wrap="square" rtlCol="0">
            <a:spAutoFit/>
          </a:bodyPr>
          <a:lstStyle/>
          <a:p>
            <a:pPr algn="ctr"/>
            <a:r>
              <a:rPr lang="en-US" sz="4000" b="1" dirty="0" smtClean="0">
                <a:solidFill>
                  <a:srgbClr val="FFC000"/>
                </a:solidFill>
                <a:latin typeface="Arial" pitchFamily="34" charset="0"/>
                <a:cs typeface="Arial" pitchFamily="34" charset="0"/>
              </a:rPr>
              <a:t>The Conservation of Energy Law</a:t>
            </a:r>
            <a:r>
              <a:rPr lang="en-US" sz="4000" b="1" dirty="0" smtClean="0">
                <a:solidFill>
                  <a:srgbClr val="FFFF00"/>
                </a:solidFill>
              </a:rPr>
              <a:t> </a:t>
            </a:r>
          </a:p>
          <a:p>
            <a:pPr algn="ctr"/>
            <a:endParaRPr lang="en-US" dirty="0" smtClean="0"/>
          </a:p>
          <a:p>
            <a:pPr algn="ctr"/>
            <a:r>
              <a:rPr lang="en-US" b="1" dirty="0" smtClean="0">
                <a:sym typeface="Symbol"/>
              </a:rPr>
              <a:t>   </a:t>
            </a:r>
            <a:r>
              <a:rPr lang="en-US" b="1" dirty="0" smtClean="0">
                <a:latin typeface="Arial" pitchFamily="34" charset="0"/>
                <a:cs typeface="Arial" pitchFamily="34" charset="0"/>
                <a:sym typeface="Symbol"/>
              </a:rPr>
              <a:t> </a:t>
            </a:r>
            <a:r>
              <a:rPr lang="en-US" b="1" dirty="0" smtClean="0">
                <a:latin typeface="Arial" pitchFamily="34" charset="0"/>
                <a:cs typeface="Arial" pitchFamily="34" charset="0"/>
              </a:rPr>
              <a:t>energy cannot be created or destroyed </a:t>
            </a:r>
          </a:p>
          <a:p>
            <a:pPr algn="ctr"/>
            <a:r>
              <a:rPr lang="en-US" dirty="0" smtClean="0">
                <a:solidFill>
                  <a:srgbClr val="FF0000"/>
                </a:solidFill>
                <a:latin typeface="Arial" pitchFamily="34" charset="0"/>
                <a:cs typeface="Arial" pitchFamily="34" charset="0"/>
              </a:rPr>
              <a:t>(it can only change forms so that </a:t>
            </a:r>
            <a:r>
              <a:rPr lang="en-US" b="1" u="sng" dirty="0" smtClean="0">
                <a:solidFill>
                  <a:srgbClr val="FF0000"/>
                </a:solidFill>
                <a:latin typeface="Arial" pitchFamily="34" charset="0"/>
                <a:cs typeface="Arial" pitchFamily="34" charset="0"/>
              </a:rPr>
              <a:t>energy in = energy out</a:t>
            </a:r>
            <a:r>
              <a:rPr lang="en-US" dirty="0" smtClean="0">
                <a:solidFill>
                  <a:srgbClr val="FF0000"/>
                </a:solidFill>
                <a:latin typeface="Arial" pitchFamily="34" charset="0"/>
                <a:cs typeface="Arial" pitchFamily="34" charset="0"/>
              </a:rPr>
              <a:t>)</a:t>
            </a:r>
            <a:endParaRPr lang="en-US" dirty="0">
              <a:solidFill>
                <a:srgbClr val="FF0000"/>
              </a:solidFill>
              <a:latin typeface="Arial" pitchFamily="34" charset="0"/>
              <a:cs typeface="Arial" pitchFamily="34" charset="0"/>
            </a:endParaRPr>
          </a:p>
        </p:txBody>
      </p:sp>
      <p:sp>
        <p:nvSpPr>
          <p:cNvPr id="5" name="TextBox 4"/>
          <p:cNvSpPr txBox="1"/>
          <p:nvPr/>
        </p:nvSpPr>
        <p:spPr>
          <a:xfrm>
            <a:off x="3505200" y="5448300"/>
            <a:ext cx="2819400" cy="507831"/>
          </a:xfrm>
          <a:prstGeom prst="rect">
            <a:avLst/>
          </a:prstGeom>
          <a:noFill/>
        </p:spPr>
        <p:txBody>
          <a:bodyPr wrap="square" rtlCol="0">
            <a:spAutoFit/>
          </a:bodyPr>
          <a:lstStyle/>
          <a:p>
            <a:r>
              <a:rPr lang="en-US" b="1" dirty="0" smtClean="0">
                <a:solidFill>
                  <a:srgbClr val="FFC000"/>
                </a:solidFill>
                <a:latin typeface="Arial" pitchFamily="34" charset="0"/>
                <a:cs typeface="Arial" pitchFamily="34" charset="0"/>
              </a:rPr>
              <a:t>what is energy</a:t>
            </a:r>
            <a:endParaRPr lang="en-US" b="1" dirty="0">
              <a:solidFill>
                <a:srgbClr val="FFC000"/>
              </a:solidFill>
              <a:latin typeface="Arial" pitchFamily="34" charset="0"/>
              <a:cs typeface="Arial" pitchFamily="34" charset="0"/>
            </a:endParaRPr>
          </a:p>
        </p:txBody>
      </p:sp>
      <p:pic>
        <p:nvPicPr>
          <p:cNvPr id="1027" name="Picture 3" descr="C:\Users\Sofie\AppData\Local\Microsoft\Windows\Temporary Internet Files\Content.IE5\UNONC1U4\MCj04344110000[1].wmf"/>
          <p:cNvPicPr>
            <a:picLocks noChangeAspect="1" noChangeArrowheads="1"/>
          </p:cNvPicPr>
          <p:nvPr/>
        </p:nvPicPr>
        <p:blipFill>
          <a:blip r:embed="rId2" cstate="screen"/>
          <a:srcRect/>
          <a:stretch>
            <a:fillRect/>
          </a:stretch>
        </p:blipFill>
        <p:spPr bwMode="auto">
          <a:xfrm>
            <a:off x="5943600" y="4610100"/>
            <a:ext cx="2133600" cy="2400300"/>
          </a:xfrm>
          <a:prstGeom prst="rect">
            <a:avLst/>
          </a:prstGeom>
          <a:noFill/>
        </p:spPr>
      </p:pic>
      <p:sp>
        <p:nvSpPr>
          <p:cNvPr id="8" name="TextBox 7"/>
          <p:cNvSpPr txBox="1"/>
          <p:nvPr/>
        </p:nvSpPr>
        <p:spPr>
          <a:xfrm>
            <a:off x="457200" y="3352800"/>
            <a:ext cx="9296400" cy="923330"/>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itchFamily="34" charset="0"/>
                <a:cs typeface="Arial" pitchFamily="34" charset="0"/>
              </a:rPr>
              <a:t>Ok seems simple enough - energy doesn’t come out of thin air or just disappear but</a:t>
            </a:r>
            <a:endParaRPr lang="en-US" b="1" dirty="0">
              <a:solidFill>
                <a:schemeClr val="accent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3" fill="hold" grpId="1" nodeType="clickEffect">
                                  <p:stCondLst>
                                    <p:cond delay="0"/>
                                  </p:stCondLst>
                                  <p:childTnLst>
                                    <p:anim calcmode="lin" valueType="num">
                                      <p:cBhvr additive="base">
                                        <p:cTn id="11" dur="1000"/>
                                        <p:tgtEl>
                                          <p:spTgt spid="8"/>
                                        </p:tgtEl>
                                        <p:attrNameLst>
                                          <p:attrName>ppt_x</p:attrName>
                                        </p:attrNameLst>
                                      </p:cBhvr>
                                      <p:tavLst>
                                        <p:tav tm="0">
                                          <p:val>
                                            <p:strVal val="ppt_x"/>
                                          </p:val>
                                        </p:tav>
                                        <p:tav tm="100000">
                                          <p:val>
                                            <p:strVal val="1+ppt_w/2"/>
                                          </p:val>
                                        </p:tav>
                                      </p:tavLst>
                                    </p:anim>
                                    <p:anim calcmode="lin" valueType="num">
                                      <p:cBhvr additive="base">
                                        <p:cTn id="12" dur="1000"/>
                                        <p:tgtEl>
                                          <p:spTgt spid="8"/>
                                        </p:tgtEl>
                                        <p:attrNameLst>
                                          <p:attrName>ppt_y</p:attrName>
                                        </p:attrNameLst>
                                      </p:cBhvr>
                                      <p:tavLst>
                                        <p:tav tm="0">
                                          <p:val>
                                            <p:strVal val="ppt_y"/>
                                          </p:val>
                                        </p:tav>
                                        <p:tav tm="100000">
                                          <p:val>
                                            <p:strVal val="0-ppt_h/2"/>
                                          </p:val>
                                        </p:tav>
                                      </p:tavLst>
                                    </p:anim>
                                    <p:set>
                                      <p:cBhvr>
                                        <p:cTn id="13" dur="1" fill="hold">
                                          <p:stCondLst>
                                            <p:cond delay="999"/>
                                          </p:stCondLst>
                                        </p:cTn>
                                        <p:tgtEl>
                                          <p:spTgt spid="8"/>
                                        </p:tgtEl>
                                        <p:attrNameLst>
                                          <p:attrName>style.visibility</p:attrName>
                                        </p:attrNameLst>
                                      </p:cBhvr>
                                      <p:to>
                                        <p:strVal val="hidden"/>
                                      </p:to>
                                    </p:set>
                                  </p:childTnLst>
                                </p:cTn>
                              </p:par>
                              <p:par>
                                <p:cTn id="14" presetID="2" presetClass="entr" presetSubtype="1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1000" fill="hold"/>
                                        <p:tgtEl>
                                          <p:spTgt spid="1027"/>
                                        </p:tgtEl>
                                        <p:attrNameLst>
                                          <p:attrName>ppt_x</p:attrName>
                                        </p:attrNameLst>
                                      </p:cBhvr>
                                      <p:tavLst>
                                        <p:tav tm="0">
                                          <p:val>
                                            <p:strVal val="0-#ppt_w/2"/>
                                          </p:val>
                                        </p:tav>
                                        <p:tav tm="100000">
                                          <p:val>
                                            <p:strVal val="#ppt_x"/>
                                          </p:val>
                                        </p:tav>
                                      </p:tavLst>
                                    </p:anim>
                                    <p:anim calcmode="lin" valueType="num">
                                      <p:cBhvr additive="base">
                                        <p:cTn id="21" dur="10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9753600" cy="584775"/>
          </a:xfrm>
          <a:prstGeom prst="rect">
            <a:avLst/>
          </a:prstGeom>
          <a:noFill/>
        </p:spPr>
        <p:txBody>
          <a:bodyPr wrap="square" rtlCol="0">
            <a:spAutoFit/>
          </a:bodyPr>
          <a:lstStyle/>
          <a:p>
            <a:r>
              <a:rPr lang="en-US" sz="3200" b="1" dirty="0" smtClean="0">
                <a:solidFill>
                  <a:srgbClr val="FFC000"/>
                </a:solidFill>
                <a:latin typeface="Arial" pitchFamily="34" charset="0"/>
                <a:cs typeface="Arial" pitchFamily="34" charset="0"/>
              </a:rPr>
              <a:t>Scientists define energy as the ability to do work</a:t>
            </a:r>
            <a:endParaRPr lang="en-US" sz="3200" b="1" dirty="0">
              <a:solidFill>
                <a:srgbClr val="FFC000"/>
              </a:solidFill>
              <a:latin typeface="Arial" pitchFamily="34" charset="0"/>
              <a:cs typeface="Arial" pitchFamily="34" charset="0"/>
            </a:endParaRPr>
          </a:p>
        </p:txBody>
      </p:sp>
      <p:sp>
        <p:nvSpPr>
          <p:cNvPr id="3" name="TextBox 2"/>
          <p:cNvSpPr txBox="1"/>
          <p:nvPr/>
        </p:nvSpPr>
        <p:spPr>
          <a:xfrm>
            <a:off x="533400" y="1295400"/>
            <a:ext cx="9220200" cy="923330"/>
          </a:xfrm>
          <a:prstGeom prst="rect">
            <a:avLst/>
          </a:prstGeom>
          <a:noFill/>
        </p:spPr>
        <p:txBody>
          <a:bodyPr wrap="square" rtlCol="0">
            <a:spAutoFit/>
          </a:bodyPr>
          <a:lstStyle/>
          <a:p>
            <a:r>
              <a:rPr lang="en-US" dirty="0" smtClean="0">
                <a:latin typeface="Arial" pitchFamily="34" charset="0"/>
                <a:cs typeface="Arial" pitchFamily="34" charset="0"/>
              </a:rPr>
              <a:t>Energy is found in different forms: such as light, heat, sound and motion</a:t>
            </a:r>
            <a:endParaRPr lang="en-US" dirty="0">
              <a:latin typeface="Arial" pitchFamily="34" charset="0"/>
              <a:cs typeface="Arial" pitchFamily="34" charset="0"/>
            </a:endParaRPr>
          </a:p>
        </p:txBody>
      </p:sp>
      <p:pic>
        <p:nvPicPr>
          <p:cNvPr id="2050" name="Picture 2"/>
          <p:cNvPicPr>
            <a:picLocks noChangeAspect="1" noChangeArrowheads="1"/>
          </p:cNvPicPr>
          <p:nvPr/>
        </p:nvPicPr>
        <p:blipFill>
          <a:blip r:embed="rId3" cstate="screen"/>
          <a:srcRect/>
          <a:stretch>
            <a:fillRect/>
          </a:stretch>
        </p:blipFill>
        <p:spPr bwMode="auto">
          <a:xfrm>
            <a:off x="609600" y="2286000"/>
            <a:ext cx="6477000" cy="4002786"/>
          </a:xfrm>
          <a:prstGeom prst="rect">
            <a:avLst/>
          </a:prstGeom>
          <a:noFill/>
          <a:ln w="9525">
            <a:noFill/>
            <a:miter lim="800000"/>
            <a:headEnd/>
            <a:tailEnd/>
          </a:ln>
        </p:spPr>
      </p:pic>
      <p:pic>
        <p:nvPicPr>
          <p:cNvPr id="2054" name="Picture 6"/>
          <p:cNvPicPr>
            <a:picLocks noChangeAspect="1" noChangeArrowheads="1"/>
          </p:cNvPicPr>
          <p:nvPr/>
        </p:nvPicPr>
        <p:blipFill>
          <a:blip r:embed="rId4" cstate="screen"/>
          <a:srcRect/>
          <a:stretch>
            <a:fillRect/>
          </a:stretch>
        </p:blipFill>
        <p:spPr bwMode="auto">
          <a:xfrm>
            <a:off x="5105400" y="1926566"/>
            <a:ext cx="4343400" cy="5121934"/>
          </a:xfrm>
          <a:prstGeom prst="rect">
            <a:avLst/>
          </a:prstGeom>
          <a:noFill/>
          <a:ln w="9525">
            <a:noFill/>
            <a:miter lim="800000"/>
            <a:headEnd/>
            <a:tailEnd/>
          </a:ln>
        </p:spPr>
      </p:pic>
      <p:pic>
        <p:nvPicPr>
          <p:cNvPr id="2052" name="Picture 4"/>
          <p:cNvPicPr>
            <a:picLocks noChangeAspect="1" noChangeArrowheads="1"/>
          </p:cNvPicPr>
          <p:nvPr/>
        </p:nvPicPr>
        <p:blipFill>
          <a:blip r:embed="rId5" cstate="screen"/>
          <a:srcRect/>
          <a:stretch>
            <a:fillRect/>
          </a:stretch>
        </p:blipFill>
        <p:spPr bwMode="auto">
          <a:xfrm>
            <a:off x="1447800" y="2590800"/>
            <a:ext cx="6365088" cy="4562475"/>
          </a:xfrm>
          <a:prstGeom prst="rect">
            <a:avLst/>
          </a:prstGeom>
          <a:noFill/>
          <a:ln w="9525">
            <a:noFill/>
            <a:miter lim="800000"/>
            <a:headEnd/>
            <a:tailEnd/>
          </a:ln>
        </p:spPr>
      </p:pic>
      <p:pic>
        <p:nvPicPr>
          <p:cNvPr id="2053" name="Picture 5"/>
          <p:cNvPicPr>
            <a:picLocks noChangeAspect="1" noChangeArrowheads="1"/>
          </p:cNvPicPr>
          <p:nvPr/>
        </p:nvPicPr>
        <p:blipFill>
          <a:blip r:embed="rId6" cstate="screen"/>
          <a:srcRect/>
          <a:stretch>
            <a:fillRect/>
          </a:stretch>
        </p:blipFill>
        <p:spPr bwMode="auto">
          <a:xfrm>
            <a:off x="4648200" y="1866900"/>
            <a:ext cx="3733800" cy="560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1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10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fade">
                                      <p:cBhvr>
                                        <p:cTn id="2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18292"/>
            <a:ext cx="8305800" cy="677108"/>
          </a:xfrm>
          <a:prstGeom prst="rect">
            <a:avLst/>
          </a:prstGeom>
          <a:noFill/>
        </p:spPr>
        <p:txBody>
          <a:bodyPr wrap="square" rtlCol="0">
            <a:spAutoFit/>
          </a:bodyPr>
          <a:lstStyle/>
          <a:p>
            <a:pPr algn="ctr"/>
            <a:r>
              <a:rPr lang="en-US" sz="3800" b="1" dirty="0" smtClean="0">
                <a:latin typeface="Arial" pitchFamily="34" charset="0"/>
                <a:cs typeface="Arial" pitchFamily="34" charset="0"/>
              </a:rPr>
              <a:t>Kinetic Energy:  Energy of Motion</a:t>
            </a:r>
          </a:p>
        </p:txBody>
      </p:sp>
      <p:sp>
        <p:nvSpPr>
          <p:cNvPr id="12" name="TextBox 11"/>
          <p:cNvSpPr txBox="1"/>
          <p:nvPr/>
        </p:nvSpPr>
        <p:spPr>
          <a:xfrm>
            <a:off x="1143000" y="1752600"/>
            <a:ext cx="7086600" cy="1107996"/>
          </a:xfrm>
          <a:prstGeom prst="rect">
            <a:avLst/>
          </a:prstGeom>
          <a:noFill/>
        </p:spPr>
        <p:txBody>
          <a:bodyPr wrap="square" rtlCol="0">
            <a:spAutoFit/>
          </a:bodyPr>
          <a:lstStyle/>
          <a:p>
            <a:pPr algn="ctr"/>
            <a:r>
              <a:rPr lang="en-US" sz="6600" dirty="0" smtClean="0">
                <a:solidFill>
                  <a:srgbClr val="FFC000"/>
                </a:solidFill>
                <a:latin typeface="Arial" pitchFamily="34" charset="0"/>
                <a:cs typeface="Arial" pitchFamily="34" charset="0"/>
              </a:rPr>
              <a:t>KE = ½ mv</a:t>
            </a:r>
            <a:r>
              <a:rPr lang="en-US" sz="6600" baseline="30000" dirty="0" smtClean="0">
                <a:solidFill>
                  <a:srgbClr val="FFC000"/>
                </a:solidFill>
                <a:latin typeface="Arial" pitchFamily="34" charset="0"/>
                <a:cs typeface="Arial" pitchFamily="34" charset="0"/>
              </a:rPr>
              <a:t>2</a:t>
            </a:r>
          </a:p>
        </p:txBody>
      </p:sp>
      <p:sp>
        <p:nvSpPr>
          <p:cNvPr id="14" name="TextBox 13"/>
          <p:cNvSpPr txBox="1"/>
          <p:nvPr/>
        </p:nvSpPr>
        <p:spPr>
          <a:xfrm>
            <a:off x="1447800" y="3200400"/>
            <a:ext cx="5943600" cy="1015663"/>
          </a:xfrm>
          <a:prstGeom prst="rect">
            <a:avLst/>
          </a:prstGeom>
          <a:noFill/>
        </p:spPr>
        <p:txBody>
          <a:bodyPr wrap="square" rtlCol="0">
            <a:spAutoFit/>
          </a:bodyPr>
          <a:lstStyle/>
          <a:p>
            <a:r>
              <a:rPr lang="en-US" sz="3600" b="1" baseline="30000" dirty="0" smtClean="0">
                <a:solidFill>
                  <a:srgbClr val="FFC000"/>
                </a:solidFill>
                <a:latin typeface="Arial" pitchFamily="34" charset="0"/>
                <a:cs typeface="Arial" pitchFamily="34" charset="0"/>
              </a:rPr>
              <a:t>m is mass</a:t>
            </a:r>
          </a:p>
          <a:p>
            <a:r>
              <a:rPr lang="en-US" sz="3600" b="1" baseline="30000" dirty="0" smtClean="0">
                <a:solidFill>
                  <a:srgbClr val="FFC000"/>
                </a:solidFill>
                <a:latin typeface="Arial" pitchFamily="34" charset="0"/>
                <a:cs typeface="Arial" pitchFamily="34" charset="0"/>
              </a:rPr>
              <a:t>v is velocity (speed)</a:t>
            </a:r>
            <a:endParaRPr lang="en-US" sz="36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screen"/>
          <a:srcRect/>
          <a:stretch>
            <a:fillRect/>
          </a:stretch>
        </p:blipFill>
        <p:spPr bwMode="auto">
          <a:xfrm>
            <a:off x="685800" y="1219200"/>
            <a:ext cx="3962400" cy="2737657"/>
          </a:xfrm>
          <a:prstGeom prst="rect">
            <a:avLst/>
          </a:prstGeom>
          <a:noFill/>
          <a:ln w="9525">
            <a:noFill/>
            <a:miter lim="800000"/>
            <a:headEnd/>
            <a:tailEnd/>
          </a:ln>
        </p:spPr>
      </p:pic>
      <p:pic>
        <p:nvPicPr>
          <p:cNvPr id="3" name="Picture 6"/>
          <p:cNvPicPr>
            <a:picLocks noChangeAspect="1" noChangeArrowheads="1"/>
          </p:cNvPicPr>
          <p:nvPr/>
        </p:nvPicPr>
        <p:blipFill>
          <a:blip r:embed="rId4" cstate="screen"/>
          <a:srcRect/>
          <a:stretch>
            <a:fillRect/>
          </a:stretch>
        </p:blipFill>
        <p:spPr bwMode="auto">
          <a:xfrm>
            <a:off x="5410200" y="1143000"/>
            <a:ext cx="4114800" cy="3086100"/>
          </a:xfrm>
          <a:prstGeom prst="rect">
            <a:avLst/>
          </a:prstGeom>
          <a:noFill/>
          <a:ln w="9525">
            <a:noFill/>
            <a:miter lim="800000"/>
            <a:headEnd/>
            <a:tailEnd/>
          </a:ln>
        </p:spPr>
      </p:pic>
      <p:pic>
        <p:nvPicPr>
          <p:cNvPr id="4" name="Picture 7"/>
          <p:cNvPicPr>
            <a:picLocks noChangeAspect="1" noChangeArrowheads="1"/>
          </p:cNvPicPr>
          <p:nvPr/>
        </p:nvPicPr>
        <p:blipFill>
          <a:blip r:embed="rId5" cstate="screen"/>
          <a:srcRect/>
          <a:stretch>
            <a:fillRect/>
          </a:stretch>
        </p:blipFill>
        <p:spPr bwMode="auto">
          <a:xfrm>
            <a:off x="1676400" y="4395940"/>
            <a:ext cx="5562600" cy="2720111"/>
          </a:xfrm>
          <a:prstGeom prst="rect">
            <a:avLst/>
          </a:prstGeom>
          <a:noFill/>
          <a:ln w="9525">
            <a:noFill/>
            <a:miter lim="800000"/>
            <a:headEnd/>
            <a:tailEnd/>
          </a:ln>
        </p:spPr>
      </p:pic>
      <p:sp>
        <p:nvSpPr>
          <p:cNvPr id="5" name="TextBox 4"/>
          <p:cNvSpPr txBox="1"/>
          <p:nvPr/>
        </p:nvSpPr>
        <p:spPr>
          <a:xfrm>
            <a:off x="685800" y="254169"/>
            <a:ext cx="8686800" cy="677108"/>
          </a:xfrm>
          <a:prstGeom prst="rect">
            <a:avLst/>
          </a:prstGeom>
          <a:noFill/>
        </p:spPr>
        <p:txBody>
          <a:bodyPr wrap="square" rtlCol="0">
            <a:spAutoFit/>
          </a:bodyPr>
          <a:lstStyle/>
          <a:p>
            <a:pPr algn="ctr"/>
            <a:r>
              <a:rPr lang="en-US" sz="3800" b="1" dirty="0" smtClean="0">
                <a:solidFill>
                  <a:srgbClr val="FFC000"/>
                </a:solidFill>
                <a:latin typeface="Arial" pitchFamily="34" charset="0"/>
                <a:cs typeface="Arial" pitchFamily="34" charset="0"/>
              </a:rPr>
              <a:t>Which object has the most KE ?</a:t>
            </a:r>
            <a:endParaRPr lang="en-US" sz="38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305800" cy="677108"/>
          </a:xfrm>
          <a:prstGeom prst="rect">
            <a:avLst/>
          </a:prstGeom>
          <a:noFill/>
        </p:spPr>
        <p:txBody>
          <a:bodyPr wrap="square" rtlCol="0">
            <a:spAutoFit/>
          </a:bodyPr>
          <a:lstStyle/>
          <a:p>
            <a:pPr algn="ctr"/>
            <a:r>
              <a:rPr lang="en-US" sz="3800" b="1" dirty="0" smtClean="0">
                <a:latin typeface="Arial" pitchFamily="34" charset="0"/>
                <a:cs typeface="Arial" pitchFamily="34" charset="0"/>
              </a:rPr>
              <a:t>Potential Energy:  Stored Energy</a:t>
            </a:r>
          </a:p>
        </p:txBody>
      </p:sp>
      <p:sp>
        <p:nvSpPr>
          <p:cNvPr id="3" name="TextBox 2"/>
          <p:cNvSpPr txBox="1"/>
          <p:nvPr/>
        </p:nvSpPr>
        <p:spPr>
          <a:xfrm>
            <a:off x="1143000" y="1752600"/>
            <a:ext cx="7086600" cy="923330"/>
          </a:xfrm>
          <a:prstGeom prst="rect">
            <a:avLst/>
          </a:prstGeom>
          <a:noFill/>
        </p:spPr>
        <p:txBody>
          <a:bodyPr wrap="square" rtlCol="0">
            <a:spAutoFit/>
          </a:bodyPr>
          <a:lstStyle/>
          <a:p>
            <a:pPr algn="ctr"/>
            <a:r>
              <a:rPr lang="en-US" sz="5400" dirty="0" smtClean="0">
                <a:solidFill>
                  <a:srgbClr val="FFC000"/>
                </a:solidFill>
                <a:latin typeface="Arial" pitchFamily="34" charset="0"/>
                <a:cs typeface="Arial" pitchFamily="34" charset="0"/>
              </a:rPr>
              <a:t>PE = </a:t>
            </a:r>
            <a:r>
              <a:rPr lang="en-US" sz="5400" dirty="0" err="1" smtClean="0">
                <a:solidFill>
                  <a:srgbClr val="FFC000"/>
                </a:solidFill>
                <a:latin typeface="Arial" pitchFamily="34" charset="0"/>
                <a:cs typeface="Arial" pitchFamily="34" charset="0"/>
              </a:rPr>
              <a:t>mgh</a:t>
            </a:r>
            <a:endParaRPr lang="en-US" sz="5400" baseline="30000" dirty="0" smtClean="0">
              <a:solidFill>
                <a:srgbClr val="FFC000"/>
              </a:solidFill>
              <a:latin typeface="Arial" pitchFamily="34" charset="0"/>
              <a:cs typeface="Arial" pitchFamily="34" charset="0"/>
            </a:endParaRPr>
          </a:p>
        </p:txBody>
      </p:sp>
      <p:sp>
        <p:nvSpPr>
          <p:cNvPr id="4" name="TextBox 3"/>
          <p:cNvSpPr txBox="1"/>
          <p:nvPr/>
        </p:nvSpPr>
        <p:spPr>
          <a:xfrm>
            <a:off x="533400" y="2819400"/>
            <a:ext cx="7543800" cy="1477328"/>
          </a:xfrm>
          <a:prstGeom prst="rect">
            <a:avLst/>
          </a:prstGeom>
          <a:noFill/>
        </p:spPr>
        <p:txBody>
          <a:bodyPr wrap="square" rtlCol="0">
            <a:spAutoFit/>
          </a:bodyPr>
          <a:lstStyle/>
          <a:p>
            <a:r>
              <a:rPr lang="en-US" sz="3000" b="1" dirty="0" smtClean="0">
                <a:solidFill>
                  <a:srgbClr val="FFC000"/>
                </a:solidFill>
                <a:latin typeface="Arial" pitchFamily="34" charset="0"/>
                <a:cs typeface="Arial" pitchFamily="34" charset="0"/>
              </a:rPr>
              <a:t>m is mass</a:t>
            </a:r>
          </a:p>
          <a:p>
            <a:r>
              <a:rPr lang="en-US" sz="3000" b="1" dirty="0" smtClean="0">
                <a:solidFill>
                  <a:srgbClr val="FFC000"/>
                </a:solidFill>
                <a:latin typeface="Arial" pitchFamily="34" charset="0"/>
                <a:cs typeface="Arial" pitchFamily="34" charset="0"/>
              </a:rPr>
              <a:t>g is gravity (acceleration)</a:t>
            </a:r>
          </a:p>
          <a:p>
            <a:r>
              <a:rPr lang="en-US" sz="3000" b="1" dirty="0" smtClean="0">
                <a:solidFill>
                  <a:srgbClr val="FFC000"/>
                </a:solidFill>
                <a:latin typeface="Arial" pitchFamily="34" charset="0"/>
                <a:cs typeface="Arial" pitchFamily="34" charset="0"/>
              </a:rPr>
              <a:t>h is height above the earths surface</a:t>
            </a:r>
            <a:endParaRPr lang="en-US" sz="30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00200"/>
            <a:ext cx="7010400" cy="1077218"/>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Kinetic energy also includes electricity &amp; heat</a:t>
            </a:r>
            <a:endParaRPr lang="en-US" sz="3200" b="1" dirty="0">
              <a:solidFill>
                <a:srgbClr val="FF0000"/>
              </a:solidFill>
              <a:latin typeface="Arial" pitchFamily="34" charset="0"/>
              <a:cs typeface="Arial" pitchFamily="34" charset="0"/>
            </a:endParaRPr>
          </a:p>
        </p:txBody>
      </p:sp>
      <p:pic>
        <p:nvPicPr>
          <p:cNvPr id="3" name="Picture 2" descr="C:\Users\Sofie\AppData\Local\Microsoft\Windows\Temporary Internet Files\Content.IE5\URZ7MB5E\MCj04260660000[1].wmf"/>
          <p:cNvPicPr>
            <a:picLocks noChangeAspect="1" noChangeArrowheads="1"/>
          </p:cNvPicPr>
          <p:nvPr/>
        </p:nvPicPr>
        <p:blipFill>
          <a:blip r:embed="rId3" cstate="screen"/>
          <a:srcRect/>
          <a:stretch>
            <a:fillRect/>
          </a:stretch>
        </p:blipFill>
        <p:spPr bwMode="auto">
          <a:xfrm>
            <a:off x="7696200" y="533400"/>
            <a:ext cx="1905000" cy="2217295"/>
          </a:xfrm>
          <a:prstGeom prst="rect">
            <a:avLst/>
          </a:prstGeom>
          <a:noFill/>
        </p:spPr>
      </p:pic>
      <p:sp>
        <p:nvSpPr>
          <p:cNvPr id="4" name="TextBox 3"/>
          <p:cNvSpPr txBox="1"/>
          <p:nvPr/>
        </p:nvSpPr>
        <p:spPr>
          <a:xfrm>
            <a:off x="533400" y="4038600"/>
            <a:ext cx="7086600" cy="1077218"/>
          </a:xfrm>
          <a:prstGeom prst="rect">
            <a:avLst/>
          </a:prstGeom>
          <a:noFill/>
        </p:spPr>
        <p:txBody>
          <a:bodyPr wrap="square" rtlCol="0">
            <a:spAutoFit/>
          </a:bodyPr>
          <a:lstStyle/>
          <a:p>
            <a:r>
              <a:rPr lang="en-US" sz="3200" b="1" dirty="0" smtClean="0">
                <a:solidFill>
                  <a:srgbClr val="CCECFF"/>
                </a:solidFill>
                <a:latin typeface="Arial" pitchFamily="34" charset="0"/>
                <a:cs typeface="Arial" pitchFamily="34" charset="0"/>
              </a:rPr>
              <a:t>Potential energy includes chemical sources </a:t>
            </a:r>
            <a:r>
              <a:rPr lang="en-US" sz="3200" dirty="0" smtClean="0">
                <a:solidFill>
                  <a:srgbClr val="CCECFF"/>
                </a:solidFill>
                <a:latin typeface="Arial" pitchFamily="34" charset="0"/>
                <a:cs typeface="Arial" pitchFamily="34" charset="0"/>
              </a:rPr>
              <a:t>(fuel &amp; food)</a:t>
            </a:r>
            <a:endParaRPr lang="en-US" sz="3200" dirty="0">
              <a:solidFill>
                <a:srgbClr val="CCECFF"/>
              </a:solidFill>
              <a:latin typeface="Arial" pitchFamily="34" charset="0"/>
              <a:cs typeface="Arial" pitchFamily="34" charset="0"/>
            </a:endParaRPr>
          </a:p>
        </p:txBody>
      </p:sp>
      <p:pic>
        <p:nvPicPr>
          <p:cNvPr id="5" name="Picture 3"/>
          <p:cNvPicPr>
            <a:picLocks noChangeAspect="1" noChangeArrowheads="1"/>
          </p:cNvPicPr>
          <p:nvPr/>
        </p:nvPicPr>
        <p:blipFill>
          <a:blip r:embed="rId4" cstate="screen"/>
          <a:srcRect/>
          <a:stretch>
            <a:fillRect/>
          </a:stretch>
        </p:blipFill>
        <p:spPr bwMode="auto">
          <a:xfrm>
            <a:off x="7848600" y="3962400"/>
            <a:ext cx="1766887" cy="2652937"/>
          </a:xfrm>
          <a:prstGeom prst="rect">
            <a:avLst/>
          </a:prstGeom>
          <a:noFill/>
          <a:ln w="9525">
            <a:noFill/>
            <a:miter lim="800000"/>
            <a:headEnd/>
            <a:tailEnd/>
          </a:ln>
        </p:spPr>
      </p:pic>
      <p:pic>
        <p:nvPicPr>
          <p:cNvPr id="6" name="Picture 4"/>
          <p:cNvPicPr>
            <a:picLocks noChangeAspect="1" noChangeArrowheads="1"/>
          </p:cNvPicPr>
          <p:nvPr/>
        </p:nvPicPr>
        <p:blipFill>
          <a:blip r:embed="rId5" cstate="screen"/>
          <a:srcRect/>
          <a:stretch>
            <a:fillRect/>
          </a:stretch>
        </p:blipFill>
        <p:spPr bwMode="auto">
          <a:xfrm>
            <a:off x="4724400" y="5334000"/>
            <a:ext cx="2819400" cy="1877753"/>
          </a:xfrm>
          <a:prstGeom prst="rect">
            <a:avLst/>
          </a:prstGeom>
          <a:noFill/>
          <a:ln w="9525">
            <a:noFill/>
            <a:miter lim="800000"/>
            <a:headEnd/>
            <a:tailEnd/>
          </a:ln>
        </p:spPr>
      </p:pic>
      <p:sp>
        <p:nvSpPr>
          <p:cNvPr id="7" name="TextBox 6"/>
          <p:cNvSpPr txBox="1"/>
          <p:nvPr/>
        </p:nvSpPr>
        <p:spPr>
          <a:xfrm>
            <a:off x="533400" y="457200"/>
            <a:ext cx="5257800" cy="769441"/>
          </a:xfrm>
          <a:prstGeom prst="rect">
            <a:avLst/>
          </a:prstGeom>
          <a:noFill/>
        </p:spPr>
        <p:txBody>
          <a:bodyPr wrap="square" rtlCol="0">
            <a:spAutoFit/>
          </a:bodyPr>
          <a:lstStyle/>
          <a:p>
            <a:r>
              <a:rPr lang="en-US" sz="4400" b="1" dirty="0" smtClean="0">
                <a:solidFill>
                  <a:srgbClr val="FFC000"/>
                </a:solidFill>
                <a:latin typeface="Arial" pitchFamily="34" charset="0"/>
                <a:cs typeface="Arial" pitchFamily="34" charset="0"/>
              </a:rPr>
              <a:t>but……………</a:t>
            </a:r>
            <a:r>
              <a:rPr lang="en-US" sz="4400" b="1" dirty="0" smtClean="0">
                <a:solidFill>
                  <a:srgbClr val="FFFF00"/>
                </a:solidFill>
                <a:latin typeface="Arial" pitchFamily="34" charset="0"/>
                <a:cs typeface="Arial" pitchFamily="34" charset="0"/>
              </a:rPr>
              <a:t>.</a:t>
            </a:r>
            <a:endParaRPr lang="en-US" sz="4400"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9220200" cy="2585323"/>
          </a:xfrm>
          <a:prstGeom prst="rect">
            <a:avLst/>
          </a:prstGeom>
          <a:noFill/>
        </p:spPr>
        <p:txBody>
          <a:bodyPr wrap="square" rtlCol="0">
            <a:spAutoFit/>
          </a:bodyPr>
          <a:lstStyle/>
          <a:p>
            <a:r>
              <a:rPr lang="en-US" sz="3600" b="1" dirty="0" smtClean="0">
                <a:solidFill>
                  <a:srgbClr val="FF0000"/>
                </a:solidFill>
                <a:latin typeface="Arial" pitchFamily="34" charset="0"/>
                <a:cs typeface="Arial" pitchFamily="34" charset="0"/>
              </a:rPr>
              <a:t>To use energy we change energy from one form to the next…….</a:t>
            </a:r>
          </a:p>
          <a:p>
            <a:pPr algn="ctr"/>
            <a:r>
              <a:rPr lang="en-US" sz="3600" b="1" dirty="0" smtClean="0">
                <a:solidFill>
                  <a:srgbClr val="FF0000"/>
                </a:solidFill>
                <a:latin typeface="Arial" pitchFamily="34" charset="0"/>
                <a:cs typeface="Arial" pitchFamily="34" charset="0"/>
              </a:rPr>
              <a:t>This allows us to do stuff!</a:t>
            </a:r>
          </a:p>
          <a:p>
            <a:endParaRPr lang="en-US" dirty="0" smtClean="0">
              <a:latin typeface="Arial" pitchFamily="34" charset="0"/>
              <a:cs typeface="Arial" pitchFamily="34" charset="0"/>
            </a:endParaRPr>
          </a:p>
          <a:p>
            <a:r>
              <a:rPr lang="en-US" b="1" dirty="0" smtClean="0">
                <a:solidFill>
                  <a:srgbClr val="FFC000"/>
                </a:solidFill>
                <a:latin typeface="Arial" pitchFamily="34" charset="0"/>
                <a:cs typeface="Arial" pitchFamily="34" charset="0"/>
              </a:rPr>
              <a:t>How does your toaster oven heat up?</a:t>
            </a:r>
          </a:p>
        </p:txBody>
      </p:sp>
      <p:pic>
        <p:nvPicPr>
          <p:cNvPr id="4098" name="Picture 2" descr="C:\Users\Sofie\AppData\Local\Microsoft\Windows\Temporary Internet Files\Content.IE5\RA3KOQZ7\MCj04338430000[1].png"/>
          <p:cNvPicPr>
            <a:picLocks noChangeAspect="1" noChangeArrowheads="1"/>
          </p:cNvPicPr>
          <p:nvPr/>
        </p:nvPicPr>
        <p:blipFill>
          <a:blip r:embed="rId2" cstate="screen"/>
          <a:srcRect/>
          <a:stretch>
            <a:fillRect/>
          </a:stretch>
        </p:blipFill>
        <p:spPr bwMode="auto">
          <a:xfrm>
            <a:off x="914400" y="3200400"/>
            <a:ext cx="1828572" cy="1828572"/>
          </a:xfrm>
          <a:prstGeom prst="rect">
            <a:avLst/>
          </a:prstGeom>
          <a:noFill/>
        </p:spPr>
      </p:pic>
      <p:sp>
        <p:nvSpPr>
          <p:cNvPr id="4" name="Right Arrow 3"/>
          <p:cNvSpPr/>
          <p:nvPr/>
        </p:nvSpPr>
        <p:spPr bwMode="auto">
          <a:xfrm>
            <a:off x="3048000" y="3581400"/>
            <a:ext cx="2438400" cy="1143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dirty="0" smtClean="0">
              <a:ln>
                <a:noFill/>
              </a:ln>
              <a:solidFill>
                <a:schemeClr val="tx1"/>
              </a:solidFill>
              <a:effectLst/>
              <a:latin typeface="Times"/>
            </a:endParaRPr>
          </a:p>
        </p:txBody>
      </p:sp>
      <p:pic>
        <p:nvPicPr>
          <p:cNvPr id="4099" name="Picture 3"/>
          <p:cNvPicPr>
            <a:picLocks noChangeAspect="1" noChangeArrowheads="1"/>
          </p:cNvPicPr>
          <p:nvPr/>
        </p:nvPicPr>
        <p:blipFill>
          <a:blip r:embed="rId3" cstate="screen"/>
          <a:srcRect/>
          <a:stretch>
            <a:fillRect/>
          </a:stretch>
        </p:blipFill>
        <p:spPr bwMode="auto">
          <a:xfrm>
            <a:off x="5791200" y="2590800"/>
            <a:ext cx="3429000" cy="3429000"/>
          </a:xfrm>
          <a:prstGeom prst="rect">
            <a:avLst/>
          </a:prstGeom>
          <a:noFill/>
          <a:ln w="9525">
            <a:noFill/>
            <a:miter lim="800000"/>
            <a:headEnd/>
            <a:tailEnd/>
          </a:ln>
        </p:spPr>
      </p:pic>
      <p:sp>
        <p:nvSpPr>
          <p:cNvPr id="6" name="TextBox 5"/>
          <p:cNvSpPr txBox="1"/>
          <p:nvPr/>
        </p:nvSpPr>
        <p:spPr>
          <a:xfrm>
            <a:off x="228600" y="4953000"/>
            <a:ext cx="2971800" cy="507831"/>
          </a:xfrm>
          <a:prstGeom prst="rect">
            <a:avLst/>
          </a:prstGeom>
          <a:noFill/>
        </p:spPr>
        <p:txBody>
          <a:bodyPr wrap="square" rtlCol="0">
            <a:spAutoFit/>
          </a:bodyPr>
          <a:lstStyle/>
          <a:p>
            <a:pPr algn="ctr"/>
            <a:r>
              <a:rPr lang="en-US" dirty="0" smtClean="0">
                <a:latin typeface="Arial" pitchFamily="34" charset="0"/>
                <a:cs typeface="Arial" pitchFamily="34" charset="0"/>
              </a:rPr>
              <a:t>Electricity (KE)</a:t>
            </a:r>
            <a:endParaRPr lang="en-US" dirty="0">
              <a:latin typeface="Arial" pitchFamily="34" charset="0"/>
              <a:cs typeface="Arial" pitchFamily="34" charset="0"/>
            </a:endParaRPr>
          </a:p>
        </p:txBody>
      </p:sp>
      <p:sp>
        <p:nvSpPr>
          <p:cNvPr id="7" name="TextBox 6"/>
          <p:cNvSpPr txBox="1"/>
          <p:nvPr/>
        </p:nvSpPr>
        <p:spPr>
          <a:xfrm>
            <a:off x="6248400" y="6045369"/>
            <a:ext cx="2971800" cy="507831"/>
          </a:xfrm>
          <a:prstGeom prst="rect">
            <a:avLst/>
          </a:prstGeom>
          <a:noFill/>
        </p:spPr>
        <p:txBody>
          <a:bodyPr wrap="square" rtlCol="0">
            <a:spAutoFit/>
          </a:bodyPr>
          <a:lstStyle/>
          <a:p>
            <a:pPr algn="ctr"/>
            <a:r>
              <a:rPr lang="en-US" dirty="0" smtClean="0">
                <a:latin typeface="Arial" pitchFamily="34" charset="0"/>
                <a:cs typeface="Arial" pitchFamily="34" charset="0"/>
              </a:rPr>
              <a:t>Heat (KE)</a:t>
            </a:r>
            <a:endParaRPr lang="en-US" dirty="0">
              <a:latin typeface="Arial" pitchFamily="34" charset="0"/>
              <a:cs typeface="Arial" pitchFamily="34" charset="0"/>
            </a:endParaRPr>
          </a:p>
        </p:txBody>
      </p:sp>
      <p:sp>
        <p:nvSpPr>
          <p:cNvPr id="8" name="TextBox 7"/>
          <p:cNvSpPr txBox="1"/>
          <p:nvPr/>
        </p:nvSpPr>
        <p:spPr>
          <a:xfrm>
            <a:off x="2590800" y="3886200"/>
            <a:ext cx="2971800" cy="507831"/>
          </a:xfrm>
          <a:prstGeom prst="rect">
            <a:avLst/>
          </a:prstGeom>
          <a:noFill/>
        </p:spPr>
        <p:txBody>
          <a:bodyPr wrap="square" rtlCol="0">
            <a:spAutoFit/>
          </a:bodyPr>
          <a:lstStyle/>
          <a:p>
            <a:pPr algn="ctr"/>
            <a:r>
              <a:rPr lang="en-US" dirty="0" smtClean="0">
                <a:latin typeface="Arial" pitchFamily="34" charset="0"/>
                <a:cs typeface="Arial" pitchFamily="34" charset="0"/>
              </a:rPr>
              <a:t>Work</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ofie\AppData\Local\Microsoft\Windows\Temporary Internet Files\Content.IE5\56I1JP4B\MPj04064840000[1].jpg"/>
          <p:cNvPicPr>
            <a:picLocks noChangeAspect="1" noChangeArrowheads="1"/>
          </p:cNvPicPr>
          <p:nvPr/>
        </p:nvPicPr>
        <p:blipFill>
          <a:blip r:embed="rId2" cstate="screen"/>
          <a:srcRect/>
          <a:stretch>
            <a:fillRect/>
          </a:stretch>
        </p:blipFill>
        <p:spPr bwMode="auto">
          <a:xfrm>
            <a:off x="457200" y="1295400"/>
            <a:ext cx="2531566" cy="3200400"/>
          </a:xfrm>
          <a:prstGeom prst="rect">
            <a:avLst/>
          </a:prstGeom>
          <a:noFill/>
        </p:spPr>
      </p:pic>
      <p:sp>
        <p:nvSpPr>
          <p:cNvPr id="4" name="Right Arrow 3"/>
          <p:cNvSpPr/>
          <p:nvPr/>
        </p:nvSpPr>
        <p:spPr bwMode="auto">
          <a:xfrm>
            <a:off x="3581400" y="2133600"/>
            <a:ext cx="2438400" cy="1143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dirty="0" smtClean="0">
              <a:ln>
                <a:noFill/>
              </a:ln>
              <a:solidFill>
                <a:schemeClr val="tx1"/>
              </a:solidFill>
              <a:effectLst/>
              <a:latin typeface="Times"/>
            </a:endParaRPr>
          </a:p>
        </p:txBody>
      </p:sp>
      <p:pic>
        <p:nvPicPr>
          <p:cNvPr id="5125" name="Picture 5" descr="C:\Users\Sofie\AppData\Local\Microsoft\Windows\Temporary Internet Files\Content.IE5\URZ7MB5E\MPj04069470000[1].jpg"/>
          <p:cNvPicPr>
            <a:picLocks noChangeAspect="1" noChangeArrowheads="1"/>
          </p:cNvPicPr>
          <p:nvPr/>
        </p:nvPicPr>
        <p:blipFill>
          <a:blip r:embed="rId3" cstate="screen"/>
          <a:srcRect/>
          <a:stretch>
            <a:fillRect/>
          </a:stretch>
        </p:blipFill>
        <p:spPr bwMode="auto">
          <a:xfrm>
            <a:off x="6400800" y="609600"/>
            <a:ext cx="3352800" cy="5026746"/>
          </a:xfrm>
          <a:prstGeom prst="rect">
            <a:avLst/>
          </a:prstGeom>
          <a:noFill/>
        </p:spPr>
      </p:pic>
      <p:sp>
        <p:nvSpPr>
          <p:cNvPr id="7" name="TextBox 6"/>
          <p:cNvSpPr txBox="1"/>
          <p:nvPr/>
        </p:nvSpPr>
        <p:spPr>
          <a:xfrm>
            <a:off x="228600" y="4953000"/>
            <a:ext cx="2971800" cy="923330"/>
          </a:xfrm>
          <a:prstGeom prst="rect">
            <a:avLst/>
          </a:prstGeom>
          <a:noFill/>
        </p:spPr>
        <p:txBody>
          <a:bodyPr wrap="square" rtlCol="0">
            <a:spAutoFit/>
          </a:bodyPr>
          <a:lstStyle/>
          <a:p>
            <a:pPr algn="ctr"/>
            <a:r>
              <a:rPr lang="en-US" dirty="0" smtClean="0">
                <a:latin typeface="Arial" pitchFamily="34" charset="0"/>
                <a:cs typeface="Arial" pitchFamily="34" charset="0"/>
              </a:rPr>
              <a:t>Chemical Energy (PE)</a:t>
            </a:r>
            <a:endParaRPr lang="en-US" dirty="0">
              <a:latin typeface="Arial" pitchFamily="34" charset="0"/>
              <a:cs typeface="Arial" pitchFamily="34" charset="0"/>
            </a:endParaRPr>
          </a:p>
        </p:txBody>
      </p:sp>
      <p:sp>
        <p:nvSpPr>
          <p:cNvPr id="8" name="TextBox 7"/>
          <p:cNvSpPr txBox="1"/>
          <p:nvPr/>
        </p:nvSpPr>
        <p:spPr>
          <a:xfrm>
            <a:off x="6629400" y="5782270"/>
            <a:ext cx="2971800" cy="507831"/>
          </a:xfrm>
          <a:prstGeom prst="rect">
            <a:avLst/>
          </a:prstGeom>
          <a:noFill/>
        </p:spPr>
        <p:txBody>
          <a:bodyPr wrap="square" rtlCol="0">
            <a:spAutoFit/>
          </a:bodyPr>
          <a:lstStyle/>
          <a:p>
            <a:pPr algn="ctr"/>
            <a:r>
              <a:rPr lang="en-US" dirty="0" smtClean="0">
                <a:latin typeface="Arial" pitchFamily="34" charset="0"/>
                <a:cs typeface="Arial" pitchFamily="34" charset="0"/>
              </a:rPr>
              <a:t>Motion (KE)</a:t>
            </a:r>
            <a:endParaRPr lang="en-US" dirty="0">
              <a:latin typeface="Arial" pitchFamily="34" charset="0"/>
              <a:cs typeface="Arial" pitchFamily="34" charset="0"/>
            </a:endParaRPr>
          </a:p>
        </p:txBody>
      </p:sp>
      <p:sp>
        <p:nvSpPr>
          <p:cNvPr id="9" name="TextBox 8"/>
          <p:cNvSpPr txBox="1"/>
          <p:nvPr/>
        </p:nvSpPr>
        <p:spPr>
          <a:xfrm>
            <a:off x="3200400" y="2438400"/>
            <a:ext cx="2971800" cy="507831"/>
          </a:xfrm>
          <a:prstGeom prst="rect">
            <a:avLst/>
          </a:prstGeom>
          <a:noFill/>
        </p:spPr>
        <p:txBody>
          <a:bodyPr wrap="square" rtlCol="0">
            <a:spAutoFit/>
          </a:bodyPr>
          <a:lstStyle/>
          <a:p>
            <a:pPr algn="ctr"/>
            <a:r>
              <a:rPr lang="en-US" dirty="0" smtClean="0">
                <a:latin typeface="Arial" pitchFamily="34" charset="0"/>
                <a:cs typeface="Arial" pitchFamily="34" charset="0"/>
              </a:rPr>
              <a:t>Work</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Blank Presentation">
  <a:themeElements>
    <a:clrScheme name="">
      <a:dk1>
        <a:srgbClr val="000000"/>
      </a:dk1>
      <a:lt1>
        <a:srgbClr val="FFFFFF"/>
      </a:lt1>
      <a:dk2>
        <a:srgbClr val="000099"/>
      </a:dk2>
      <a:lt2>
        <a:srgbClr val="FFCC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0" fontAlgn="base" latinLnBrk="0" hangingPunct="0">
          <a:lnSpc>
            <a:spcPct val="100000"/>
          </a:lnSpc>
          <a:spcBef>
            <a:spcPct val="0"/>
          </a:spcBef>
          <a:spcAft>
            <a:spcPct val="0"/>
          </a:spcAft>
          <a:buClrTx/>
          <a:buSzTx/>
          <a:buFontTx/>
          <a:buNone/>
          <a:tabLst/>
          <a:defRPr kumimoji="0" lang="en-US" sz="115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0" fontAlgn="base" latinLnBrk="0" hangingPunct="0">
          <a:lnSpc>
            <a:spcPct val="100000"/>
          </a:lnSpc>
          <a:spcBef>
            <a:spcPct val="0"/>
          </a:spcBef>
          <a:spcAft>
            <a:spcPct val="0"/>
          </a:spcAft>
          <a:buClrTx/>
          <a:buSzTx/>
          <a:buFontTx/>
          <a:buNone/>
          <a:tabLst/>
          <a:defRPr kumimoji="0" lang="en-US" sz="115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10815</TotalTime>
  <Words>1130</Words>
  <Application>Microsoft Office PowerPoint</Application>
  <PresentationFormat>Custom</PresentationFormat>
  <Paragraphs>106</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Energy Conservation Energy Conversion-The Penny Battery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Conservation</dc:title>
  <dc:subject>Penny Battery</dc:subject>
  <dc:creator>Stephen W. Sofie</dc:creator>
  <cp:keywords>Energy Conversion</cp:keywords>
  <cp:lastModifiedBy>Brock , Elizabeth</cp:lastModifiedBy>
  <cp:revision>245</cp:revision>
  <dcterms:created xsi:type="dcterms:W3CDTF">2006-05-01T21:13:53Z</dcterms:created>
  <dcterms:modified xsi:type="dcterms:W3CDTF">2011-03-30T16:58:37Z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