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6"/>
  </p:notesMasterIdLst>
  <p:handoutMasterIdLst>
    <p:handoutMasterId r:id="rId67"/>
  </p:handoutMasterIdLst>
  <p:sldIdLst>
    <p:sldId id="257" r:id="rId3"/>
    <p:sldId id="293" r:id="rId4"/>
    <p:sldId id="314" r:id="rId5"/>
    <p:sldId id="322" r:id="rId6"/>
    <p:sldId id="346" r:id="rId7"/>
    <p:sldId id="258" r:id="rId8"/>
    <p:sldId id="275" r:id="rId9"/>
    <p:sldId id="259" r:id="rId10"/>
    <p:sldId id="344" r:id="rId11"/>
    <p:sldId id="306" r:id="rId12"/>
    <p:sldId id="305" r:id="rId13"/>
    <p:sldId id="343" r:id="rId14"/>
    <p:sldId id="307" r:id="rId15"/>
    <p:sldId id="328" r:id="rId16"/>
    <p:sldId id="278" r:id="rId17"/>
    <p:sldId id="342" r:id="rId18"/>
    <p:sldId id="316" r:id="rId19"/>
    <p:sldId id="281" r:id="rId20"/>
    <p:sldId id="332" r:id="rId21"/>
    <p:sldId id="284" r:id="rId22"/>
    <p:sldId id="285" r:id="rId23"/>
    <p:sldId id="286" r:id="rId24"/>
    <p:sldId id="287" r:id="rId25"/>
    <p:sldId id="288" r:id="rId26"/>
    <p:sldId id="315" r:id="rId27"/>
    <p:sldId id="348" r:id="rId28"/>
    <p:sldId id="349" r:id="rId29"/>
    <p:sldId id="350" r:id="rId30"/>
    <p:sldId id="341" r:id="rId31"/>
    <p:sldId id="264" r:id="rId32"/>
    <p:sldId id="310" r:id="rId33"/>
    <p:sldId id="311" r:id="rId34"/>
    <p:sldId id="265" r:id="rId35"/>
    <p:sldId id="312" r:id="rId36"/>
    <p:sldId id="266" r:id="rId37"/>
    <p:sldId id="267" r:id="rId38"/>
    <p:sldId id="327" r:id="rId39"/>
    <p:sldId id="340" r:id="rId40"/>
    <p:sldId id="313" r:id="rId41"/>
    <p:sldId id="268" r:id="rId42"/>
    <p:sldId id="353" r:id="rId43"/>
    <p:sldId id="355" r:id="rId44"/>
    <p:sldId id="270" r:id="rId45"/>
    <p:sldId id="280" r:id="rId46"/>
    <p:sldId id="279" r:id="rId47"/>
    <p:sldId id="271" r:id="rId48"/>
    <p:sldId id="351" r:id="rId49"/>
    <p:sldId id="295" r:id="rId50"/>
    <p:sldId id="319"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283" r:id="rId64"/>
    <p:sldId id="273" r:id="rId6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92" autoAdjust="0"/>
  </p:normalViewPr>
  <p:slideViewPr>
    <p:cSldViewPr snapToGrid="0" snapToObjects="1">
      <p:cViewPr varScale="1">
        <p:scale>
          <a:sx n="72" d="100"/>
          <a:sy n="72" d="100"/>
        </p:scale>
        <p:origin x="15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4820"/>
          </a:xfrm>
          <a:prstGeom prst="rect">
            <a:avLst/>
          </a:prstGeom>
        </p:spPr>
        <p:txBody>
          <a:bodyPr vert="horz" lIns="92487" tIns="46244" rIns="92487" bIns="46244" rtlCol="0"/>
          <a:lstStyle>
            <a:lvl1pPr algn="r">
              <a:defRPr sz="1200"/>
            </a:lvl1pPr>
          </a:lstStyle>
          <a:p>
            <a:fld id="{69866318-23C3-4EA7-8E6A-25E3C50901F1}" type="datetimeFigureOut">
              <a:rPr lang="en-US" smtClean="0"/>
              <a:t>11/12/2019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7"/>
            <a:ext cx="2982119" cy="464820"/>
          </a:xfrm>
          <a:prstGeom prst="rect">
            <a:avLst/>
          </a:prstGeom>
        </p:spPr>
        <p:txBody>
          <a:bodyPr vert="horz" lIns="92487" tIns="46244" rIns="92487" bIns="46244" rtlCol="0" anchor="b"/>
          <a:lstStyle>
            <a:lvl1pPr algn="r">
              <a:defRPr sz="1200"/>
            </a:lvl1pPr>
          </a:lstStyle>
          <a:p>
            <a:fld id="{BBC6CFA0-6DBF-4884-A827-3E5CDC48EDD7}" type="slidenum">
              <a:rPr lang="en-US" smtClean="0"/>
              <a:t>‹#›</a:t>
            </a:fld>
            <a:endParaRPr lang="en-US"/>
          </a:p>
        </p:txBody>
      </p:sp>
    </p:spTree>
    <p:extLst>
      <p:ext uri="{BB962C8B-B14F-4D97-AF65-F5344CB8AC3E}">
        <p14:creationId xmlns:p14="http://schemas.microsoft.com/office/powerpoint/2010/main" val="341263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898103" y="0"/>
            <a:ext cx="2982119" cy="466434"/>
          </a:xfrm>
          <a:prstGeom prst="rect">
            <a:avLst/>
          </a:prstGeom>
        </p:spPr>
        <p:txBody>
          <a:bodyPr vert="horz" lIns="92487" tIns="46244" rIns="92487" bIns="46244" rtlCol="0"/>
          <a:lstStyle>
            <a:lvl1pPr algn="r">
              <a:defRPr sz="1200"/>
            </a:lvl1pPr>
          </a:lstStyle>
          <a:p>
            <a:fld id="{2AE32A5F-2500-4F27-AD05-1C2D0A01C032}" type="datetimeFigureOut">
              <a:rPr lang="en-US" smtClean="0"/>
              <a:t>11/12/2019</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88182" y="4473894"/>
            <a:ext cx="5505450" cy="3660458"/>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6433"/>
          </a:xfrm>
          <a:prstGeom prst="rect">
            <a:avLst/>
          </a:prstGeom>
        </p:spPr>
        <p:txBody>
          <a:bodyPr vert="horz" lIns="92487" tIns="46244" rIns="92487" bIns="46244" rtlCol="0" anchor="b"/>
          <a:lstStyle>
            <a:lvl1pPr algn="r">
              <a:defRPr sz="1200"/>
            </a:lvl1pPr>
          </a:lstStyle>
          <a:p>
            <a:fld id="{D1042F4B-933E-4C03-A624-2F32AC23B3A6}" type="slidenum">
              <a:rPr lang="en-US" smtClean="0"/>
              <a:t>‹#›</a:t>
            </a:fld>
            <a:endParaRPr lang="en-US"/>
          </a:p>
        </p:txBody>
      </p:sp>
    </p:spTree>
    <p:extLst>
      <p:ext uri="{BB962C8B-B14F-4D97-AF65-F5344CB8AC3E}">
        <p14:creationId xmlns:p14="http://schemas.microsoft.com/office/powerpoint/2010/main" val="298214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1</a:t>
            </a:fld>
            <a:endParaRPr lang="en-US"/>
          </a:p>
        </p:txBody>
      </p:sp>
    </p:spTree>
    <p:extLst>
      <p:ext uri="{BB962C8B-B14F-4D97-AF65-F5344CB8AC3E}">
        <p14:creationId xmlns:p14="http://schemas.microsoft.com/office/powerpoint/2010/main" val="1551275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20</a:t>
            </a:fld>
            <a:endParaRPr lang="en-US"/>
          </a:p>
        </p:txBody>
      </p:sp>
    </p:spTree>
    <p:extLst>
      <p:ext uri="{BB962C8B-B14F-4D97-AF65-F5344CB8AC3E}">
        <p14:creationId xmlns:p14="http://schemas.microsoft.com/office/powerpoint/2010/main" val="296644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21</a:t>
            </a:fld>
            <a:endParaRPr lang="en-US"/>
          </a:p>
        </p:txBody>
      </p:sp>
    </p:spTree>
    <p:extLst>
      <p:ext uri="{BB962C8B-B14F-4D97-AF65-F5344CB8AC3E}">
        <p14:creationId xmlns:p14="http://schemas.microsoft.com/office/powerpoint/2010/main" val="201790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22</a:t>
            </a:fld>
            <a:endParaRPr lang="en-US"/>
          </a:p>
        </p:txBody>
      </p:sp>
    </p:spTree>
    <p:extLst>
      <p:ext uri="{BB962C8B-B14F-4D97-AF65-F5344CB8AC3E}">
        <p14:creationId xmlns:p14="http://schemas.microsoft.com/office/powerpoint/2010/main" val="1316480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23</a:t>
            </a:fld>
            <a:endParaRPr lang="en-US"/>
          </a:p>
        </p:txBody>
      </p:sp>
    </p:spTree>
    <p:extLst>
      <p:ext uri="{BB962C8B-B14F-4D97-AF65-F5344CB8AC3E}">
        <p14:creationId xmlns:p14="http://schemas.microsoft.com/office/powerpoint/2010/main" val="205545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24</a:t>
            </a:fld>
            <a:endParaRPr lang="en-US"/>
          </a:p>
        </p:txBody>
      </p:sp>
    </p:spTree>
    <p:extLst>
      <p:ext uri="{BB962C8B-B14F-4D97-AF65-F5344CB8AC3E}">
        <p14:creationId xmlns:p14="http://schemas.microsoft.com/office/powerpoint/2010/main" val="304501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30</a:t>
            </a:fld>
            <a:endParaRPr lang="en-US"/>
          </a:p>
        </p:txBody>
      </p:sp>
    </p:spTree>
    <p:extLst>
      <p:ext uri="{BB962C8B-B14F-4D97-AF65-F5344CB8AC3E}">
        <p14:creationId xmlns:p14="http://schemas.microsoft.com/office/powerpoint/2010/main" val="103969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31</a:t>
            </a:fld>
            <a:endParaRPr lang="en-US"/>
          </a:p>
        </p:txBody>
      </p:sp>
    </p:spTree>
    <p:extLst>
      <p:ext uri="{BB962C8B-B14F-4D97-AF65-F5344CB8AC3E}">
        <p14:creationId xmlns:p14="http://schemas.microsoft.com/office/powerpoint/2010/main" val="332803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33</a:t>
            </a:fld>
            <a:endParaRPr lang="en-US"/>
          </a:p>
        </p:txBody>
      </p:sp>
    </p:spTree>
    <p:extLst>
      <p:ext uri="{BB962C8B-B14F-4D97-AF65-F5344CB8AC3E}">
        <p14:creationId xmlns:p14="http://schemas.microsoft.com/office/powerpoint/2010/main" val="198313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35</a:t>
            </a:fld>
            <a:endParaRPr lang="en-US"/>
          </a:p>
        </p:txBody>
      </p:sp>
    </p:spTree>
    <p:extLst>
      <p:ext uri="{BB962C8B-B14F-4D97-AF65-F5344CB8AC3E}">
        <p14:creationId xmlns:p14="http://schemas.microsoft.com/office/powerpoint/2010/main" val="2233683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36</a:t>
            </a:fld>
            <a:endParaRPr lang="en-US"/>
          </a:p>
        </p:txBody>
      </p:sp>
    </p:spTree>
    <p:extLst>
      <p:ext uri="{BB962C8B-B14F-4D97-AF65-F5344CB8AC3E}">
        <p14:creationId xmlns:p14="http://schemas.microsoft.com/office/powerpoint/2010/main" val="96897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6</a:t>
            </a:fld>
            <a:endParaRPr lang="en-US"/>
          </a:p>
        </p:txBody>
      </p:sp>
    </p:spTree>
    <p:extLst>
      <p:ext uri="{BB962C8B-B14F-4D97-AF65-F5344CB8AC3E}">
        <p14:creationId xmlns:p14="http://schemas.microsoft.com/office/powerpoint/2010/main" val="2778234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39</a:t>
            </a:fld>
            <a:endParaRPr lang="en-US"/>
          </a:p>
        </p:txBody>
      </p:sp>
    </p:spTree>
    <p:extLst>
      <p:ext uri="{BB962C8B-B14F-4D97-AF65-F5344CB8AC3E}">
        <p14:creationId xmlns:p14="http://schemas.microsoft.com/office/powerpoint/2010/main" val="2089762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40</a:t>
            </a:fld>
            <a:endParaRPr lang="en-US"/>
          </a:p>
        </p:txBody>
      </p:sp>
    </p:spTree>
    <p:extLst>
      <p:ext uri="{BB962C8B-B14F-4D97-AF65-F5344CB8AC3E}">
        <p14:creationId xmlns:p14="http://schemas.microsoft.com/office/powerpoint/2010/main" val="194324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41</a:t>
            </a:fld>
            <a:endParaRPr lang="en-US"/>
          </a:p>
        </p:txBody>
      </p:sp>
    </p:spTree>
    <p:extLst>
      <p:ext uri="{BB962C8B-B14F-4D97-AF65-F5344CB8AC3E}">
        <p14:creationId xmlns:p14="http://schemas.microsoft.com/office/powerpoint/2010/main" val="102236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42</a:t>
            </a:fld>
            <a:endParaRPr lang="en-US"/>
          </a:p>
        </p:txBody>
      </p:sp>
    </p:spTree>
    <p:extLst>
      <p:ext uri="{BB962C8B-B14F-4D97-AF65-F5344CB8AC3E}">
        <p14:creationId xmlns:p14="http://schemas.microsoft.com/office/powerpoint/2010/main" val="275918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43</a:t>
            </a:fld>
            <a:endParaRPr lang="en-US"/>
          </a:p>
        </p:txBody>
      </p:sp>
    </p:spTree>
    <p:extLst>
      <p:ext uri="{BB962C8B-B14F-4D97-AF65-F5344CB8AC3E}">
        <p14:creationId xmlns:p14="http://schemas.microsoft.com/office/powerpoint/2010/main" val="1243688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44</a:t>
            </a:fld>
            <a:endParaRPr lang="en-US"/>
          </a:p>
        </p:txBody>
      </p:sp>
    </p:spTree>
    <p:extLst>
      <p:ext uri="{BB962C8B-B14F-4D97-AF65-F5344CB8AC3E}">
        <p14:creationId xmlns:p14="http://schemas.microsoft.com/office/powerpoint/2010/main" val="577834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45</a:t>
            </a:fld>
            <a:endParaRPr lang="en-US"/>
          </a:p>
        </p:txBody>
      </p:sp>
    </p:spTree>
    <p:extLst>
      <p:ext uri="{BB962C8B-B14F-4D97-AF65-F5344CB8AC3E}">
        <p14:creationId xmlns:p14="http://schemas.microsoft.com/office/powerpoint/2010/main" val="3796667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46</a:t>
            </a:fld>
            <a:endParaRPr lang="en-US"/>
          </a:p>
        </p:txBody>
      </p:sp>
    </p:spTree>
    <p:extLst>
      <p:ext uri="{BB962C8B-B14F-4D97-AF65-F5344CB8AC3E}">
        <p14:creationId xmlns:p14="http://schemas.microsoft.com/office/powerpoint/2010/main" val="190163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48</a:t>
            </a:fld>
            <a:endParaRPr lang="en-US"/>
          </a:p>
        </p:txBody>
      </p:sp>
    </p:spTree>
    <p:extLst>
      <p:ext uri="{BB962C8B-B14F-4D97-AF65-F5344CB8AC3E}">
        <p14:creationId xmlns:p14="http://schemas.microsoft.com/office/powerpoint/2010/main" val="1973166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21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7</a:t>
            </a:fld>
            <a:endParaRPr lang="en-US"/>
          </a:p>
        </p:txBody>
      </p:sp>
    </p:spTree>
    <p:extLst>
      <p:ext uri="{BB962C8B-B14F-4D97-AF65-F5344CB8AC3E}">
        <p14:creationId xmlns:p14="http://schemas.microsoft.com/office/powerpoint/2010/main" val="2728408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741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7654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396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519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278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remember that checks are cut from the State of Montana in Helena.  The State does not forward checks.</a:t>
            </a:r>
            <a:endParaRPr lang="en-US" dirty="0"/>
          </a:p>
        </p:txBody>
      </p:sp>
      <p:sp>
        <p:nvSpPr>
          <p:cNvPr id="4" name="Slide Number Placeholder 3"/>
          <p:cNvSpPr>
            <a:spLocks noGrp="1"/>
          </p:cNvSpPr>
          <p:nvPr>
            <p:ph type="sldNum" sz="quarter" idx="10"/>
          </p:nvPr>
        </p:nvSpPr>
        <p:spPr/>
        <p:txBody>
          <a:bodyPr/>
          <a:lstStyle/>
          <a:p>
            <a:fld id="{D1042F4B-933E-4C03-A624-2F32AC23B3A6}" type="slidenum">
              <a:rPr lang="en-US" smtClean="0"/>
              <a:t>8</a:t>
            </a:fld>
            <a:endParaRPr lang="en-US"/>
          </a:p>
        </p:txBody>
      </p:sp>
    </p:spTree>
    <p:extLst>
      <p:ext uri="{BB962C8B-B14F-4D97-AF65-F5344CB8AC3E}">
        <p14:creationId xmlns:p14="http://schemas.microsoft.com/office/powerpoint/2010/main" val="124131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remember that checks are cut from the State of Montana in Helena.  The State does not forward checks.</a:t>
            </a:r>
            <a:endParaRPr lang="en-US" dirty="0"/>
          </a:p>
        </p:txBody>
      </p:sp>
      <p:sp>
        <p:nvSpPr>
          <p:cNvPr id="4" name="Slide Number Placeholder 3"/>
          <p:cNvSpPr>
            <a:spLocks noGrp="1"/>
          </p:cNvSpPr>
          <p:nvPr>
            <p:ph type="sldNum" sz="quarter" idx="10"/>
          </p:nvPr>
        </p:nvSpPr>
        <p:spPr/>
        <p:txBody>
          <a:bodyPr/>
          <a:lstStyle/>
          <a:p>
            <a:fld id="{D1042F4B-933E-4C03-A624-2F32AC23B3A6}" type="slidenum">
              <a:rPr lang="en-US" smtClean="0"/>
              <a:t>11</a:t>
            </a:fld>
            <a:endParaRPr lang="en-US"/>
          </a:p>
        </p:txBody>
      </p:sp>
    </p:spTree>
    <p:extLst>
      <p:ext uri="{BB962C8B-B14F-4D97-AF65-F5344CB8AC3E}">
        <p14:creationId xmlns:p14="http://schemas.microsoft.com/office/powerpoint/2010/main" val="423382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remember that checks are cut from the State of Montana in Helena.  The State does not forward checks.</a:t>
            </a:r>
            <a:endParaRPr lang="en-US" dirty="0"/>
          </a:p>
        </p:txBody>
      </p:sp>
      <p:sp>
        <p:nvSpPr>
          <p:cNvPr id="4" name="Slide Number Placeholder 3"/>
          <p:cNvSpPr>
            <a:spLocks noGrp="1"/>
          </p:cNvSpPr>
          <p:nvPr>
            <p:ph type="sldNum" sz="quarter" idx="10"/>
          </p:nvPr>
        </p:nvSpPr>
        <p:spPr/>
        <p:txBody>
          <a:bodyPr/>
          <a:lstStyle/>
          <a:p>
            <a:fld id="{D1042F4B-933E-4C03-A624-2F32AC23B3A6}" type="slidenum">
              <a:rPr lang="en-US" smtClean="0"/>
              <a:t>13</a:t>
            </a:fld>
            <a:endParaRPr lang="en-US"/>
          </a:p>
        </p:txBody>
      </p:sp>
    </p:spTree>
    <p:extLst>
      <p:ext uri="{BB962C8B-B14F-4D97-AF65-F5344CB8AC3E}">
        <p14:creationId xmlns:p14="http://schemas.microsoft.com/office/powerpoint/2010/main" val="422083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remember that checks are cut from the State of Montana in Helena.  The State does not forward checks.</a:t>
            </a:r>
            <a:endParaRPr lang="en-US" dirty="0"/>
          </a:p>
        </p:txBody>
      </p:sp>
      <p:sp>
        <p:nvSpPr>
          <p:cNvPr id="4" name="Slide Number Placeholder 3"/>
          <p:cNvSpPr>
            <a:spLocks noGrp="1"/>
          </p:cNvSpPr>
          <p:nvPr>
            <p:ph type="sldNum" sz="quarter" idx="10"/>
          </p:nvPr>
        </p:nvSpPr>
        <p:spPr/>
        <p:txBody>
          <a:bodyPr/>
          <a:lstStyle/>
          <a:p>
            <a:fld id="{D1042F4B-933E-4C03-A624-2F32AC23B3A6}" type="slidenum">
              <a:rPr lang="en-US" smtClean="0"/>
              <a:t>14</a:t>
            </a:fld>
            <a:endParaRPr lang="en-US"/>
          </a:p>
        </p:txBody>
      </p:sp>
    </p:spTree>
    <p:extLst>
      <p:ext uri="{BB962C8B-B14F-4D97-AF65-F5344CB8AC3E}">
        <p14:creationId xmlns:p14="http://schemas.microsoft.com/office/powerpoint/2010/main" val="282439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042F4B-933E-4C03-A624-2F32AC23B3A6}" type="slidenum">
              <a:rPr lang="en-US" smtClean="0"/>
              <a:t>15</a:t>
            </a:fld>
            <a:endParaRPr lang="en-US"/>
          </a:p>
        </p:txBody>
      </p:sp>
    </p:spTree>
    <p:extLst>
      <p:ext uri="{BB962C8B-B14F-4D97-AF65-F5344CB8AC3E}">
        <p14:creationId xmlns:p14="http://schemas.microsoft.com/office/powerpoint/2010/main" val="270472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42F4B-933E-4C03-A624-2F32AC23B3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71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7"/>
            <a:ext cx="77724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404521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0990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69891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48539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42227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2942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07984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7154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024375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293389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345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11/12/2019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A9634C-365A-9845-9775-8941B6FBB9ED}" type="datetimeFigureOut">
              <a:rPr lang="en-US" smtClean="0"/>
              <a:t>11/12/2019</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7228434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rs.gov/pub/irs-pdf/fw9.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gov/portal/category/10012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legacy.enterprise.com/car_rental/deeplinkmap.do?bid=028&amp;refId=GRP63MS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montana.edu/ubs/documents/OutgoingForeignWireTransfer.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ontana.edu/ubs/purchasingcard/index.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irs.gov/individuals/international-taxpayers/tax-treaty-tables" TargetMode="External"/><Relationship Id="rId2" Type="http://schemas.openxmlformats.org/officeDocument/2006/relationships/hyperlink" Target="https://www.irs.gov/businesses/international-businesses/united-states-income-tax-treaties-a-to-z" TargetMode="External"/><Relationship Id="rId1" Type="http://schemas.openxmlformats.org/officeDocument/2006/relationships/slideLayout" Target="../slideLayouts/slideLayout2.xml"/><Relationship Id="rId4" Type="http://schemas.openxmlformats.org/officeDocument/2006/relationships/hyperlink" Target="https://www.irs.gov/pub/irs-pdf/p901.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mailto:drew.keegan@montana.edu" TargetMode="External"/><Relationship Id="rId2" Type="http://schemas.openxmlformats.org/officeDocument/2006/relationships/hyperlink" Target="http://www.irs.gov/"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www.irs.gov/PUP/individuals/international/Tax_Treaty_Table_4.pdf"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mailto:mengel@montana.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3175" y="993603"/>
            <a:ext cx="7772400" cy="1470025"/>
          </a:xfrm>
        </p:spPr>
        <p:txBody>
          <a:bodyPr>
            <a:normAutofit/>
          </a:bodyPr>
          <a:lstStyle/>
          <a:p>
            <a:r>
              <a:rPr lang="en-US" sz="7200" dirty="0">
                <a:latin typeface="Britannic Bold" panose="020B0903060703020204" pitchFamily="34" charset="0"/>
              </a:rPr>
              <a:t>Accounts Payable</a:t>
            </a:r>
          </a:p>
        </p:txBody>
      </p:sp>
      <p:sp>
        <p:nvSpPr>
          <p:cNvPr id="3" name="Subtitle 2"/>
          <p:cNvSpPr>
            <a:spLocks noGrp="1"/>
          </p:cNvSpPr>
          <p:nvPr>
            <p:ph type="subTitle" idx="1"/>
          </p:nvPr>
        </p:nvSpPr>
        <p:spPr/>
        <p:txBody>
          <a:bodyPr>
            <a:normAutofit fontScale="92500" lnSpcReduction="10000"/>
          </a:bodyPr>
          <a:lstStyle/>
          <a:p>
            <a:r>
              <a:rPr lang="en-US" sz="5200" dirty="0"/>
              <a:t>FD-201</a:t>
            </a:r>
          </a:p>
          <a:p>
            <a:endParaRPr lang="en-US" dirty="0"/>
          </a:p>
          <a:p>
            <a:r>
              <a:rPr lang="en-US" sz="3000" dirty="0"/>
              <a:t>November 5, 2019</a:t>
            </a:r>
          </a:p>
          <a:p>
            <a:endParaRPr lang="en-US" sz="3000" dirty="0"/>
          </a:p>
        </p:txBody>
      </p:sp>
      <p:pic>
        <p:nvPicPr>
          <p:cNvPr id="2050" name="Picture 2" descr="C:\Users\fournier\AppData\Local\Microsoft\Windows\Temporary Internet Files\Content.IE5\WS69TUXV\MC9004414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459" y="3550919"/>
            <a:ext cx="2087881" cy="20878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24829" y="3343308"/>
            <a:ext cx="2297792" cy="2270759"/>
          </a:xfrm>
          <a:prstGeom prst="rect">
            <a:avLst/>
          </a:prstGeom>
        </p:spPr>
      </p:pic>
    </p:spTree>
    <p:extLst>
      <p:ext uri="{BB962C8B-B14F-4D97-AF65-F5344CB8AC3E}">
        <p14:creationId xmlns:p14="http://schemas.microsoft.com/office/powerpoint/2010/main" val="221482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59867" t="14815" r="6797"/>
          <a:stretch/>
        </p:blipFill>
        <p:spPr bwMode="auto">
          <a:xfrm>
            <a:off x="469557" y="457200"/>
            <a:ext cx="8056605" cy="56964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534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274638"/>
            <a:ext cx="8785654" cy="1143000"/>
          </a:xfrm>
        </p:spPr>
        <p:txBody>
          <a:bodyPr>
            <a:normAutofit fontScale="90000"/>
          </a:bodyPr>
          <a:lstStyle/>
          <a:p>
            <a:r>
              <a:rPr lang="en-US" dirty="0"/>
              <a:t>What info should I include with my BPA?</a:t>
            </a:r>
          </a:p>
        </p:txBody>
      </p:sp>
      <p:sp>
        <p:nvSpPr>
          <p:cNvPr id="3" name="TextBox 2"/>
          <p:cNvSpPr txBox="1"/>
          <p:nvPr/>
        </p:nvSpPr>
        <p:spPr>
          <a:xfrm>
            <a:off x="392544" y="1221131"/>
            <a:ext cx="8294256" cy="4924425"/>
          </a:xfrm>
          <a:prstGeom prst="rect">
            <a:avLst/>
          </a:prstGeom>
          <a:noFill/>
        </p:spPr>
        <p:txBody>
          <a:bodyPr wrap="square" rtlCol="0">
            <a:spAutoFit/>
          </a:bodyPr>
          <a:lstStyle/>
          <a:p>
            <a:r>
              <a:rPr lang="en-US" sz="2800" b="1" dirty="0"/>
              <a:t>	Appropriate Forms:</a:t>
            </a:r>
            <a:endParaRPr lang="en-US" sz="1600" b="1" dirty="0"/>
          </a:p>
          <a:p>
            <a:pPr marL="742950" lvl="1" indent="-285750">
              <a:buFont typeface="Arial" panose="020B0604020202020204" pitchFamily="34" charset="0"/>
              <a:buChar char="•"/>
            </a:pPr>
            <a:r>
              <a:rPr lang="en-US" b="1" dirty="0"/>
              <a:t>Travel Forms </a:t>
            </a:r>
          </a:p>
          <a:p>
            <a:pPr lvl="2"/>
            <a:r>
              <a:rPr lang="en-US" b="1" dirty="0"/>
              <a:t>Travel Authorization Form, Travel Expense Voucher, proof of travel</a:t>
            </a:r>
          </a:p>
          <a:p>
            <a:pPr marL="742950" lvl="1" indent="-285750">
              <a:buFont typeface="Arial" panose="020B0604020202020204" pitchFamily="34" charset="0"/>
              <a:buChar char="•"/>
            </a:pPr>
            <a:r>
              <a:rPr lang="en-US" b="1" dirty="0"/>
              <a:t>Procurement Forms</a:t>
            </a:r>
          </a:p>
          <a:p>
            <a:pPr lvl="2"/>
            <a:r>
              <a:rPr lang="en-US" b="1" dirty="0"/>
              <a:t>Sole Source, Department PO, Contracted Services Agreement</a:t>
            </a:r>
          </a:p>
          <a:p>
            <a:pPr marL="742950" lvl="1" indent="-285750">
              <a:buFont typeface="Arial" panose="020B0604020202020204" pitchFamily="34" charset="0"/>
              <a:buChar char="•"/>
            </a:pPr>
            <a:r>
              <a:rPr lang="en-US" b="1" dirty="0"/>
              <a:t>Hospitality Approval Form</a:t>
            </a:r>
          </a:p>
          <a:p>
            <a:pPr lvl="2"/>
            <a:r>
              <a:rPr lang="en-US" b="1" dirty="0"/>
              <a:t>Food and beverage purchases,  list of attendees, itemized receipts required</a:t>
            </a:r>
          </a:p>
          <a:p>
            <a:pPr marL="742950" lvl="1" indent="-285750">
              <a:buFont typeface="Arial" panose="020B0604020202020204" pitchFamily="34" charset="0"/>
              <a:buChar char="•"/>
            </a:pPr>
            <a:r>
              <a:rPr lang="en-US" b="1" dirty="0"/>
              <a:t>Alcohol Approval Form </a:t>
            </a:r>
          </a:p>
          <a:p>
            <a:pPr lvl="2"/>
            <a:r>
              <a:rPr lang="en-US" b="1" dirty="0"/>
              <a:t>Must be approved in advance for any alcohol purchases</a:t>
            </a:r>
          </a:p>
          <a:p>
            <a:pPr marL="742950" lvl="1" indent="-285750">
              <a:buFont typeface="Arial" panose="020B0604020202020204" pitchFamily="34" charset="0"/>
              <a:buChar char="•"/>
            </a:pPr>
            <a:r>
              <a:rPr lang="en-US" b="1" dirty="0"/>
              <a:t>W-9 Form – required for all payments (if recent one is not on file in AP)</a:t>
            </a:r>
          </a:p>
          <a:p>
            <a:pPr lvl="2"/>
            <a:r>
              <a:rPr lang="en-US" b="1" dirty="0"/>
              <a:t>Form is available on the IRS website at:</a:t>
            </a:r>
          </a:p>
          <a:p>
            <a:pPr lvl="2"/>
            <a:r>
              <a:rPr lang="en-US" dirty="0">
                <a:hlinkClick r:id="rId3"/>
              </a:rPr>
              <a:t>https://www.irs.gov/pub/irs-pdf/fw9.pdf</a:t>
            </a:r>
            <a:r>
              <a:rPr lang="en-US" dirty="0"/>
              <a:t>  (Rev. October 2018)</a:t>
            </a:r>
          </a:p>
          <a:p>
            <a:pPr marL="742950" lvl="1" indent="-285750">
              <a:buFont typeface="Arial" panose="020B0604020202020204" pitchFamily="34" charset="0"/>
              <a:buChar char="•"/>
            </a:pPr>
            <a:r>
              <a:rPr lang="en-US" b="1" dirty="0"/>
              <a:t>Wire Form </a:t>
            </a:r>
          </a:p>
          <a:p>
            <a:pPr lvl="2"/>
            <a:r>
              <a:rPr lang="en-US" b="1" dirty="0"/>
              <a:t>Include if payment needs to be sent via wire transfer</a:t>
            </a:r>
          </a:p>
          <a:p>
            <a:pPr marL="742950" lvl="1" indent="-285750">
              <a:buFont typeface="Arial" panose="020B0604020202020204" pitchFamily="34" charset="0"/>
              <a:buChar char="•"/>
            </a:pPr>
            <a:r>
              <a:rPr lang="en-US" b="1" dirty="0"/>
              <a:t>Receipts!  </a:t>
            </a:r>
          </a:p>
          <a:p>
            <a:pPr lvl="2"/>
            <a:r>
              <a:rPr lang="en-US" b="1" dirty="0"/>
              <a:t>Reimbursements require original, itemized receipts – no copies</a:t>
            </a:r>
          </a:p>
          <a:p>
            <a:pPr lvl="1"/>
            <a:endParaRPr lang="en-US" sz="1600" dirty="0"/>
          </a:p>
        </p:txBody>
      </p:sp>
    </p:spTree>
    <p:extLst>
      <p:ext uri="{BB962C8B-B14F-4D97-AF65-F5344CB8AC3E}">
        <p14:creationId xmlns:p14="http://schemas.microsoft.com/office/powerpoint/2010/main" val="79051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D95C-F397-4679-BCBE-5401041F0855}"/>
              </a:ext>
            </a:extLst>
          </p:cNvPr>
          <p:cNvSpPr>
            <a:spLocks noGrp="1"/>
          </p:cNvSpPr>
          <p:nvPr>
            <p:ph type="title"/>
          </p:nvPr>
        </p:nvSpPr>
        <p:spPr>
          <a:xfrm>
            <a:off x="457200" y="2857500"/>
            <a:ext cx="8229600" cy="1143000"/>
          </a:xfrm>
        </p:spPr>
        <p:txBody>
          <a:bodyPr/>
          <a:lstStyle/>
          <a:p>
            <a:r>
              <a:rPr lang="en-US" dirty="0"/>
              <a:t>Processing a BPA</a:t>
            </a:r>
          </a:p>
        </p:txBody>
      </p:sp>
    </p:spTree>
    <p:extLst>
      <p:ext uri="{BB962C8B-B14F-4D97-AF65-F5344CB8AC3E}">
        <p14:creationId xmlns:p14="http://schemas.microsoft.com/office/powerpoint/2010/main" val="39779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274638"/>
            <a:ext cx="8785654" cy="1143000"/>
          </a:xfrm>
        </p:spPr>
        <p:txBody>
          <a:bodyPr>
            <a:normAutofit/>
          </a:bodyPr>
          <a:lstStyle/>
          <a:p>
            <a:r>
              <a:rPr lang="en-US" dirty="0"/>
              <a:t>What helps UBS in processing a BPA?</a:t>
            </a:r>
          </a:p>
        </p:txBody>
      </p:sp>
      <p:sp>
        <p:nvSpPr>
          <p:cNvPr id="3" name="TextBox 2"/>
          <p:cNvSpPr txBox="1"/>
          <p:nvPr/>
        </p:nvSpPr>
        <p:spPr>
          <a:xfrm>
            <a:off x="234778" y="1417638"/>
            <a:ext cx="8785654" cy="4431983"/>
          </a:xfrm>
          <a:prstGeom prst="rect">
            <a:avLst/>
          </a:prstGeom>
          <a:noFill/>
        </p:spPr>
        <p:txBody>
          <a:bodyPr wrap="square" rtlCol="0">
            <a:spAutoFit/>
          </a:bodyPr>
          <a:lstStyle/>
          <a:p>
            <a:pPr marL="457200" indent="-457200">
              <a:buAutoNum type="arabicPeriod"/>
            </a:pPr>
            <a:r>
              <a:rPr lang="en-US" dirty="0"/>
              <a:t>Include contact name and extension so we can reach the appropriate person if we have questions.</a:t>
            </a:r>
          </a:p>
          <a:p>
            <a:pPr marL="457200" indent="-457200">
              <a:buAutoNum type="arabicPeriod"/>
            </a:pPr>
            <a:r>
              <a:rPr lang="en-US" dirty="0"/>
              <a:t>Include the GID or Vendor Code for whom you are paying.  There are many common names and unique combinations and we often have trouble determining which person to pay.</a:t>
            </a:r>
          </a:p>
          <a:p>
            <a:pPr lvl="1"/>
            <a:r>
              <a:rPr lang="en-US" b="1" dirty="0"/>
              <a:t>	</a:t>
            </a:r>
            <a:r>
              <a:rPr lang="en-US" dirty="0"/>
              <a:t>i.e. John Smith, Jeff Johnson or ‘nicknames’ such as Michael Gold when the actual 	name of the person is Christopher Michael Gold</a:t>
            </a:r>
          </a:p>
          <a:p>
            <a:pPr marL="457200" indent="-457200">
              <a:buAutoNum type="arabicPeriod" startAt="3"/>
            </a:pPr>
            <a:r>
              <a:rPr lang="en-US" dirty="0"/>
              <a:t>Check remittance address on invoice to make sure you are requesting the correct remit address, not necessarily what’s in </a:t>
            </a:r>
            <a:r>
              <a:rPr lang="en-US" dirty="0" err="1"/>
              <a:t>Catbooks</a:t>
            </a:r>
            <a:r>
              <a:rPr lang="en-US" dirty="0"/>
              <a:t> or APEX.</a:t>
            </a:r>
          </a:p>
          <a:p>
            <a:pPr marL="457200" indent="-457200">
              <a:buAutoNum type="arabicPeriod" startAt="3"/>
            </a:pPr>
            <a:r>
              <a:rPr lang="en-US" dirty="0"/>
              <a:t>Make sure you are using current rates for mileage and meal per diem!  If you are processing travel from different fiscal years, you may need to use two different rates.</a:t>
            </a:r>
          </a:p>
          <a:p>
            <a:pPr marL="457200" indent="-457200">
              <a:buAutoNum type="arabicPeriod" startAt="3"/>
            </a:pPr>
            <a:r>
              <a:rPr lang="en-US" dirty="0"/>
              <a:t>Explanation of the business purpose for the expense. </a:t>
            </a:r>
          </a:p>
          <a:p>
            <a:pPr marL="457200" indent="-457200">
              <a:buAutoNum type="arabicPeriod" startAt="3"/>
            </a:pPr>
            <a:endParaRPr lang="en-US" dirty="0"/>
          </a:p>
          <a:p>
            <a:pPr marL="457200" indent="-457200">
              <a:buAutoNum type="arabicPeriod" startAt="3"/>
            </a:pPr>
            <a:endParaRPr lang="en-US" sz="2400" dirty="0"/>
          </a:p>
          <a:p>
            <a:pPr lvl="1"/>
            <a:endParaRPr lang="en-US" sz="2400" b="1" dirty="0"/>
          </a:p>
        </p:txBody>
      </p:sp>
    </p:spTree>
    <p:extLst>
      <p:ext uri="{BB962C8B-B14F-4D97-AF65-F5344CB8AC3E}">
        <p14:creationId xmlns:p14="http://schemas.microsoft.com/office/powerpoint/2010/main" val="85904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8" y="274638"/>
            <a:ext cx="8785654" cy="1143000"/>
          </a:xfrm>
        </p:spPr>
        <p:txBody>
          <a:bodyPr>
            <a:normAutofit/>
          </a:bodyPr>
          <a:lstStyle/>
          <a:p>
            <a:r>
              <a:rPr lang="en-US" dirty="0"/>
              <a:t>What helps UBS in processing a BPA?</a:t>
            </a:r>
          </a:p>
        </p:txBody>
      </p:sp>
      <p:sp>
        <p:nvSpPr>
          <p:cNvPr id="3" name="TextBox 2"/>
          <p:cNvSpPr txBox="1"/>
          <p:nvPr/>
        </p:nvSpPr>
        <p:spPr>
          <a:xfrm>
            <a:off x="234778" y="1417638"/>
            <a:ext cx="8785654" cy="4062651"/>
          </a:xfrm>
          <a:prstGeom prst="rect">
            <a:avLst/>
          </a:prstGeom>
          <a:noFill/>
        </p:spPr>
        <p:txBody>
          <a:bodyPr wrap="square" rtlCol="0">
            <a:spAutoFit/>
          </a:bodyPr>
          <a:lstStyle/>
          <a:p>
            <a:r>
              <a:rPr lang="en-US" sz="2400" b="1" dirty="0"/>
              <a:t>Appropriate Information:</a:t>
            </a:r>
          </a:p>
          <a:p>
            <a:pPr marL="742950" lvl="1" indent="-285750">
              <a:buFont typeface="Arial" panose="020B0604020202020204" pitchFamily="34" charset="0"/>
              <a:buChar char="•"/>
            </a:pPr>
            <a:r>
              <a:rPr lang="en-US" dirty="0"/>
              <a:t>Attach the original invoice and/or itemized receipts – we cannot pay from work orders, statements, quotes, credit card receipts, etc.</a:t>
            </a:r>
          </a:p>
          <a:p>
            <a:pPr marL="742950" lvl="1" indent="-285750">
              <a:buFont typeface="Arial" panose="020B0604020202020204" pitchFamily="34" charset="0"/>
              <a:buChar char="•"/>
            </a:pPr>
            <a:r>
              <a:rPr lang="en-US" dirty="0"/>
              <a:t>Attach Google Maps or </a:t>
            </a:r>
            <a:r>
              <a:rPr lang="en-US" dirty="0" err="1"/>
              <a:t>Mapquest</a:t>
            </a:r>
            <a:r>
              <a:rPr lang="en-US" dirty="0"/>
              <a:t> lookup of mileage as support for miles driven when longer distances are involved</a:t>
            </a:r>
          </a:p>
          <a:p>
            <a:pPr marL="742950" lvl="1" indent="-285750">
              <a:buFont typeface="Arial" panose="020B0604020202020204" pitchFamily="34" charset="0"/>
              <a:buChar char="•"/>
            </a:pPr>
            <a:r>
              <a:rPr lang="en-US" dirty="0"/>
              <a:t>Document the business purpose and list attendees for all hospitality</a:t>
            </a:r>
          </a:p>
          <a:p>
            <a:pPr marL="742950" lvl="1" indent="-285750">
              <a:buFont typeface="Arial" panose="020B0604020202020204" pitchFamily="34" charset="0"/>
              <a:buChar char="•"/>
            </a:pPr>
            <a:r>
              <a:rPr lang="en-US" dirty="0"/>
              <a:t>Document variances between invoice and BPA total so we can include in memo</a:t>
            </a:r>
          </a:p>
          <a:p>
            <a:pPr marL="742950" lvl="1" indent="-285750">
              <a:buFont typeface="Arial" panose="020B0604020202020204" pitchFamily="34" charset="0"/>
              <a:buChar char="•"/>
            </a:pPr>
            <a:r>
              <a:rPr lang="en-US" dirty="0"/>
              <a:t>Explain unique situations on separate piece of paper to expedite processing</a:t>
            </a:r>
          </a:p>
          <a:p>
            <a:pPr marL="742950" lvl="1" indent="-285750">
              <a:buFont typeface="Arial" panose="020B0604020202020204" pitchFamily="34" charset="0"/>
              <a:buChar char="•"/>
            </a:pPr>
            <a:r>
              <a:rPr lang="en-US" dirty="0"/>
              <a:t>If the BPA is to pay an employee for something other than travel or reimbursement, discuss with Darcy X6411 beforehand to determine if it should be run through payroll or not.  Payments to current employees for services other than their normal duties may cause a ‘red flag’ with the IRS.</a:t>
            </a:r>
          </a:p>
          <a:p>
            <a:pPr marL="742950" lvl="1" indent="-285750">
              <a:buFont typeface="Arial" panose="020B0604020202020204" pitchFamily="34" charset="0"/>
              <a:buChar char="•"/>
            </a:pPr>
            <a:r>
              <a:rPr lang="en-US" dirty="0"/>
              <a:t>Information is key – include any information that may assist us in understanding what you are paying for or details of the situation (avoids phone calls and emails).</a:t>
            </a:r>
          </a:p>
        </p:txBody>
      </p:sp>
    </p:spTree>
    <p:extLst>
      <p:ext uri="{BB962C8B-B14F-4D97-AF65-F5344CB8AC3E}">
        <p14:creationId xmlns:p14="http://schemas.microsoft.com/office/powerpoint/2010/main" val="55540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Payments to Employees</a:t>
            </a:r>
          </a:p>
        </p:txBody>
      </p:sp>
      <p:sp>
        <p:nvSpPr>
          <p:cNvPr id="3" name="Content Placeholder 2"/>
          <p:cNvSpPr>
            <a:spLocks noGrp="1"/>
          </p:cNvSpPr>
          <p:nvPr>
            <p:ph idx="1"/>
          </p:nvPr>
        </p:nvSpPr>
        <p:spPr>
          <a:xfrm>
            <a:off x="301336" y="1417638"/>
            <a:ext cx="8541327" cy="4525963"/>
          </a:xfrm>
        </p:spPr>
        <p:txBody>
          <a:bodyPr>
            <a:normAutofit fontScale="85000" lnSpcReduction="20000"/>
          </a:bodyPr>
          <a:lstStyle/>
          <a:p>
            <a:r>
              <a:rPr lang="en-US" dirty="0"/>
              <a:t>Paying employees for services, participant support, awards, etc.</a:t>
            </a:r>
          </a:p>
          <a:p>
            <a:pPr lvl="1"/>
            <a:r>
              <a:rPr lang="en-US" dirty="0"/>
              <a:t>The IRS ‘red-flags’ taxpayers receiving both a W-2 and 1099 from the same place (MSU)</a:t>
            </a:r>
          </a:p>
          <a:p>
            <a:pPr lvl="1"/>
            <a:r>
              <a:rPr lang="en-US" dirty="0"/>
              <a:t>Most payments to employees, other than reimbursements, must be processed through Payroll</a:t>
            </a:r>
          </a:p>
          <a:p>
            <a:pPr lvl="2"/>
            <a:r>
              <a:rPr lang="en-US" dirty="0" err="1"/>
              <a:t>Dept</a:t>
            </a:r>
            <a:r>
              <a:rPr lang="en-US" dirty="0"/>
              <a:t> submits through payroll - AP cannot forward the BPA to Payroll for processing</a:t>
            </a:r>
          </a:p>
          <a:p>
            <a:pPr lvl="2"/>
            <a:r>
              <a:rPr lang="en-US" dirty="0"/>
              <a:t>Note that Payroll will alter your expense account code to a payroll expense account code (61127, 61124, etc.)</a:t>
            </a:r>
          </a:p>
          <a:p>
            <a:pPr lvl="2"/>
            <a:r>
              <a:rPr lang="en-US" dirty="0"/>
              <a:t>Tax and benefit expenses for payments processed through Payroll will follow normal payroll logic</a:t>
            </a:r>
          </a:p>
          <a:p>
            <a:pPr lvl="1"/>
            <a:r>
              <a:rPr lang="en-US" dirty="0"/>
              <a:t>Work with Darcy ahead of time to determine what payment method is appropriate.  Provide as many details as possible.</a:t>
            </a:r>
          </a:p>
        </p:txBody>
      </p:sp>
    </p:spTree>
    <p:extLst>
      <p:ext uri="{BB962C8B-B14F-4D97-AF65-F5344CB8AC3E}">
        <p14:creationId xmlns:p14="http://schemas.microsoft.com/office/powerpoint/2010/main" val="387406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D95C-F397-4679-BCBE-5401041F0855}"/>
              </a:ext>
            </a:extLst>
          </p:cNvPr>
          <p:cNvSpPr>
            <a:spLocks noGrp="1"/>
          </p:cNvSpPr>
          <p:nvPr>
            <p:ph type="title"/>
          </p:nvPr>
        </p:nvSpPr>
        <p:spPr>
          <a:xfrm>
            <a:off x="457200" y="2857500"/>
            <a:ext cx="8229600" cy="1143000"/>
          </a:xfrm>
        </p:spPr>
        <p:txBody>
          <a:bodyPr/>
          <a:lstStyle/>
          <a:p>
            <a:r>
              <a:rPr lang="en-US" dirty="0"/>
              <a:t>Travel Information</a:t>
            </a:r>
          </a:p>
        </p:txBody>
      </p:sp>
    </p:spTree>
    <p:extLst>
      <p:ext uri="{BB962C8B-B14F-4D97-AF65-F5344CB8AC3E}">
        <p14:creationId xmlns:p14="http://schemas.microsoft.com/office/powerpoint/2010/main" val="122591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for Travelers</a:t>
            </a:r>
          </a:p>
        </p:txBody>
      </p:sp>
      <p:sp>
        <p:nvSpPr>
          <p:cNvPr id="3" name="Content Placeholder 2"/>
          <p:cNvSpPr>
            <a:spLocks noGrp="1"/>
          </p:cNvSpPr>
          <p:nvPr>
            <p:ph idx="1"/>
          </p:nvPr>
        </p:nvSpPr>
        <p:spPr>
          <a:xfrm>
            <a:off x="132523" y="1417638"/>
            <a:ext cx="8776346" cy="4708525"/>
          </a:xfrm>
        </p:spPr>
        <p:txBody>
          <a:bodyPr>
            <a:normAutofit fontScale="77500" lnSpcReduction="20000"/>
          </a:bodyPr>
          <a:lstStyle/>
          <a:p>
            <a:r>
              <a:rPr lang="en-US" dirty="0"/>
              <a:t>If a new employee is going to be traveling, they should request a P-card</a:t>
            </a:r>
          </a:p>
          <a:p>
            <a:r>
              <a:rPr lang="en-US" dirty="0"/>
              <a:t>Meals do not go on a P-card when traveling, per diem is given</a:t>
            </a:r>
          </a:p>
          <a:p>
            <a:r>
              <a:rPr lang="en-US" dirty="0"/>
              <a:t>Meals provided by a conference cannot be claimed as per diem.  A copy of the registration receipt, showing meals provided by conference should be furnished to UBS</a:t>
            </a:r>
          </a:p>
          <a:p>
            <a:r>
              <a:rPr lang="en-US" dirty="0"/>
              <a:t>Hotel, airfare, registrations, shuttles should all be charged to P-card</a:t>
            </a:r>
          </a:p>
          <a:p>
            <a:r>
              <a:rPr lang="en-US" b="1" u="sng" dirty="0"/>
              <a:t>Keep all original, itemized receipts</a:t>
            </a:r>
            <a:r>
              <a:rPr lang="en-US" dirty="0"/>
              <a:t> that are going to be claimed</a:t>
            </a:r>
          </a:p>
          <a:p>
            <a:r>
              <a:rPr lang="en-US" dirty="0"/>
              <a:t>Keep boarding passes when applicable.  Proof of travel is required!</a:t>
            </a:r>
          </a:p>
          <a:p>
            <a:r>
              <a:rPr lang="en-US" dirty="0"/>
              <a:t>Please use MSU’s contract with Enterprise Rent-a-Car for all vehicle travel </a:t>
            </a:r>
          </a:p>
        </p:txBody>
      </p:sp>
    </p:spTree>
    <p:extLst>
      <p:ext uri="{BB962C8B-B14F-4D97-AF65-F5344CB8AC3E}">
        <p14:creationId xmlns:p14="http://schemas.microsoft.com/office/powerpoint/2010/main" val="3496812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759"/>
            <a:ext cx="8229600" cy="1143000"/>
          </a:xfrm>
        </p:spPr>
        <p:txBody>
          <a:bodyPr/>
          <a:lstStyle/>
          <a:p>
            <a:r>
              <a:rPr lang="en-US" dirty="0"/>
              <a:t>Prior to Travel</a:t>
            </a:r>
          </a:p>
        </p:txBody>
      </p:sp>
      <p:sp>
        <p:nvSpPr>
          <p:cNvPr id="3" name="Content Placeholder 2"/>
          <p:cNvSpPr>
            <a:spLocks noGrp="1"/>
          </p:cNvSpPr>
          <p:nvPr>
            <p:ph idx="1"/>
          </p:nvPr>
        </p:nvSpPr>
        <p:spPr>
          <a:xfrm>
            <a:off x="457200" y="1251284"/>
            <a:ext cx="8229600" cy="4874879"/>
          </a:xfrm>
        </p:spPr>
        <p:txBody>
          <a:bodyPr>
            <a:normAutofit fontScale="70000" lnSpcReduction="20000"/>
          </a:bodyPr>
          <a:lstStyle/>
          <a:p>
            <a:pPr marL="0" indent="0">
              <a:buNone/>
            </a:pPr>
            <a:r>
              <a:rPr lang="en-US" dirty="0"/>
              <a:t>A Travel Authorization/Advance Request should be completed PRIOR to travel if:</a:t>
            </a:r>
          </a:p>
          <a:p>
            <a:pPr marL="0" indent="0">
              <a:buNone/>
            </a:pPr>
            <a:endParaRPr lang="en-US" sz="1600" dirty="0"/>
          </a:p>
          <a:p>
            <a:r>
              <a:rPr lang="en-US" sz="2600" dirty="0"/>
              <a:t>All or part of the trip will take place outside of Montana</a:t>
            </a:r>
          </a:p>
          <a:p>
            <a:r>
              <a:rPr lang="en-US" sz="2800" dirty="0"/>
              <a:t>The traveler is requesting an advance (generally only for meal per diem as other expenses should be on purchasing card) – </a:t>
            </a:r>
            <a:r>
              <a:rPr lang="en-US" sz="2800" b="1" dirty="0"/>
              <a:t>must be received in UBS office 10 business days prior to travel (additional week if new vendor)</a:t>
            </a:r>
          </a:p>
          <a:p>
            <a:pPr marL="342900" lvl="3" indent="-342900">
              <a:buFont typeface="Arial"/>
              <a:buChar char="•"/>
            </a:pPr>
            <a:r>
              <a:rPr lang="en-US" sz="2800" dirty="0"/>
              <a:t>If lodging rates requested are above the standard rate, or the GSA high cost city rate </a:t>
            </a:r>
            <a:r>
              <a:rPr lang="en-US" sz="2800" dirty="0">
                <a:hlinkClick r:id="rId3"/>
              </a:rPr>
              <a:t>http://www.gsa.gov/portal/category/100120</a:t>
            </a:r>
            <a:endParaRPr lang="en-US" sz="2800" dirty="0"/>
          </a:p>
          <a:p>
            <a:pPr marL="342900" lvl="3" indent="-342900">
              <a:buFont typeface="Arial"/>
              <a:buChar char="•"/>
            </a:pPr>
            <a:endParaRPr lang="en-US" sz="2800" dirty="0"/>
          </a:p>
          <a:p>
            <a:pPr marL="0" lvl="3" indent="0">
              <a:buNone/>
            </a:pPr>
            <a:r>
              <a:rPr lang="en-US" sz="2800" b="1" dirty="0"/>
              <a:t>Foreign Travel:  </a:t>
            </a:r>
            <a:r>
              <a:rPr lang="en-US" sz="2800" dirty="0"/>
              <a:t>If traveling to a foreign country, please contact AP for foreign travel training as there are many rates and requirements related to foreign travel that are not included in this training.</a:t>
            </a:r>
          </a:p>
          <a:p>
            <a:pPr marL="0" indent="0">
              <a:buNone/>
            </a:pPr>
            <a:endParaRPr lang="en-US" dirty="0"/>
          </a:p>
          <a:p>
            <a:pPr marL="0" indent="0">
              <a:buNone/>
            </a:pPr>
            <a:r>
              <a:rPr lang="en-US" sz="2900" b="1" dirty="0"/>
              <a:t>Personal Travel: </a:t>
            </a:r>
            <a:r>
              <a:rPr lang="en-US" sz="2900" dirty="0"/>
              <a:t>If traveler is combining a trip with personal travel, a comparison ticket must be printed and attached!  MSU will only pay up to the business portion of the travel.  This includes parking, hotel, rental car, etc.</a:t>
            </a:r>
          </a:p>
          <a:p>
            <a:endParaRPr lang="en-US" dirty="0"/>
          </a:p>
        </p:txBody>
      </p:sp>
    </p:spTree>
    <p:extLst>
      <p:ext uri="{BB962C8B-B14F-4D97-AF65-F5344CB8AC3E}">
        <p14:creationId xmlns:p14="http://schemas.microsoft.com/office/powerpoint/2010/main" val="1840975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9C61F3-6DF7-4444-8529-0DE09E2D49C8}"/>
              </a:ext>
            </a:extLst>
          </p:cNvPr>
          <p:cNvPicPr>
            <a:picLocks noChangeAspect="1"/>
          </p:cNvPicPr>
          <p:nvPr/>
        </p:nvPicPr>
        <p:blipFill>
          <a:blip r:embed="rId2"/>
          <a:stretch>
            <a:fillRect/>
          </a:stretch>
        </p:blipFill>
        <p:spPr>
          <a:xfrm>
            <a:off x="1923124" y="94670"/>
            <a:ext cx="5297751" cy="6668660"/>
          </a:xfrm>
          <a:prstGeom prst="rect">
            <a:avLst/>
          </a:prstGeom>
        </p:spPr>
      </p:pic>
    </p:spTree>
    <p:extLst>
      <p:ext uri="{BB962C8B-B14F-4D97-AF65-F5344CB8AC3E}">
        <p14:creationId xmlns:p14="http://schemas.microsoft.com/office/powerpoint/2010/main" val="321606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267692"/>
            <a:ext cx="8229600" cy="4858472"/>
          </a:xfrm>
        </p:spPr>
        <p:txBody>
          <a:bodyPr>
            <a:normAutofit/>
          </a:bodyPr>
          <a:lstStyle/>
          <a:p>
            <a:r>
              <a:rPr lang="en-US" dirty="0"/>
              <a:t>BPA’s  (Banner Payment Authorization)</a:t>
            </a:r>
          </a:p>
          <a:p>
            <a:r>
              <a:rPr lang="en-US" dirty="0"/>
              <a:t>Travel and Travel Advances</a:t>
            </a:r>
          </a:p>
          <a:p>
            <a:r>
              <a:rPr lang="en-US" dirty="0"/>
              <a:t>Enterprise Car Rentals</a:t>
            </a:r>
          </a:p>
          <a:p>
            <a:r>
              <a:rPr lang="en-US" dirty="0"/>
              <a:t>Vendor and payment information</a:t>
            </a:r>
          </a:p>
          <a:p>
            <a:r>
              <a:rPr lang="en-US" dirty="0"/>
              <a:t>Wire Transfers</a:t>
            </a:r>
          </a:p>
          <a:p>
            <a:r>
              <a:rPr lang="en-US" dirty="0"/>
              <a:t>Purchasing Card</a:t>
            </a:r>
          </a:p>
          <a:p>
            <a:r>
              <a:rPr lang="en-US" dirty="0"/>
              <a:t>Foreign Payments</a:t>
            </a:r>
          </a:p>
          <a:p>
            <a:pPr marL="0" indent="0">
              <a:buNone/>
            </a:pPr>
            <a:endParaRPr lang="en-US" dirty="0"/>
          </a:p>
        </p:txBody>
      </p:sp>
    </p:spTree>
    <p:extLst>
      <p:ext uri="{BB962C8B-B14F-4D97-AF65-F5344CB8AC3E}">
        <p14:creationId xmlns:p14="http://schemas.microsoft.com/office/powerpoint/2010/main" val="1620180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Travel Authorization form instructions</a:t>
            </a:r>
          </a:p>
        </p:txBody>
      </p:sp>
      <p:sp>
        <p:nvSpPr>
          <p:cNvPr id="3" name="Rectangle 2"/>
          <p:cNvSpPr/>
          <p:nvPr/>
        </p:nvSpPr>
        <p:spPr>
          <a:xfrm>
            <a:off x="280843" y="1288384"/>
            <a:ext cx="8711379" cy="5201424"/>
          </a:xfrm>
          <a:prstGeom prst="rect">
            <a:avLst/>
          </a:prstGeom>
        </p:spPr>
        <p:txBody>
          <a:bodyPr wrap="square">
            <a:spAutoFit/>
          </a:bodyPr>
          <a:lstStyle/>
          <a:p>
            <a:pPr marL="342900" indent="-342900">
              <a:buAutoNum type="arabicPeriod"/>
            </a:pPr>
            <a:r>
              <a:rPr lang="en-US" dirty="0"/>
              <a:t>Check if Faculty/Staff or Student in the upper right-hand corner</a:t>
            </a:r>
          </a:p>
          <a:p>
            <a:pPr marL="342900" indent="-342900">
              <a:buAutoNum type="arabicPeriod"/>
            </a:pPr>
            <a:r>
              <a:rPr lang="en-US" dirty="0"/>
              <a:t>Fill in Name, Campus, and Banner-Generated ID# (GID)</a:t>
            </a:r>
          </a:p>
          <a:p>
            <a:pPr marL="342900" indent="-342900">
              <a:buFont typeface="+mj-lt"/>
              <a:buAutoNum type="arabicPeriod"/>
            </a:pPr>
            <a:r>
              <a:rPr lang="en-US" dirty="0"/>
              <a:t>List your Address</a:t>
            </a:r>
          </a:p>
          <a:p>
            <a:r>
              <a:rPr lang="en-US" dirty="0"/>
              <a:t>	• </a:t>
            </a:r>
            <a:r>
              <a:rPr lang="en-US" sz="1400" dirty="0"/>
              <a:t>If a travel advance check is to be delivered to your department, you may leave the address information blank. </a:t>
            </a:r>
          </a:p>
          <a:p>
            <a:r>
              <a:rPr lang="en-US" sz="1400" dirty="0"/>
              <a:t>	</a:t>
            </a:r>
            <a:r>
              <a:rPr lang="en-US" sz="1600" dirty="0"/>
              <a:t>•</a:t>
            </a:r>
            <a:r>
              <a:rPr lang="en-US" sz="1400" dirty="0"/>
              <a:t> If a check is not to be delivered to your department, list your home address here. This is also applicable if you 	have signed up for direct deposit for your travel reimbursements </a:t>
            </a:r>
          </a:p>
          <a:p>
            <a:r>
              <a:rPr lang="en-US" dirty="0"/>
              <a:t>4. List your department and a contact person knowledgeable about your trip, should there be questions about your travel. </a:t>
            </a:r>
          </a:p>
          <a:p>
            <a:r>
              <a:rPr lang="en-US" dirty="0"/>
              <a:t>5. Note the index/account to be charged for these expenses, or if paid by an external party, list that party</a:t>
            </a:r>
          </a:p>
          <a:p>
            <a:r>
              <a:rPr lang="en-US" dirty="0"/>
              <a:t>6. Describe destination and purpose of travel, dates of travel and any other important details. </a:t>
            </a:r>
          </a:p>
          <a:p>
            <a:r>
              <a:rPr lang="en-US" dirty="0"/>
              <a:t>7. List Departure Date/Time, Return Date/Time </a:t>
            </a:r>
          </a:p>
          <a:p>
            <a:r>
              <a:rPr lang="en-US" dirty="0"/>
              <a:t>8. Check the following reminder boxes Yes or No: </a:t>
            </a:r>
          </a:p>
          <a:p>
            <a:r>
              <a:rPr lang="en-US" dirty="0"/>
              <a:t>	• </a:t>
            </a:r>
            <a:r>
              <a:rPr lang="en-US" sz="1400" dirty="0"/>
              <a:t>Leave is approved/Classes Covered </a:t>
            </a:r>
          </a:p>
          <a:p>
            <a:r>
              <a:rPr lang="en-US" sz="1400" dirty="0"/>
              <a:t>	</a:t>
            </a:r>
            <a:r>
              <a:rPr lang="en-US" dirty="0"/>
              <a:t>•</a:t>
            </a:r>
            <a:r>
              <a:rPr lang="en-US" sz="1400" dirty="0"/>
              <a:t>  If you are combining this business trip with a personal trip. Note:  extending the number of days you will be 	gone constitutes a “Yes” answer.  Must attach comparison ticket and list the dates of business vs personal 	travel.  MSU will only pay for the portion of the trip that is business related including hotel, parking, meals etc.</a:t>
            </a:r>
          </a:p>
          <a:p>
            <a:r>
              <a:rPr lang="en-US" dirty="0"/>
              <a:t>	</a:t>
            </a:r>
            <a:endParaRPr lang="en-US" sz="1400" dirty="0"/>
          </a:p>
        </p:txBody>
      </p:sp>
    </p:spTree>
    <p:extLst>
      <p:ext uri="{BB962C8B-B14F-4D97-AF65-F5344CB8AC3E}">
        <p14:creationId xmlns:p14="http://schemas.microsoft.com/office/powerpoint/2010/main" val="2376617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Travel Authorization form instructions</a:t>
            </a:r>
            <a:r>
              <a:rPr lang="en-US" sz="1100" dirty="0"/>
              <a:t> </a:t>
            </a:r>
            <a:r>
              <a:rPr lang="en-US" sz="1800" dirty="0"/>
              <a:t>(continued)</a:t>
            </a:r>
          </a:p>
        </p:txBody>
      </p:sp>
      <p:sp>
        <p:nvSpPr>
          <p:cNvPr id="3" name="Rectangle 2"/>
          <p:cNvSpPr/>
          <p:nvPr/>
        </p:nvSpPr>
        <p:spPr>
          <a:xfrm>
            <a:off x="294968" y="1417638"/>
            <a:ext cx="8711379" cy="4339650"/>
          </a:xfrm>
          <a:prstGeom prst="rect">
            <a:avLst/>
          </a:prstGeom>
        </p:spPr>
        <p:txBody>
          <a:bodyPr wrap="square">
            <a:spAutoFit/>
          </a:bodyPr>
          <a:lstStyle/>
          <a:p>
            <a:pPr lvl="0"/>
            <a:r>
              <a:rPr lang="en-US" dirty="0">
                <a:solidFill>
                  <a:prstClr val="black"/>
                </a:solidFill>
              </a:rPr>
              <a:t>8. Check the following reminder boxes Yes or No (</a:t>
            </a:r>
            <a:r>
              <a:rPr lang="en-US" dirty="0" err="1">
                <a:solidFill>
                  <a:prstClr val="black"/>
                </a:solidFill>
              </a:rPr>
              <a:t>con’t</a:t>
            </a:r>
            <a:r>
              <a:rPr lang="en-US" dirty="0">
                <a:solidFill>
                  <a:prstClr val="black"/>
                </a:solidFill>
              </a:rPr>
              <a:t>): </a:t>
            </a:r>
          </a:p>
          <a:p>
            <a:pPr lvl="0"/>
            <a:r>
              <a:rPr lang="en-US" dirty="0">
                <a:solidFill>
                  <a:prstClr val="black"/>
                </a:solidFill>
              </a:rPr>
              <a:t>	• </a:t>
            </a:r>
            <a:r>
              <a:rPr lang="en-US" sz="1400" dirty="0">
                <a:solidFill>
                  <a:prstClr val="black"/>
                </a:solidFill>
              </a:rPr>
              <a:t>Affirm that this travel is for business and within your budget, and is appropriate for an award (if necessary) </a:t>
            </a:r>
          </a:p>
          <a:p>
            <a:pPr marL="342900" indent="-342900">
              <a:buAutoNum type="arabicPeriod" startAt="9"/>
            </a:pPr>
            <a:r>
              <a:rPr lang="en-US" sz="2000" dirty="0"/>
              <a:t>Check box for mode of transportation</a:t>
            </a:r>
          </a:p>
          <a:p>
            <a:pPr marL="342900" indent="-342900">
              <a:buAutoNum type="arabicPeriod" startAt="9"/>
            </a:pPr>
            <a:r>
              <a:rPr lang="en-US" sz="2000" dirty="0"/>
              <a:t>For foreign travel, answer questions in shaded box.  Complete additional forms as required (email confirming trip registered with OIP)</a:t>
            </a:r>
          </a:p>
          <a:p>
            <a:pPr marL="342900" indent="-342900">
              <a:buAutoNum type="arabicPeriod" startAt="9"/>
            </a:pPr>
            <a:r>
              <a:rPr lang="en-US" sz="2000" dirty="0"/>
              <a:t>Fill in the Total Estimated Expenses</a:t>
            </a:r>
          </a:p>
          <a:p>
            <a:pPr marL="342900" indent="-342900">
              <a:buAutoNum type="arabicPeriod" startAt="9"/>
            </a:pPr>
            <a:r>
              <a:rPr lang="en-US" sz="2000" dirty="0"/>
              <a:t>If requesting an advance, fill in the Travel Advance Request section</a:t>
            </a:r>
          </a:p>
          <a:p>
            <a:endParaRPr lang="en-US" sz="1400" dirty="0"/>
          </a:p>
          <a:p>
            <a:r>
              <a:rPr lang="en-US" sz="2400" dirty="0"/>
              <a:t>A few things to note:</a:t>
            </a:r>
          </a:p>
          <a:p>
            <a:endParaRPr lang="en-US" sz="1100" dirty="0"/>
          </a:p>
          <a:p>
            <a:r>
              <a:rPr lang="en-US" sz="2000" dirty="0"/>
              <a:t>UBS does not require a copy of the Travel Authorization form until AFTER travel is complete, UNLESS an advance is being requested.</a:t>
            </a:r>
          </a:p>
          <a:p>
            <a:endParaRPr lang="en-US" sz="1100" dirty="0"/>
          </a:p>
          <a:p>
            <a:r>
              <a:rPr lang="en-US" sz="2000" dirty="0"/>
              <a:t>However, if using </a:t>
            </a:r>
            <a:r>
              <a:rPr lang="en-US" sz="2000" u="sng" dirty="0"/>
              <a:t>grant funds</a:t>
            </a:r>
            <a:r>
              <a:rPr lang="en-US" sz="2000" dirty="0"/>
              <a:t>, the Travel Authorization form must be sent to OSP prior to travel, even if an advance is not requested.</a:t>
            </a:r>
          </a:p>
        </p:txBody>
      </p:sp>
    </p:spTree>
    <p:extLst>
      <p:ext uri="{BB962C8B-B14F-4D97-AF65-F5344CB8AC3E}">
        <p14:creationId xmlns:p14="http://schemas.microsoft.com/office/powerpoint/2010/main" val="82645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Travel</a:t>
            </a:r>
          </a:p>
        </p:txBody>
      </p:sp>
      <p:sp>
        <p:nvSpPr>
          <p:cNvPr id="3" name="Content Placeholder 2"/>
          <p:cNvSpPr>
            <a:spLocks noGrp="1"/>
          </p:cNvSpPr>
          <p:nvPr>
            <p:ph idx="1"/>
          </p:nvPr>
        </p:nvSpPr>
        <p:spPr>
          <a:xfrm>
            <a:off x="338070" y="1171977"/>
            <a:ext cx="8467859" cy="4572002"/>
          </a:xfrm>
        </p:spPr>
        <p:txBody>
          <a:bodyPr>
            <a:noAutofit/>
          </a:bodyPr>
          <a:lstStyle/>
          <a:p>
            <a:r>
              <a:rPr lang="en-US" sz="1600" b="1" dirty="0"/>
              <a:t>Itemized, original receipts must be turned in to departmental accountant or person preparing payment paperwork</a:t>
            </a:r>
          </a:p>
          <a:p>
            <a:endParaRPr lang="en-US" sz="1050" b="1" dirty="0"/>
          </a:p>
          <a:p>
            <a:r>
              <a:rPr lang="en-US" sz="1600" b="1" dirty="0"/>
              <a:t>A Travel Expense Voucher must be turned in after all travel when:</a:t>
            </a:r>
          </a:p>
          <a:p>
            <a:pPr lvl="1"/>
            <a:r>
              <a:rPr lang="en-US" sz="1400" b="1" dirty="0"/>
              <a:t>Expenses are being claimed, including per diem</a:t>
            </a:r>
          </a:p>
          <a:p>
            <a:pPr lvl="1"/>
            <a:r>
              <a:rPr lang="en-US" sz="1400" b="1" dirty="0"/>
              <a:t>A travel advance was given</a:t>
            </a:r>
          </a:p>
          <a:p>
            <a:pPr lvl="1"/>
            <a:endParaRPr lang="en-US" sz="1050" b="1" dirty="0"/>
          </a:p>
          <a:p>
            <a:pPr marL="514350" indent="-457200"/>
            <a:r>
              <a:rPr lang="en-US" sz="1600" b="1" dirty="0"/>
              <a:t>A BPA must be submitted when the traveler is owed a reimbursement for expenses or per diem.  All itemized, original receipts must be attached.  Credit card receipts are not accepted.</a:t>
            </a:r>
          </a:p>
          <a:p>
            <a:pPr marL="57150" indent="0">
              <a:buNone/>
            </a:pPr>
            <a:endParaRPr lang="en-US" sz="1100" b="1" dirty="0"/>
          </a:p>
          <a:p>
            <a:pPr marL="514350" indent="-457200"/>
            <a:r>
              <a:rPr lang="en-US" sz="1600" b="1" dirty="0"/>
              <a:t>If traveling by airline, note that that travel is considered out-of-state from the time of boarding.  When using other modes of transportation, the geographical location will determine in- and out-of-state rates.</a:t>
            </a:r>
          </a:p>
          <a:p>
            <a:pPr marL="57150" indent="0">
              <a:buNone/>
            </a:pPr>
            <a:endParaRPr lang="en-US" sz="1050" b="1" dirty="0"/>
          </a:p>
          <a:p>
            <a:pPr marL="57150" indent="0" algn="ctr">
              <a:buNone/>
            </a:pPr>
            <a:r>
              <a:rPr lang="en-US" sz="1600" b="1" dirty="0"/>
              <a:t>Please make sure all forms are properly signed by traveler and authorized signer/department head</a:t>
            </a:r>
          </a:p>
          <a:p>
            <a:pPr marL="57150" indent="0" algn="ctr">
              <a:buNone/>
            </a:pPr>
            <a:endParaRPr lang="en-US" sz="1600" b="1" dirty="0"/>
          </a:p>
          <a:p>
            <a:pPr marL="57150" indent="0" algn="ctr">
              <a:buNone/>
            </a:pPr>
            <a:r>
              <a:rPr lang="en-US" sz="1600" b="1" dirty="0"/>
              <a:t>Explain any unique situations if applicable</a:t>
            </a:r>
          </a:p>
          <a:p>
            <a:pPr marL="57150" indent="0">
              <a:buNone/>
            </a:pPr>
            <a:endParaRPr lang="en-US" sz="1600" b="1" dirty="0"/>
          </a:p>
        </p:txBody>
      </p:sp>
    </p:spTree>
    <p:extLst>
      <p:ext uri="{BB962C8B-B14F-4D97-AF65-F5344CB8AC3E}">
        <p14:creationId xmlns:p14="http://schemas.microsoft.com/office/powerpoint/2010/main" val="543045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91AA09-7396-4FA0-8739-0E2B6094D1EB}"/>
              </a:ext>
            </a:extLst>
          </p:cNvPr>
          <p:cNvPicPr>
            <a:picLocks noChangeAspect="1"/>
          </p:cNvPicPr>
          <p:nvPr/>
        </p:nvPicPr>
        <p:blipFill>
          <a:blip r:embed="rId3"/>
          <a:stretch>
            <a:fillRect/>
          </a:stretch>
        </p:blipFill>
        <p:spPr>
          <a:xfrm>
            <a:off x="1950688" y="77574"/>
            <a:ext cx="5242624" cy="6268019"/>
          </a:xfrm>
          <a:prstGeom prst="rect">
            <a:avLst/>
          </a:prstGeom>
        </p:spPr>
      </p:pic>
    </p:spTree>
    <p:extLst>
      <p:ext uri="{BB962C8B-B14F-4D97-AF65-F5344CB8AC3E}">
        <p14:creationId xmlns:p14="http://schemas.microsoft.com/office/powerpoint/2010/main" val="3667488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Clearing Travel Advances</a:t>
            </a:r>
          </a:p>
        </p:txBody>
      </p:sp>
      <p:sp>
        <p:nvSpPr>
          <p:cNvPr id="3" name="Content Placeholder 2"/>
          <p:cNvSpPr>
            <a:spLocks noGrp="1"/>
          </p:cNvSpPr>
          <p:nvPr>
            <p:ph idx="1"/>
          </p:nvPr>
        </p:nvSpPr>
        <p:spPr>
          <a:xfrm>
            <a:off x="457199" y="1267692"/>
            <a:ext cx="8686801" cy="4858472"/>
          </a:xfrm>
        </p:spPr>
        <p:txBody>
          <a:bodyPr>
            <a:normAutofit fontScale="77500" lnSpcReduction="20000"/>
          </a:bodyPr>
          <a:lstStyle/>
          <a:p>
            <a:r>
              <a:rPr lang="en-US" dirty="0"/>
              <a:t>If a traveler received a travel advance and is owed for additional expenses:</a:t>
            </a:r>
          </a:p>
          <a:p>
            <a:pPr lvl="1"/>
            <a:r>
              <a:rPr lang="en-US" dirty="0"/>
              <a:t>Submit a BPA and attach a copy of the Travel Authorization (TA), a Travel Expense Voucher (TEV), all receipts, and proof of travel if out of state</a:t>
            </a:r>
          </a:p>
          <a:p>
            <a:pPr lvl="1"/>
            <a:r>
              <a:rPr lang="en-US" dirty="0"/>
              <a:t>Subtract the amount of advance from the total to be paid</a:t>
            </a:r>
          </a:p>
          <a:p>
            <a:pPr lvl="1"/>
            <a:endParaRPr lang="en-US" dirty="0"/>
          </a:p>
          <a:p>
            <a:r>
              <a:rPr lang="en-US" dirty="0"/>
              <a:t>If no additional expenses are owed to traveler:</a:t>
            </a:r>
          </a:p>
          <a:p>
            <a:pPr lvl="1"/>
            <a:r>
              <a:rPr lang="en-US" dirty="0"/>
              <a:t>Submit a TEV with proof of travel, all receipts, and a copy of the TA</a:t>
            </a:r>
          </a:p>
          <a:p>
            <a:pPr lvl="1"/>
            <a:r>
              <a:rPr lang="en-US" dirty="0"/>
              <a:t>If the traveler does not use the entire amount of the advance, deposit the remaining funds with the cashiers and attach a copy of the </a:t>
            </a:r>
            <a:r>
              <a:rPr lang="en-US" b="1" u="sng" dirty="0"/>
              <a:t>PROCESSED</a:t>
            </a:r>
            <a:r>
              <a:rPr lang="en-US" dirty="0"/>
              <a:t> deposit slip with the TEV</a:t>
            </a:r>
          </a:p>
          <a:p>
            <a:pPr lvl="1"/>
            <a:endParaRPr lang="en-US" dirty="0"/>
          </a:p>
          <a:p>
            <a:r>
              <a:rPr lang="en-US" dirty="0"/>
              <a:t>Clearly mark that this is paperwork to clear a travel advance</a:t>
            </a:r>
          </a:p>
        </p:txBody>
      </p:sp>
    </p:spTree>
    <p:extLst>
      <p:ext uri="{BB962C8B-B14F-4D97-AF65-F5344CB8AC3E}">
        <p14:creationId xmlns:p14="http://schemas.microsoft.com/office/powerpoint/2010/main" val="4069378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a:bodyPr>
          <a:lstStyle/>
          <a:p>
            <a:r>
              <a:rPr lang="en-US" sz="6000" dirty="0"/>
              <a:t>Questions on Travel?</a:t>
            </a:r>
          </a:p>
        </p:txBody>
      </p:sp>
      <p:sp>
        <p:nvSpPr>
          <p:cNvPr id="3" name="Subtitle 2"/>
          <p:cNvSpPr>
            <a:spLocks noGrp="1"/>
          </p:cNvSpPr>
          <p:nvPr>
            <p:ph type="subTitle" idx="1"/>
          </p:nvPr>
        </p:nvSpPr>
        <p:spPr>
          <a:xfrm>
            <a:off x="685800" y="3240156"/>
            <a:ext cx="7772400" cy="1752600"/>
          </a:xfrm>
        </p:spPr>
        <p:txBody>
          <a:bodyPr>
            <a:normAutofit/>
          </a:bodyPr>
          <a:lstStyle/>
          <a:p>
            <a:r>
              <a:rPr lang="en-US" dirty="0"/>
              <a:t>Please contact an Accounts Payable associate or OSP staff/FM for assistance any time!</a:t>
            </a:r>
          </a:p>
        </p:txBody>
      </p:sp>
    </p:spTree>
    <p:extLst>
      <p:ext uri="{BB962C8B-B14F-4D97-AF65-F5344CB8AC3E}">
        <p14:creationId xmlns:p14="http://schemas.microsoft.com/office/powerpoint/2010/main" val="2636058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Car Rentals</a:t>
            </a:r>
          </a:p>
        </p:txBody>
      </p:sp>
      <p:sp>
        <p:nvSpPr>
          <p:cNvPr id="3" name="Content Placeholder 2"/>
          <p:cNvSpPr>
            <a:spLocks noGrp="1"/>
          </p:cNvSpPr>
          <p:nvPr>
            <p:ph idx="1"/>
          </p:nvPr>
        </p:nvSpPr>
        <p:spPr>
          <a:xfrm>
            <a:off x="457200" y="1205346"/>
            <a:ext cx="8499764" cy="4920818"/>
          </a:xfrm>
        </p:spPr>
        <p:txBody>
          <a:bodyPr>
            <a:normAutofit fontScale="70000" lnSpcReduction="20000"/>
          </a:bodyPr>
          <a:lstStyle/>
          <a:p>
            <a:r>
              <a:rPr lang="en-US" dirty="0"/>
              <a:t>Book online using MSU’s Enterprise Booking Tool at: </a:t>
            </a:r>
            <a:r>
              <a:rPr lang="en-US" dirty="0">
                <a:hlinkClick r:id="rId2"/>
              </a:rPr>
              <a:t>https://legacy.enterprise.com/car_rental/deeplinkmap.do?bid=028&amp;refId=GRP63MSU</a:t>
            </a:r>
            <a:endParaRPr lang="en-US" dirty="0"/>
          </a:p>
          <a:p>
            <a:pPr marL="0" indent="0">
              <a:buNone/>
            </a:pPr>
            <a:endParaRPr lang="en-US" dirty="0"/>
          </a:p>
          <a:p>
            <a:r>
              <a:rPr lang="en-US" dirty="0"/>
              <a:t>Benefits:</a:t>
            </a:r>
          </a:p>
          <a:p>
            <a:pPr lvl="1"/>
            <a:r>
              <a:rPr lang="en-US" dirty="0"/>
              <a:t>Low Competitive Pricing</a:t>
            </a:r>
          </a:p>
          <a:p>
            <a:pPr lvl="1"/>
            <a:r>
              <a:rPr lang="en-US" dirty="0"/>
              <a:t>Collision Damage Waiver &amp; $1M Liability included</a:t>
            </a:r>
          </a:p>
          <a:p>
            <a:pPr lvl="1"/>
            <a:r>
              <a:rPr lang="en-US" dirty="0"/>
              <a:t>Unlimited Mileage</a:t>
            </a:r>
          </a:p>
          <a:p>
            <a:pPr lvl="1"/>
            <a:r>
              <a:rPr lang="en-US" dirty="0"/>
              <a:t>No Fee for Drivers Under 25</a:t>
            </a:r>
          </a:p>
          <a:p>
            <a:pPr lvl="2"/>
            <a:r>
              <a:rPr lang="en-US" dirty="0"/>
              <a:t>18+ allowed to drive under this contract</a:t>
            </a:r>
          </a:p>
          <a:p>
            <a:pPr lvl="1"/>
            <a:r>
              <a:rPr lang="en-US" dirty="0"/>
              <a:t>No Fee for Additional Drivers</a:t>
            </a:r>
          </a:p>
          <a:p>
            <a:pPr lvl="1"/>
            <a:r>
              <a:rPr lang="en-US" dirty="0"/>
              <a:t>Discounted pricing for rentals over 30 days</a:t>
            </a:r>
          </a:p>
          <a:p>
            <a:pPr lvl="2"/>
            <a:r>
              <a:rPr lang="en-US" dirty="0"/>
              <a:t>Note: Rentals over 30 days or out of the US should contact Brenda with Safety &amp; Risk in order to extend the state coverage (x6888) </a:t>
            </a:r>
          </a:p>
          <a:p>
            <a:pPr lvl="1"/>
            <a:r>
              <a:rPr lang="en-US" dirty="0"/>
              <a:t>Rates extend to Student Organizations/Affiliations</a:t>
            </a:r>
          </a:p>
          <a:p>
            <a:pPr lvl="1"/>
            <a:r>
              <a:rPr lang="en-US" dirty="0"/>
              <a:t>Optional delivery to motor pool</a:t>
            </a:r>
          </a:p>
          <a:p>
            <a:pPr lvl="1"/>
            <a:endParaRPr lang="en-US" dirty="0"/>
          </a:p>
          <a:p>
            <a:endParaRPr lang="en-US" dirty="0"/>
          </a:p>
        </p:txBody>
      </p:sp>
    </p:spTree>
    <p:extLst>
      <p:ext uri="{BB962C8B-B14F-4D97-AF65-F5344CB8AC3E}">
        <p14:creationId xmlns:p14="http://schemas.microsoft.com/office/powerpoint/2010/main" val="64537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Payment Options</a:t>
            </a:r>
          </a:p>
        </p:txBody>
      </p:sp>
      <p:sp>
        <p:nvSpPr>
          <p:cNvPr id="3" name="Content Placeholder 2"/>
          <p:cNvSpPr>
            <a:spLocks noGrp="1"/>
          </p:cNvSpPr>
          <p:nvPr>
            <p:ph idx="1"/>
          </p:nvPr>
        </p:nvSpPr>
        <p:spPr>
          <a:xfrm>
            <a:off x="461401" y="1283249"/>
            <a:ext cx="7905385" cy="4934927"/>
          </a:xfrm>
        </p:spPr>
        <p:txBody>
          <a:bodyPr>
            <a:normAutofit fontScale="62500" lnSpcReduction="20000"/>
          </a:bodyPr>
          <a:lstStyle/>
          <a:p>
            <a:r>
              <a:rPr lang="en-US" dirty="0"/>
              <a:t>MSU Purchasing Card</a:t>
            </a:r>
          </a:p>
          <a:p>
            <a:pPr lvl="1"/>
            <a:r>
              <a:rPr lang="en-US" dirty="0"/>
              <a:t>Preferred method of payment</a:t>
            </a:r>
          </a:p>
          <a:p>
            <a:pPr lvl="1"/>
            <a:r>
              <a:rPr lang="en-US" dirty="0"/>
              <a:t>Name on purchasing card should match name of driver or use alternative payment option</a:t>
            </a:r>
          </a:p>
          <a:p>
            <a:pPr marL="457200" lvl="1" indent="0">
              <a:buNone/>
            </a:pPr>
            <a:endParaRPr lang="en-US" dirty="0"/>
          </a:p>
          <a:p>
            <a:r>
              <a:rPr lang="en-US" dirty="0"/>
              <a:t>MSU Departmental Billing Number</a:t>
            </a:r>
          </a:p>
          <a:p>
            <a:pPr lvl="1"/>
            <a:r>
              <a:rPr lang="en-US" dirty="0"/>
              <a:t>Allows those without purchasing cards to rent </a:t>
            </a:r>
          </a:p>
          <a:p>
            <a:pPr lvl="1"/>
            <a:r>
              <a:rPr lang="en-US" dirty="0"/>
              <a:t>Tied to an MSU purchasing card</a:t>
            </a:r>
          </a:p>
          <a:p>
            <a:pPr lvl="1"/>
            <a:r>
              <a:rPr lang="en-US" dirty="0"/>
              <a:t>One per department, contact your departmental accountant to see if you have one set up</a:t>
            </a:r>
          </a:p>
          <a:p>
            <a:pPr lvl="1"/>
            <a:r>
              <a:rPr lang="en-US" dirty="0"/>
              <a:t>Billing number must be provided at time of reservation (8-digit number)</a:t>
            </a:r>
          </a:p>
          <a:p>
            <a:pPr lvl="1"/>
            <a:r>
              <a:rPr lang="en-US" dirty="0"/>
              <a:t>Contact Darcy Tickner to request a new billing number</a:t>
            </a:r>
          </a:p>
          <a:p>
            <a:pPr lvl="1"/>
            <a:endParaRPr lang="en-US" dirty="0"/>
          </a:p>
          <a:p>
            <a:r>
              <a:rPr lang="en-US" dirty="0"/>
              <a:t>Direct Bill to Index Number</a:t>
            </a:r>
          </a:p>
          <a:p>
            <a:pPr lvl="1"/>
            <a:r>
              <a:rPr lang="en-US" dirty="0"/>
              <a:t>Allows those without purchasing cards to rent </a:t>
            </a:r>
          </a:p>
          <a:p>
            <a:pPr lvl="1"/>
            <a:r>
              <a:rPr lang="en-US" dirty="0"/>
              <a:t>For individuals/departments with very minimal needs</a:t>
            </a:r>
          </a:p>
          <a:p>
            <a:pPr lvl="1"/>
            <a:r>
              <a:rPr lang="en-US" dirty="0"/>
              <a:t>Index number &amp; department name required at time of reservation</a:t>
            </a:r>
          </a:p>
          <a:p>
            <a:pPr lvl="1"/>
            <a:endParaRPr lang="en-US" dirty="0"/>
          </a:p>
          <a:p>
            <a:pPr marL="457200" lvl="1" indent="0">
              <a:buNone/>
            </a:pPr>
            <a:endParaRPr lang="en-US" dirty="0"/>
          </a:p>
        </p:txBody>
      </p:sp>
    </p:spTree>
    <p:extLst>
      <p:ext uri="{BB962C8B-B14F-4D97-AF65-F5344CB8AC3E}">
        <p14:creationId xmlns:p14="http://schemas.microsoft.com/office/powerpoint/2010/main" val="31072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booking with Enterprise</a:t>
            </a:r>
          </a:p>
        </p:txBody>
      </p:sp>
      <p:sp>
        <p:nvSpPr>
          <p:cNvPr id="3" name="Content Placeholder 2"/>
          <p:cNvSpPr>
            <a:spLocks noGrp="1"/>
          </p:cNvSpPr>
          <p:nvPr>
            <p:ph idx="1"/>
          </p:nvPr>
        </p:nvSpPr>
        <p:spPr>
          <a:xfrm>
            <a:off x="461400" y="1283249"/>
            <a:ext cx="8225399" cy="4934927"/>
          </a:xfrm>
        </p:spPr>
        <p:txBody>
          <a:bodyPr>
            <a:normAutofit fontScale="92500" lnSpcReduction="10000"/>
          </a:bodyPr>
          <a:lstStyle/>
          <a:p>
            <a:r>
              <a:rPr lang="en-US" sz="2200" dirty="0"/>
              <a:t>If the booking website shows no cars available:</a:t>
            </a:r>
          </a:p>
          <a:p>
            <a:pPr lvl="1"/>
            <a:r>
              <a:rPr lang="en-US" sz="2200" dirty="0"/>
              <a:t>Contact Eric Berg at 406-548-4476 or Erin Kramarich at 406-896-0752 to check availability</a:t>
            </a:r>
          </a:p>
          <a:p>
            <a:pPr lvl="1"/>
            <a:r>
              <a:rPr lang="en-US" sz="2200" dirty="0"/>
              <a:t>Limited number of cars may be held back for MSU</a:t>
            </a:r>
          </a:p>
          <a:p>
            <a:pPr lvl="1"/>
            <a:r>
              <a:rPr lang="en-US" sz="2200" dirty="0"/>
              <a:t>Can also rent from National Car Rental with our contract number (contact Eric or Erin)</a:t>
            </a:r>
          </a:p>
          <a:p>
            <a:pPr lvl="1"/>
            <a:endParaRPr lang="en-US" sz="2200" dirty="0"/>
          </a:p>
          <a:p>
            <a:pPr marL="342900" lvl="1" indent="-342900">
              <a:buFont typeface="Arial" panose="020B0604020202020204" pitchFamily="34" charset="0"/>
              <a:buChar char="•"/>
            </a:pPr>
            <a:r>
              <a:rPr lang="en-US" sz="2200" dirty="0"/>
              <a:t>Book Early!  </a:t>
            </a:r>
          </a:p>
          <a:p>
            <a:pPr marL="685800" lvl="2"/>
            <a:r>
              <a:rPr lang="en-US" sz="2200" dirty="0"/>
              <a:t>We share the cars with tourists, local events and MSU events</a:t>
            </a:r>
          </a:p>
          <a:p>
            <a:pPr marL="685800" lvl="2"/>
            <a:r>
              <a:rPr lang="en-US" sz="2200" dirty="0"/>
              <a:t>Book cars early in semester when you know you will need them (student trips, </a:t>
            </a:r>
            <a:r>
              <a:rPr lang="en-US" sz="2200" dirty="0" err="1"/>
              <a:t>etc</a:t>
            </a:r>
            <a:r>
              <a:rPr lang="en-US" sz="2200" dirty="0"/>
              <a:t>)</a:t>
            </a:r>
          </a:p>
          <a:p>
            <a:pPr marL="685800" lvl="2"/>
            <a:r>
              <a:rPr lang="en-US" sz="2200" dirty="0"/>
              <a:t>Large SUV’s are limited, can get more from other branches if available, but not within a day</a:t>
            </a:r>
          </a:p>
          <a:p>
            <a:pPr marL="685800" lvl="2"/>
            <a:r>
              <a:rPr lang="en-US" sz="2200" dirty="0"/>
              <a:t>Remember to cancel if you don’t use the car or you will be charged for at least one day of the rental</a:t>
            </a:r>
          </a:p>
          <a:p>
            <a:pPr marL="685800" lvl="2"/>
            <a:endParaRPr lang="en-US" dirty="0"/>
          </a:p>
          <a:p>
            <a:pPr marL="457200" lvl="1" indent="0">
              <a:buNone/>
            </a:pPr>
            <a:endParaRPr lang="en-US" dirty="0"/>
          </a:p>
        </p:txBody>
      </p:sp>
    </p:spTree>
    <p:extLst>
      <p:ext uri="{BB962C8B-B14F-4D97-AF65-F5344CB8AC3E}">
        <p14:creationId xmlns:p14="http://schemas.microsoft.com/office/powerpoint/2010/main" val="28284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D95C-F397-4679-BCBE-5401041F0855}"/>
              </a:ext>
            </a:extLst>
          </p:cNvPr>
          <p:cNvSpPr>
            <a:spLocks noGrp="1"/>
          </p:cNvSpPr>
          <p:nvPr>
            <p:ph type="title"/>
          </p:nvPr>
        </p:nvSpPr>
        <p:spPr>
          <a:xfrm>
            <a:off x="457200" y="2857500"/>
            <a:ext cx="8229600" cy="1143000"/>
          </a:xfrm>
        </p:spPr>
        <p:txBody>
          <a:bodyPr/>
          <a:lstStyle/>
          <a:p>
            <a:r>
              <a:rPr lang="en-US" dirty="0"/>
              <a:t>Vendor and Payment Information</a:t>
            </a:r>
          </a:p>
        </p:txBody>
      </p:sp>
    </p:spTree>
    <p:extLst>
      <p:ext uri="{BB962C8B-B14F-4D97-AF65-F5344CB8AC3E}">
        <p14:creationId xmlns:p14="http://schemas.microsoft.com/office/powerpoint/2010/main" val="184258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and Travels of a BPA</a:t>
            </a:r>
          </a:p>
        </p:txBody>
      </p:sp>
      <p:sp>
        <p:nvSpPr>
          <p:cNvPr id="3" name="Content Placeholder 2"/>
          <p:cNvSpPr>
            <a:spLocks noGrp="1"/>
          </p:cNvSpPr>
          <p:nvPr>
            <p:ph idx="1"/>
          </p:nvPr>
        </p:nvSpPr>
        <p:spPr>
          <a:xfrm>
            <a:off x="457200" y="1267692"/>
            <a:ext cx="8229600" cy="4858472"/>
          </a:xfrm>
        </p:spPr>
        <p:txBody>
          <a:bodyPr>
            <a:normAutofit fontScale="62500" lnSpcReduction="20000"/>
          </a:bodyPr>
          <a:lstStyle/>
          <a:p>
            <a:r>
              <a:rPr lang="en-US" dirty="0"/>
              <a:t>BPA is created by a department and sent to University Business Services</a:t>
            </a:r>
          </a:p>
          <a:p>
            <a:pPr marL="0" indent="0">
              <a:buNone/>
            </a:pPr>
            <a:endParaRPr lang="en-US" dirty="0"/>
          </a:p>
          <a:p>
            <a:r>
              <a:rPr lang="en-US" dirty="0"/>
              <a:t>UBS routes the BPA:</a:t>
            </a:r>
          </a:p>
          <a:p>
            <a:pPr lvl="1"/>
            <a:r>
              <a:rPr lang="en-US" dirty="0"/>
              <a:t>If contract/PO, wire or special check with certain account codes, routed to Procurement and possibly to Property Management (capital)</a:t>
            </a:r>
          </a:p>
          <a:p>
            <a:pPr lvl="1"/>
            <a:r>
              <a:rPr lang="en-US" dirty="0"/>
              <a:t>Foreign payments are routed to Drew Keegan in HR Compliance</a:t>
            </a:r>
          </a:p>
          <a:p>
            <a:pPr lvl="1"/>
            <a:r>
              <a:rPr lang="en-US" dirty="0"/>
              <a:t>Once other departments have approved, the BPA returns to Accounts Payable</a:t>
            </a:r>
          </a:p>
          <a:p>
            <a:pPr lvl="1"/>
            <a:endParaRPr lang="en-US" dirty="0"/>
          </a:p>
          <a:p>
            <a:pPr marL="457200" lvl="1" indent="0">
              <a:buNone/>
            </a:pPr>
            <a:endParaRPr lang="en-US" sz="1400" dirty="0"/>
          </a:p>
          <a:p>
            <a:r>
              <a:rPr lang="en-US" dirty="0"/>
              <a:t>Accounts Payable team audits the BPA for policy compliance, checks rates for mileage, meal per diem, etc.</a:t>
            </a:r>
          </a:p>
          <a:p>
            <a:pPr lvl="1"/>
            <a:r>
              <a:rPr lang="en-US" dirty="0"/>
              <a:t>Calls are made for missing forms (travel, hospitality, W9, </a:t>
            </a:r>
            <a:r>
              <a:rPr lang="en-US" dirty="0" err="1"/>
              <a:t>etc</a:t>
            </a:r>
            <a:r>
              <a:rPr lang="en-US" dirty="0"/>
              <a:t>)</a:t>
            </a:r>
          </a:p>
          <a:p>
            <a:pPr lvl="1"/>
            <a:r>
              <a:rPr lang="en-US" dirty="0"/>
              <a:t>Calls are made for clarification, if needed</a:t>
            </a:r>
          </a:p>
          <a:p>
            <a:pPr lvl="1"/>
            <a:r>
              <a:rPr lang="en-US" dirty="0"/>
              <a:t>BPA is routed to management and/or compliance team for review if the payment is for services to an employee</a:t>
            </a:r>
          </a:p>
          <a:p>
            <a:pPr marL="457200" lvl="1" indent="0">
              <a:buNone/>
            </a:pPr>
            <a:endParaRPr lang="en-US" dirty="0"/>
          </a:p>
          <a:p>
            <a:pPr marL="457200" lvl="1" indent="0">
              <a:buNone/>
            </a:pPr>
            <a:endParaRPr lang="en-US" dirty="0"/>
          </a:p>
          <a:p>
            <a:r>
              <a:rPr lang="en-US" dirty="0"/>
              <a:t>Appropriate coding is reviewed according to the expenses being paid</a:t>
            </a:r>
          </a:p>
          <a:p>
            <a:pPr marL="0" indent="0">
              <a:buNone/>
            </a:pPr>
            <a:endParaRPr lang="en-US" dirty="0"/>
          </a:p>
        </p:txBody>
      </p:sp>
      <p:pic>
        <p:nvPicPr>
          <p:cNvPr id="5" name="Picture 4"/>
          <p:cNvPicPr>
            <a:picLocks noChangeAspect="1"/>
          </p:cNvPicPr>
          <p:nvPr/>
        </p:nvPicPr>
        <p:blipFill>
          <a:blip r:embed="rId2"/>
          <a:stretch>
            <a:fillRect/>
          </a:stretch>
        </p:blipFill>
        <p:spPr>
          <a:xfrm>
            <a:off x="4273270" y="3177077"/>
            <a:ext cx="597460" cy="451967"/>
          </a:xfrm>
          <a:prstGeom prst="rect">
            <a:avLst/>
          </a:prstGeom>
        </p:spPr>
      </p:pic>
      <p:pic>
        <p:nvPicPr>
          <p:cNvPr id="6" name="Picture 5"/>
          <p:cNvPicPr>
            <a:picLocks noChangeAspect="1"/>
          </p:cNvPicPr>
          <p:nvPr/>
        </p:nvPicPr>
        <p:blipFill>
          <a:blip r:embed="rId3"/>
          <a:stretch>
            <a:fillRect/>
          </a:stretch>
        </p:blipFill>
        <p:spPr>
          <a:xfrm>
            <a:off x="4261077" y="5310425"/>
            <a:ext cx="609653" cy="518205"/>
          </a:xfrm>
          <a:prstGeom prst="rect">
            <a:avLst/>
          </a:prstGeom>
        </p:spPr>
      </p:pic>
      <p:pic>
        <p:nvPicPr>
          <p:cNvPr id="7" name="Picture 6"/>
          <p:cNvPicPr>
            <a:picLocks noChangeAspect="1"/>
          </p:cNvPicPr>
          <p:nvPr/>
        </p:nvPicPr>
        <p:blipFill>
          <a:blip r:embed="rId3"/>
          <a:stretch>
            <a:fillRect/>
          </a:stretch>
        </p:blipFill>
        <p:spPr>
          <a:xfrm>
            <a:off x="4267173" y="1574703"/>
            <a:ext cx="609653" cy="518205"/>
          </a:xfrm>
          <a:prstGeom prst="rect">
            <a:avLst/>
          </a:prstGeom>
        </p:spPr>
      </p:pic>
    </p:spTree>
    <p:extLst>
      <p:ext uri="{BB962C8B-B14F-4D97-AF65-F5344CB8AC3E}">
        <p14:creationId xmlns:p14="http://schemas.microsoft.com/office/powerpoint/2010/main" val="198216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Vendor Information</a:t>
            </a:r>
          </a:p>
        </p:txBody>
      </p:sp>
      <p:sp>
        <p:nvSpPr>
          <p:cNvPr id="3" name="TextBox 2"/>
          <p:cNvSpPr txBox="1"/>
          <p:nvPr/>
        </p:nvSpPr>
        <p:spPr>
          <a:xfrm>
            <a:off x="290945" y="1216665"/>
            <a:ext cx="8395855" cy="4093428"/>
          </a:xfrm>
          <a:prstGeom prst="rect">
            <a:avLst/>
          </a:prstGeom>
          <a:noFill/>
        </p:spPr>
        <p:txBody>
          <a:bodyPr wrap="square" rtlCol="0">
            <a:spAutoFit/>
          </a:bodyPr>
          <a:lstStyle/>
          <a:p>
            <a:endParaRPr lang="en-US" sz="3200" dirty="0"/>
          </a:p>
          <a:p>
            <a:r>
              <a:rPr lang="en-US" sz="3200" dirty="0"/>
              <a:t>Vendor Maintenance Form – </a:t>
            </a:r>
            <a:r>
              <a:rPr lang="en-US" sz="3200" b="1" dirty="0"/>
              <a:t>FTMVEND</a:t>
            </a:r>
            <a:r>
              <a:rPr lang="en-US" sz="3200" dirty="0"/>
              <a:t> </a:t>
            </a:r>
          </a:p>
          <a:p>
            <a:endParaRPr lang="en-US" sz="2800" dirty="0"/>
          </a:p>
          <a:p>
            <a:r>
              <a:rPr lang="en-US" sz="2800" dirty="0"/>
              <a:t>Use this Banner form to: </a:t>
            </a:r>
          </a:p>
          <a:p>
            <a:r>
              <a:rPr lang="en-US" sz="2800" dirty="0"/>
              <a:t>• Find vendor code </a:t>
            </a:r>
          </a:p>
          <a:p>
            <a:r>
              <a:rPr lang="en-US" sz="2800" dirty="0"/>
              <a:t>• Confirm W9 is on file so vendor can be paid </a:t>
            </a:r>
          </a:p>
          <a:p>
            <a:r>
              <a:rPr lang="en-US" sz="2800" dirty="0"/>
              <a:t>• Determine if vendor is set up to receive ACH payments </a:t>
            </a:r>
          </a:p>
          <a:p>
            <a:r>
              <a:rPr lang="en-US" sz="2800" dirty="0"/>
              <a:t>• Verify correct vendor payment address </a:t>
            </a:r>
          </a:p>
          <a:p>
            <a:endParaRPr lang="en-US" sz="2800" dirty="0"/>
          </a:p>
        </p:txBody>
      </p:sp>
      <p:sp>
        <p:nvSpPr>
          <p:cNvPr id="6" name="Oval 5"/>
          <p:cNvSpPr/>
          <p:nvPr/>
        </p:nvSpPr>
        <p:spPr>
          <a:xfrm>
            <a:off x="2168165" y="3429057"/>
            <a:ext cx="1385740" cy="754144"/>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6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find a vendor code?</a:t>
            </a:r>
          </a:p>
        </p:txBody>
      </p:sp>
      <p:sp>
        <p:nvSpPr>
          <p:cNvPr id="3" name="TextBox 2"/>
          <p:cNvSpPr txBox="1"/>
          <p:nvPr/>
        </p:nvSpPr>
        <p:spPr>
          <a:xfrm>
            <a:off x="1" y="1216665"/>
            <a:ext cx="9144000" cy="4955203"/>
          </a:xfrm>
          <a:prstGeom prst="rect">
            <a:avLst/>
          </a:prstGeom>
          <a:noFill/>
        </p:spPr>
        <p:txBody>
          <a:bodyPr wrap="square" rtlCol="0">
            <a:spAutoFit/>
          </a:bodyPr>
          <a:lstStyle/>
          <a:p>
            <a:r>
              <a:rPr lang="en-US" sz="2400" b="1" dirty="0"/>
              <a:t>Vendor Codes: </a:t>
            </a:r>
          </a:p>
          <a:p>
            <a:r>
              <a:rPr lang="en-US" sz="2400" dirty="0"/>
              <a:t>In most cases, the naming convention for vendor codes is the first three letters of the first name plus the first three letters of the second name. Ex: (Reporters Office Plus = REPOFF).  </a:t>
            </a:r>
          </a:p>
          <a:p>
            <a:endParaRPr lang="en-US" sz="2400" dirty="0"/>
          </a:p>
          <a:p>
            <a:r>
              <a:rPr lang="en-US" sz="2400" b="1" dirty="0"/>
              <a:t>To query/search for a vendor code in FTMVEND:</a:t>
            </a:r>
          </a:p>
          <a:p>
            <a:r>
              <a:rPr lang="en-US" sz="2400" dirty="0"/>
              <a:t>1. Click on the drop down (…) to the right of the Vendor box. </a:t>
            </a:r>
          </a:p>
          <a:p>
            <a:r>
              <a:rPr lang="en-US" sz="2400" dirty="0"/>
              <a:t>2. Enter your query in the Last Name field.  </a:t>
            </a:r>
          </a:p>
          <a:p>
            <a:r>
              <a:rPr lang="en-US" sz="2400" dirty="0"/>
              <a:t>4. Use the wildcard search character % to maximize your search results.   </a:t>
            </a:r>
          </a:p>
          <a:p>
            <a:r>
              <a:rPr lang="en-US" sz="2400" dirty="0"/>
              <a:t>5. Press Go, then select the correct vendor, then Go to execute the query. </a:t>
            </a:r>
          </a:p>
          <a:p>
            <a:endParaRPr lang="en-US" sz="2400" dirty="0"/>
          </a:p>
          <a:p>
            <a:endParaRPr lang="en-US" sz="2800" dirty="0"/>
          </a:p>
        </p:txBody>
      </p:sp>
      <p:sp>
        <p:nvSpPr>
          <p:cNvPr id="6" name="Oval 5"/>
          <p:cNvSpPr/>
          <p:nvPr/>
        </p:nvSpPr>
        <p:spPr>
          <a:xfrm>
            <a:off x="2168165" y="3429057"/>
            <a:ext cx="1385740" cy="754144"/>
          </a:xfrm>
          <a:prstGeom prst="ellipse">
            <a:avLst/>
          </a:prstGeom>
          <a:no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148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see if a W9 is on file?</a:t>
            </a:r>
          </a:p>
        </p:txBody>
      </p:sp>
      <p:sp>
        <p:nvSpPr>
          <p:cNvPr id="3" name="Content Placeholder 2"/>
          <p:cNvSpPr>
            <a:spLocks noGrp="1"/>
          </p:cNvSpPr>
          <p:nvPr>
            <p:ph idx="1"/>
          </p:nvPr>
        </p:nvSpPr>
        <p:spPr/>
        <p:txBody>
          <a:bodyPr>
            <a:normAutofit fontScale="92500"/>
          </a:bodyPr>
          <a:lstStyle/>
          <a:p>
            <a:r>
              <a:rPr lang="en-US" dirty="0"/>
              <a:t>In FTMVEND, go to the Additional Information tab – look for ******* in the SSN/SIN/TIN area </a:t>
            </a:r>
          </a:p>
          <a:p>
            <a:r>
              <a:rPr lang="en-US" dirty="0"/>
              <a:t>Go to RELATED – Text [FAOTEXT] to see when W9 was requested/received </a:t>
            </a:r>
          </a:p>
          <a:p>
            <a:r>
              <a:rPr lang="en-US" dirty="0"/>
              <a:t>If it was received over 2 years ago or there is no information, please get a new completed W9 from the vendor before payment can be made.</a:t>
            </a:r>
          </a:p>
          <a:p>
            <a:r>
              <a:rPr lang="en-US" dirty="0"/>
              <a:t>All address changes require a new W9 on file</a:t>
            </a:r>
          </a:p>
          <a:p>
            <a:endParaRPr lang="en-US" dirty="0"/>
          </a:p>
        </p:txBody>
      </p:sp>
    </p:spTree>
    <p:extLst>
      <p:ext uri="{BB962C8B-B14F-4D97-AF65-F5344CB8AC3E}">
        <p14:creationId xmlns:p14="http://schemas.microsoft.com/office/powerpoint/2010/main" val="374803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see if a W9 is on file?</a:t>
            </a:r>
          </a:p>
        </p:txBody>
      </p:sp>
      <p:pic>
        <p:nvPicPr>
          <p:cNvPr id="3" name="Picture 2">
            <a:extLst>
              <a:ext uri="{FF2B5EF4-FFF2-40B4-BE49-F238E27FC236}">
                <a16:creationId xmlns:a16="http://schemas.microsoft.com/office/drawing/2014/main" id="{0AD17CAA-6F3B-4FEF-8217-7EFC2754A9ED}"/>
              </a:ext>
            </a:extLst>
          </p:cNvPr>
          <p:cNvPicPr>
            <a:picLocks noChangeAspect="1"/>
          </p:cNvPicPr>
          <p:nvPr/>
        </p:nvPicPr>
        <p:blipFill>
          <a:blip r:embed="rId3"/>
          <a:stretch>
            <a:fillRect/>
          </a:stretch>
        </p:blipFill>
        <p:spPr>
          <a:xfrm>
            <a:off x="424621" y="1417638"/>
            <a:ext cx="8262179" cy="4503368"/>
          </a:xfrm>
          <a:prstGeom prst="rect">
            <a:avLst/>
          </a:prstGeom>
        </p:spPr>
      </p:pic>
      <p:sp>
        <p:nvSpPr>
          <p:cNvPr id="6" name="Left Arrow 4">
            <a:extLst>
              <a:ext uri="{FF2B5EF4-FFF2-40B4-BE49-F238E27FC236}">
                <a16:creationId xmlns:a16="http://schemas.microsoft.com/office/drawing/2014/main" id="{D5AC1F0E-7DB2-4209-8990-E0392EABECD3}"/>
              </a:ext>
            </a:extLst>
          </p:cNvPr>
          <p:cNvSpPr/>
          <p:nvPr/>
        </p:nvSpPr>
        <p:spPr>
          <a:xfrm rot="5400000">
            <a:off x="2299673" y="4126717"/>
            <a:ext cx="933253" cy="39002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 Arrow 4">
            <a:extLst>
              <a:ext uri="{FF2B5EF4-FFF2-40B4-BE49-F238E27FC236}">
                <a16:creationId xmlns:a16="http://schemas.microsoft.com/office/drawing/2014/main" id="{95D701B1-6B59-4B88-B9F6-E9AF2E151C65}"/>
              </a:ext>
            </a:extLst>
          </p:cNvPr>
          <p:cNvSpPr/>
          <p:nvPr/>
        </p:nvSpPr>
        <p:spPr>
          <a:xfrm>
            <a:off x="3078090" y="3350737"/>
            <a:ext cx="933253" cy="39002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36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t>Is this vendor set up on ACH?</a:t>
            </a:r>
          </a:p>
        </p:txBody>
      </p:sp>
      <p:sp>
        <p:nvSpPr>
          <p:cNvPr id="3" name="Content Placeholder 2"/>
          <p:cNvSpPr>
            <a:spLocks noGrp="1"/>
          </p:cNvSpPr>
          <p:nvPr>
            <p:ph idx="1"/>
          </p:nvPr>
        </p:nvSpPr>
        <p:spPr/>
        <p:txBody>
          <a:bodyPr>
            <a:normAutofit lnSpcReduction="10000"/>
          </a:bodyPr>
          <a:lstStyle/>
          <a:p>
            <a:r>
              <a:rPr lang="en-US" dirty="0"/>
              <a:t>In FTMVEND, go to the Address tab</a:t>
            </a:r>
          </a:p>
          <a:p>
            <a:r>
              <a:rPr lang="en-US" dirty="0"/>
              <a:t>Arrow down through the addresses</a:t>
            </a:r>
          </a:p>
          <a:p>
            <a:r>
              <a:rPr lang="en-US" dirty="0"/>
              <a:t>‘VE’ vendor address type indicates that the vendor is set up to receive ACH payments (make sure ‘Inactivate Address’ is not checked)</a:t>
            </a:r>
          </a:p>
          <a:p>
            <a:r>
              <a:rPr lang="en-US" dirty="0"/>
              <a:t>The corresponding sequence ‘VP’ address is the address to put on your BPA, even if the vendor is set up for ACH </a:t>
            </a:r>
          </a:p>
          <a:p>
            <a:endParaRPr lang="en-US" dirty="0"/>
          </a:p>
          <a:p>
            <a:endParaRPr lang="en-US" dirty="0"/>
          </a:p>
          <a:p>
            <a:endParaRPr lang="en-US" dirty="0"/>
          </a:p>
        </p:txBody>
      </p:sp>
    </p:spTree>
    <p:extLst>
      <p:ext uri="{BB962C8B-B14F-4D97-AF65-F5344CB8AC3E}">
        <p14:creationId xmlns:p14="http://schemas.microsoft.com/office/powerpoint/2010/main" val="314774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vendor set up on ACH?</a:t>
            </a:r>
          </a:p>
        </p:txBody>
      </p:sp>
      <p:pic>
        <p:nvPicPr>
          <p:cNvPr id="3" name="Picture 2">
            <a:extLst>
              <a:ext uri="{FF2B5EF4-FFF2-40B4-BE49-F238E27FC236}">
                <a16:creationId xmlns:a16="http://schemas.microsoft.com/office/drawing/2014/main" id="{81B0BC2B-A3E8-4ED6-A776-6DDB17DC662A}"/>
              </a:ext>
            </a:extLst>
          </p:cNvPr>
          <p:cNvPicPr>
            <a:picLocks noChangeAspect="1"/>
          </p:cNvPicPr>
          <p:nvPr/>
        </p:nvPicPr>
        <p:blipFill>
          <a:blip r:embed="rId3"/>
          <a:stretch>
            <a:fillRect/>
          </a:stretch>
        </p:blipFill>
        <p:spPr>
          <a:xfrm>
            <a:off x="457199" y="1417638"/>
            <a:ext cx="8229601" cy="4486150"/>
          </a:xfrm>
          <a:prstGeom prst="rect">
            <a:avLst/>
          </a:prstGeom>
        </p:spPr>
      </p:pic>
      <p:sp>
        <p:nvSpPr>
          <p:cNvPr id="8" name="Left Arrow 4">
            <a:extLst>
              <a:ext uri="{FF2B5EF4-FFF2-40B4-BE49-F238E27FC236}">
                <a16:creationId xmlns:a16="http://schemas.microsoft.com/office/drawing/2014/main" id="{30C8C837-F7A4-421F-B520-86A466DBDC46}"/>
              </a:ext>
            </a:extLst>
          </p:cNvPr>
          <p:cNvSpPr/>
          <p:nvPr/>
        </p:nvSpPr>
        <p:spPr>
          <a:xfrm>
            <a:off x="2850049" y="2367388"/>
            <a:ext cx="933253" cy="386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84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vendor set up on ACH?</a:t>
            </a:r>
          </a:p>
        </p:txBody>
      </p:sp>
      <p:sp>
        <p:nvSpPr>
          <p:cNvPr id="3" name="TextBox 2"/>
          <p:cNvSpPr txBox="1"/>
          <p:nvPr/>
        </p:nvSpPr>
        <p:spPr>
          <a:xfrm>
            <a:off x="612742" y="1135797"/>
            <a:ext cx="7135608" cy="646331"/>
          </a:xfrm>
          <a:prstGeom prst="rect">
            <a:avLst/>
          </a:prstGeom>
          <a:noFill/>
        </p:spPr>
        <p:txBody>
          <a:bodyPr wrap="none" rtlCol="0">
            <a:spAutoFit/>
          </a:bodyPr>
          <a:lstStyle/>
          <a:p>
            <a:r>
              <a:rPr lang="en-US" dirty="0"/>
              <a:t>VP Address sequence should match VE Address sequence for ACH vendors</a:t>
            </a:r>
          </a:p>
          <a:p>
            <a:endParaRPr lang="en-US" dirty="0"/>
          </a:p>
        </p:txBody>
      </p:sp>
      <p:pic>
        <p:nvPicPr>
          <p:cNvPr id="6" name="Picture 5">
            <a:extLst>
              <a:ext uri="{FF2B5EF4-FFF2-40B4-BE49-F238E27FC236}">
                <a16:creationId xmlns:a16="http://schemas.microsoft.com/office/drawing/2014/main" id="{6818FDB2-4E53-46D7-B48B-1C2ED1925D85}"/>
              </a:ext>
            </a:extLst>
          </p:cNvPr>
          <p:cNvPicPr>
            <a:picLocks noChangeAspect="1"/>
          </p:cNvPicPr>
          <p:nvPr/>
        </p:nvPicPr>
        <p:blipFill>
          <a:blip r:embed="rId3"/>
          <a:stretch>
            <a:fillRect/>
          </a:stretch>
        </p:blipFill>
        <p:spPr>
          <a:xfrm>
            <a:off x="524312" y="1541751"/>
            <a:ext cx="8095375" cy="4427434"/>
          </a:xfrm>
          <a:prstGeom prst="rect">
            <a:avLst/>
          </a:prstGeom>
        </p:spPr>
      </p:pic>
      <p:sp>
        <p:nvSpPr>
          <p:cNvPr id="7" name="Left Arrow 4">
            <a:extLst>
              <a:ext uri="{FF2B5EF4-FFF2-40B4-BE49-F238E27FC236}">
                <a16:creationId xmlns:a16="http://schemas.microsoft.com/office/drawing/2014/main" id="{261B0AE2-F7D3-432B-B0A8-57386594D5E3}"/>
              </a:ext>
            </a:extLst>
          </p:cNvPr>
          <p:cNvSpPr/>
          <p:nvPr/>
        </p:nvSpPr>
        <p:spPr>
          <a:xfrm>
            <a:off x="2674815" y="2510656"/>
            <a:ext cx="933253" cy="3864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51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07876" y="1107585"/>
            <a:ext cx="8267141" cy="1468190"/>
          </a:xfrm>
        </p:spPr>
        <p:txBody>
          <a:bodyPr>
            <a:normAutofit/>
          </a:bodyPr>
          <a:lstStyle/>
          <a:p>
            <a:pPr marL="342900" indent="-342900">
              <a:buFont typeface="Arial" panose="020B0604020202020204" pitchFamily="34" charset="0"/>
              <a:buChar char="•"/>
            </a:pPr>
            <a:r>
              <a:rPr lang="en-US" sz="2400" b="1" dirty="0">
                <a:solidFill>
                  <a:schemeClr val="tx1"/>
                </a:solidFill>
              </a:rPr>
              <a:t>Required for all new setups and changes to ACH Information</a:t>
            </a:r>
          </a:p>
          <a:p>
            <a:pPr marL="342900" indent="-342900">
              <a:buFont typeface="Arial" panose="020B0604020202020204" pitchFamily="34" charset="0"/>
              <a:buChar char="•"/>
            </a:pPr>
            <a:r>
              <a:rPr lang="en-US" sz="2400" b="1" dirty="0">
                <a:solidFill>
                  <a:schemeClr val="tx1"/>
                </a:solidFill>
              </a:rPr>
              <a:t>Contact Accounts Payable to obtain a form</a:t>
            </a:r>
          </a:p>
          <a:p>
            <a:pPr marL="800100" lvl="1" indent="-342900">
              <a:buFont typeface="Arial" panose="020B0604020202020204" pitchFamily="34" charset="0"/>
              <a:buChar char="•"/>
            </a:pPr>
            <a:r>
              <a:rPr lang="en-US" sz="2200" b="1" dirty="0">
                <a:solidFill>
                  <a:schemeClr val="tx1"/>
                </a:solidFill>
              </a:rPr>
              <a:t>Not online due to fraudulent activity</a:t>
            </a:r>
          </a:p>
        </p:txBody>
      </p:sp>
      <p:pic>
        <p:nvPicPr>
          <p:cNvPr id="5" name="Content Placeholder 4"/>
          <p:cNvPicPr>
            <a:picLocks noGrp="1" noChangeAspect="1"/>
          </p:cNvPicPr>
          <p:nvPr>
            <p:ph idx="4294967295"/>
          </p:nvPr>
        </p:nvPicPr>
        <p:blipFill>
          <a:blip r:embed="rId2"/>
          <a:stretch>
            <a:fillRect/>
          </a:stretch>
        </p:blipFill>
        <p:spPr>
          <a:xfrm>
            <a:off x="-1" y="2962142"/>
            <a:ext cx="9151901" cy="3186570"/>
          </a:xfrm>
          <a:prstGeom prst="rect">
            <a:avLst/>
          </a:prstGeom>
        </p:spPr>
      </p:pic>
      <p:sp>
        <p:nvSpPr>
          <p:cNvPr id="8" name="Title 7"/>
          <p:cNvSpPr>
            <a:spLocks noGrp="1"/>
          </p:cNvSpPr>
          <p:nvPr>
            <p:ph type="title"/>
          </p:nvPr>
        </p:nvSpPr>
        <p:spPr>
          <a:xfrm>
            <a:off x="902617" y="320988"/>
            <a:ext cx="7772400" cy="786596"/>
          </a:xfrm>
        </p:spPr>
        <p:txBody>
          <a:bodyPr/>
          <a:lstStyle/>
          <a:p>
            <a:pPr algn="ctr"/>
            <a:r>
              <a:rPr lang="en-US" dirty="0"/>
              <a:t>ACH form (direct deposit)</a:t>
            </a:r>
          </a:p>
        </p:txBody>
      </p:sp>
    </p:spTree>
    <p:extLst>
      <p:ext uri="{BB962C8B-B14F-4D97-AF65-F5344CB8AC3E}">
        <p14:creationId xmlns:p14="http://schemas.microsoft.com/office/powerpoint/2010/main" val="397545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D95C-F397-4679-BCBE-5401041F0855}"/>
              </a:ext>
            </a:extLst>
          </p:cNvPr>
          <p:cNvSpPr>
            <a:spLocks noGrp="1"/>
          </p:cNvSpPr>
          <p:nvPr>
            <p:ph type="title"/>
          </p:nvPr>
        </p:nvSpPr>
        <p:spPr>
          <a:xfrm>
            <a:off x="457200" y="2857500"/>
            <a:ext cx="8229600" cy="1143000"/>
          </a:xfrm>
        </p:spPr>
        <p:txBody>
          <a:bodyPr/>
          <a:lstStyle/>
          <a:p>
            <a:r>
              <a:rPr lang="en-US" dirty="0"/>
              <a:t>Vendor History</a:t>
            </a:r>
          </a:p>
        </p:txBody>
      </p:sp>
    </p:spTree>
    <p:extLst>
      <p:ext uri="{BB962C8B-B14F-4D97-AF65-F5344CB8AC3E}">
        <p14:creationId xmlns:p14="http://schemas.microsoft.com/office/powerpoint/2010/main" val="4258500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my payment been processed?</a:t>
            </a:r>
          </a:p>
        </p:txBody>
      </p:sp>
      <p:sp>
        <p:nvSpPr>
          <p:cNvPr id="4" name="Content Placeholder 3"/>
          <p:cNvSpPr>
            <a:spLocks noGrp="1"/>
          </p:cNvSpPr>
          <p:nvPr>
            <p:ph idx="1"/>
          </p:nvPr>
        </p:nvSpPr>
        <p:spPr>
          <a:xfrm>
            <a:off x="457200" y="1267690"/>
            <a:ext cx="8478982" cy="4858473"/>
          </a:xfrm>
        </p:spPr>
        <p:txBody>
          <a:bodyPr>
            <a:normAutofit fontScale="70000" lnSpcReduction="20000"/>
          </a:bodyPr>
          <a:lstStyle/>
          <a:p>
            <a:pPr marL="0" indent="0">
              <a:buNone/>
            </a:pPr>
            <a:r>
              <a:rPr lang="en-US" sz="5100" dirty="0"/>
              <a:t>Vendor Detail History Form – </a:t>
            </a:r>
            <a:r>
              <a:rPr lang="en-US" sz="5100" b="1" dirty="0"/>
              <a:t>FAIVNDH</a:t>
            </a:r>
            <a:r>
              <a:rPr lang="en-US" sz="5100" dirty="0"/>
              <a:t> </a:t>
            </a:r>
          </a:p>
          <a:p>
            <a:endParaRPr lang="en-US" dirty="0"/>
          </a:p>
          <a:p>
            <a:r>
              <a:rPr lang="en-US" sz="3300" dirty="0"/>
              <a:t>Search for vendor following steps in previous slide</a:t>
            </a:r>
          </a:p>
          <a:p>
            <a:r>
              <a:rPr lang="en-US" sz="3300" dirty="0"/>
              <a:t>This leads you to the vendor history screen where you can choose from all invoices, credit memos, open invoices or paid invoices. </a:t>
            </a:r>
          </a:p>
          <a:p>
            <a:r>
              <a:rPr lang="en-US" sz="3300" dirty="0"/>
              <a:t>The check number listed at the far right is not the check number the vendor receives.  The Department of Administration in Helena prints our vendor checks for us and assigns their own check numbers.  Contact UBS for information on vendor checks.   </a:t>
            </a:r>
          </a:p>
          <a:p>
            <a:r>
              <a:rPr lang="en-US" sz="3300" dirty="0"/>
              <a:t>You can further drill-down on a particular invoice by highlighting the appropriate line and clicking RELATED on the menu bar and the View Invoice Information [FAIINVE] link.</a:t>
            </a:r>
          </a:p>
        </p:txBody>
      </p:sp>
    </p:spTree>
    <p:extLst>
      <p:ext uri="{BB962C8B-B14F-4D97-AF65-F5344CB8AC3E}">
        <p14:creationId xmlns:p14="http://schemas.microsoft.com/office/powerpoint/2010/main" val="147717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Life and Travels of a BPA</a:t>
            </a:r>
          </a:p>
        </p:txBody>
      </p:sp>
      <p:sp>
        <p:nvSpPr>
          <p:cNvPr id="3" name="Content Placeholder 2"/>
          <p:cNvSpPr>
            <a:spLocks noGrp="1"/>
          </p:cNvSpPr>
          <p:nvPr>
            <p:ph idx="1"/>
          </p:nvPr>
        </p:nvSpPr>
        <p:spPr>
          <a:xfrm>
            <a:off x="457200" y="1267692"/>
            <a:ext cx="8229600" cy="4858472"/>
          </a:xfrm>
        </p:spPr>
        <p:txBody>
          <a:bodyPr>
            <a:normAutofit/>
          </a:bodyPr>
          <a:lstStyle/>
          <a:p>
            <a:pPr marL="3200400" lvl="7" indent="0">
              <a:buNone/>
            </a:pPr>
            <a:r>
              <a:rPr lang="en-US" sz="1800" dirty="0"/>
              <a:t>(Continued)</a:t>
            </a:r>
          </a:p>
          <a:p>
            <a:pPr marL="3200400" lvl="7" indent="0">
              <a:buNone/>
            </a:pPr>
            <a:endParaRPr lang="en-US" sz="1800" dirty="0"/>
          </a:p>
          <a:p>
            <a:r>
              <a:rPr lang="en-US" sz="2000" dirty="0"/>
              <a:t>BPA is entered into Banner by Accounts Payable staff</a:t>
            </a:r>
          </a:p>
          <a:p>
            <a:pPr marL="0" indent="0">
              <a:buNone/>
            </a:pPr>
            <a:endParaRPr lang="en-US" sz="2000" dirty="0"/>
          </a:p>
          <a:p>
            <a:r>
              <a:rPr lang="en-US" sz="2000" dirty="0"/>
              <a:t>BPA is reviewed by AP Team Lead, AP Specialist, AP Manager or Director and released from AP</a:t>
            </a:r>
          </a:p>
          <a:p>
            <a:pPr marL="0" indent="0">
              <a:buNone/>
            </a:pPr>
            <a:endParaRPr lang="en-US" sz="2000" dirty="0"/>
          </a:p>
          <a:p>
            <a:pPr marL="0" indent="0">
              <a:buNone/>
            </a:pPr>
            <a:endParaRPr lang="en-US" sz="2000" dirty="0"/>
          </a:p>
          <a:p>
            <a:r>
              <a:rPr lang="en-US" sz="2000" dirty="0"/>
              <a:t>If the payment is not on a grant, a file is sent to the State and a check is subsequently created or ACH is deposited.</a:t>
            </a:r>
          </a:p>
          <a:p>
            <a:endParaRPr lang="en-US" sz="2000" dirty="0"/>
          </a:p>
          <a:p>
            <a:r>
              <a:rPr lang="en-US" sz="2000" dirty="0"/>
              <a:t>If the payment IS on a grant, the BPA goes into an approval queue to OSP for review.  Once OSP approves the BPA, the file is sent to the State for payment</a:t>
            </a:r>
          </a:p>
          <a:p>
            <a:endParaRPr lang="en-US" dirty="0"/>
          </a:p>
        </p:txBody>
      </p:sp>
      <p:sp>
        <p:nvSpPr>
          <p:cNvPr id="4" name="Down Arrow 3"/>
          <p:cNvSpPr/>
          <p:nvPr/>
        </p:nvSpPr>
        <p:spPr>
          <a:xfrm>
            <a:off x="4177145" y="2269926"/>
            <a:ext cx="484632" cy="4156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4114634" y="3253695"/>
            <a:ext cx="609653" cy="518205"/>
          </a:xfrm>
          <a:prstGeom prst="rect">
            <a:avLst/>
          </a:prstGeom>
        </p:spPr>
      </p:pic>
    </p:spTree>
    <p:extLst>
      <p:ext uri="{BB962C8B-B14F-4D97-AF65-F5344CB8AC3E}">
        <p14:creationId xmlns:p14="http://schemas.microsoft.com/office/powerpoint/2010/main" val="2928746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my payment been processed?</a:t>
            </a:r>
          </a:p>
        </p:txBody>
      </p:sp>
      <p:pic>
        <p:nvPicPr>
          <p:cNvPr id="4" name="Picture 3">
            <a:extLst>
              <a:ext uri="{FF2B5EF4-FFF2-40B4-BE49-F238E27FC236}">
                <a16:creationId xmlns:a16="http://schemas.microsoft.com/office/drawing/2014/main" id="{2A8528D8-FD45-4470-B89C-5774EE9A94FC}"/>
              </a:ext>
            </a:extLst>
          </p:cNvPr>
          <p:cNvPicPr>
            <a:picLocks noChangeAspect="1"/>
          </p:cNvPicPr>
          <p:nvPr/>
        </p:nvPicPr>
        <p:blipFill>
          <a:blip r:embed="rId3"/>
          <a:stretch>
            <a:fillRect/>
          </a:stretch>
        </p:blipFill>
        <p:spPr>
          <a:xfrm>
            <a:off x="117446" y="1189493"/>
            <a:ext cx="8909108" cy="4876018"/>
          </a:xfrm>
          <a:prstGeom prst="rect">
            <a:avLst/>
          </a:prstGeom>
        </p:spPr>
      </p:pic>
    </p:spTree>
    <p:extLst>
      <p:ext uri="{BB962C8B-B14F-4D97-AF65-F5344CB8AC3E}">
        <p14:creationId xmlns:p14="http://schemas.microsoft.com/office/powerpoint/2010/main" val="128306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Outgoing Wire Transfers</a:t>
            </a:r>
          </a:p>
        </p:txBody>
      </p:sp>
      <p:sp>
        <p:nvSpPr>
          <p:cNvPr id="3" name="Content Placeholder 2"/>
          <p:cNvSpPr>
            <a:spLocks noGrp="1"/>
          </p:cNvSpPr>
          <p:nvPr>
            <p:ph idx="1"/>
          </p:nvPr>
        </p:nvSpPr>
        <p:spPr>
          <a:xfrm>
            <a:off x="353291" y="1438420"/>
            <a:ext cx="8437418" cy="4525963"/>
          </a:xfrm>
        </p:spPr>
        <p:txBody>
          <a:bodyPr>
            <a:normAutofit fontScale="85000" lnSpcReduction="10000"/>
          </a:bodyPr>
          <a:lstStyle/>
          <a:p>
            <a:r>
              <a:rPr lang="en-US" dirty="0"/>
              <a:t>Foreign and Domestic Wire Transfers</a:t>
            </a:r>
          </a:p>
          <a:p>
            <a:pPr lvl="1"/>
            <a:r>
              <a:rPr lang="en-US" dirty="0"/>
              <a:t>Wire Transfer form (use for all wires):  </a:t>
            </a:r>
            <a:r>
              <a:rPr lang="en-US" dirty="0">
                <a:hlinkClick r:id="rId3"/>
              </a:rPr>
              <a:t>http://www.montana.edu/ubs/documents/OutgoingForeignWireTransfer.pdf</a:t>
            </a:r>
            <a:endParaRPr lang="en-US" dirty="0"/>
          </a:p>
          <a:p>
            <a:pPr lvl="1"/>
            <a:r>
              <a:rPr lang="en-US" dirty="0"/>
              <a:t>Attach this form to all BPA paperwork and supporting docs</a:t>
            </a:r>
          </a:p>
          <a:p>
            <a:pPr lvl="1"/>
            <a:r>
              <a:rPr lang="en-US" dirty="0"/>
              <a:t>List currency as it is listed on invoice.  If invoice is in Euros, BPA should have Euro amount, please mark currency clearly</a:t>
            </a:r>
          </a:p>
          <a:p>
            <a:pPr lvl="1"/>
            <a:r>
              <a:rPr lang="en-US" dirty="0"/>
              <a:t>Special instructions should include:  remit info for vendor, account number, invoice number – to help vendor apply payment correctly</a:t>
            </a:r>
          </a:p>
          <a:p>
            <a:pPr lvl="1"/>
            <a:r>
              <a:rPr lang="en-US" dirty="0"/>
              <a:t>If wiring US Dollars, please include separate line on BPA with index and account 62802 for $20 processing fee</a:t>
            </a:r>
          </a:p>
        </p:txBody>
      </p:sp>
    </p:spTree>
    <p:extLst>
      <p:ext uri="{BB962C8B-B14F-4D97-AF65-F5344CB8AC3E}">
        <p14:creationId xmlns:p14="http://schemas.microsoft.com/office/powerpoint/2010/main" val="101861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Incoming Wire Transfers</a:t>
            </a:r>
          </a:p>
        </p:txBody>
      </p:sp>
      <p:sp>
        <p:nvSpPr>
          <p:cNvPr id="3" name="Content Placeholder 2"/>
          <p:cNvSpPr>
            <a:spLocks noGrp="1"/>
          </p:cNvSpPr>
          <p:nvPr>
            <p:ph idx="1"/>
          </p:nvPr>
        </p:nvSpPr>
        <p:spPr>
          <a:xfrm>
            <a:off x="353291" y="1438420"/>
            <a:ext cx="8437418" cy="4525963"/>
          </a:xfrm>
        </p:spPr>
        <p:txBody>
          <a:bodyPr>
            <a:normAutofit/>
          </a:bodyPr>
          <a:lstStyle/>
          <a:p>
            <a:r>
              <a:rPr lang="en-US" dirty="0"/>
              <a:t>Contact Andrea Gullickson for information</a:t>
            </a:r>
          </a:p>
          <a:p>
            <a:pPr marL="0" indent="0">
              <a:buNone/>
            </a:pPr>
            <a:r>
              <a:rPr lang="en-US" dirty="0"/>
              <a:t>	994-5727 or andreag@montana.edu</a:t>
            </a:r>
          </a:p>
        </p:txBody>
      </p:sp>
    </p:spTree>
    <p:extLst>
      <p:ext uri="{BB962C8B-B14F-4D97-AF65-F5344CB8AC3E}">
        <p14:creationId xmlns:p14="http://schemas.microsoft.com/office/powerpoint/2010/main" val="1827359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MSU Purchasing Cards</a:t>
            </a:r>
          </a:p>
        </p:txBody>
      </p:sp>
      <p:sp>
        <p:nvSpPr>
          <p:cNvPr id="3" name="TextBox 2"/>
          <p:cNvSpPr txBox="1"/>
          <p:nvPr/>
        </p:nvSpPr>
        <p:spPr>
          <a:xfrm>
            <a:off x="379826" y="1152618"/>
            <a:ext cx="8678449" cy="4739759"/>
          </a:xfrm>
          <a:prstGeom prst="rect">
            <a:avLst/>
          </a:prstGeom>
          <a:noFill/>
        </p:spPr>
        <p:txBody>
          <a:bodyPr wrap="square" rtlCol="0">
            <a:spAutoFit/>
          </a:bodyPr>
          <a:lstStyle/>
          <a:p>
            <a:r>
              <a:rPr lang="en-US" sz="3200" dirty="0"/>
              <a:t>P-card application form</a:t>
            </a:r>
          </a:p>
          <a:p>
            <a:r>
              <a:rPr lang="en-US" dirty="0"/>
              <a:t>	Please remember to complete ALL fields on the form and DO NOT modify</a:t>
            </a:r>
          </a:p>
          <a:p>
            <a:r>
              <a:rPr lang="en-US" dirty="0"/>
              <a:t>	</a:t>
            </a:r>
            <a:r>
              <a:rPr lang="en-US" dirty="0">
                <a:hlinkClick r:id="rId3"/>
              </a:rPr>
              <a:t>https://www.montana.edu/ubs/purchasingcard/index.html</a:t>
            </a:r>
            <a:endParaRPr lang="en-US" sz="1000" dirty="0"/>
          </a:p>
          <a:p>
            <a:endParaRPr lang="en-US" dirty="0"/>
          </a:p>
          <a:p>
            <a:r>
              <a:rPr lang="en-US" sz="2400" dirty="0"/>
              <a:t>	Information Needed:</a:t>
            </a:r>
          </a:p>
          <a:p>
            <a:pPr marL="1200150" lvl="2" indent="-285750">
              <a:buFont typeface="Calibri" panose="020F0502020204030204" pitchFamily="34" charset="0"/>
              <a:buChar char="•"/>
            </a:pPr>
            <a:r>
              <a:rPr lang="en-US" sz="2400" dirty="0"/>
              <a:t>Full Legal Name (now required)</a:t>
            </a:r>
          </a:p>
          <a:p>
            <a:pPr marL="1200150" lvl="2" indent="-285750">
              <a:buFont typeface="Calibri" panose="020F0502020204030204" pitchFamily="34" charset="0"/>
              <a:buChar char="•"/>
            </a:pPr>
            <a:r>
              <a:rPr lang="en-US" sz="2400" dirty="0"/>
              <a:t>Entire GID number</a:t>
            </a:r>
          </a:p>
          <a:p>
            <a:pPr marL="1200150" lvl="2" indent="-285750">
              <a:buFont typeface="Calibri" panose="020F0502020204030204" pitchFamily="34" charset="0"/>
              <a:buChar char="•"/>
            </a:pPr>
            <a:r>
              <a:rPr lang="en-US" sz="2400" dirty="0"/>
              <a:t>Entire PO Box address</a:t>
            </a:r>
          </a:p>
          <a:p>
            <a:pPr marL="1200150" lvl="2" indent="-285750">
              <a:buFont typeface="Calibri" panose="020F0502020204030204" pitchFamily="34" charset="0"/>
              <a:buChar char="•"/>
            </a:pPr>
            <a:r>
              <a:rPr lang="en-US" sz="2400" dirty="0"/>
              <a:t>Phone number with area code</a:t>
            </a:r>
          </a:p>
          <a:p>
            <a:pPr lvl="3"/>
            <a:r>
              <a:rPr lang="en-US" sz="2400" dirty="0"/>
              <a:t>(for US Bank to contact in case of fraud)</a:t>
            </a:r>
          </a:p>
          <a:p>
            <a:pPr marL="1200150" lvl="2" indent="-285750">
              <a:buFont typeface="Calibri" panose="020F0502020204030204" pitchFamily="34" charset="0"/>
              <a:buChar char="•"/>
            </a:pPr>
            <a:r>
              <a:rPr lang="en-US" sz="2400" dirty="0"/>
              <a:t>Org number</a:t>
            </a:r>
          </a:p>
          <a:p>
            <a:r>
              <a:rPr lang="en-US" sz="2400" dirty="0"/>
              <a:t>Can accept completed DocuSign pcard applications, please only include last four digits of GID.</a:t>
            </a:r>
          </a:p>
        </p:txBody>
      </p:sp>
    </p:spTree>
    <p:extLst>
      <p:ext uri="{BB962C8B-B14F-4D97-AF65-F5344CB8AC3E}">
        <p14:creationId xmlns:p14="http://schemas.microsoft.com/office/powerpoint/2010/main" val="18139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868362"/>
          </a:xfrm>
        </p:spPr>
        <p:txBody>
          <a:bodyPr/>
          <a:lstStyle/>
          <a:p>
            <a:r>
              <a:rPr lang="en-US" dirty="0"/>
              <a:t>Receiving the pcard</a:t>
            </a:r>
          </a:p>
        </p:txBody>
      </p:sp>
      <p:sp>
        <p:nvSpPr>
          <p:cNvPr id="4" name="TextBox 3"/>
          <p:cNvSpPr txBox="1"/>
          <p:nvPr/>
        </p:nvSpPr>
        <p:spPr>
          <a:xfrm>
            <a:off x="0" y="1143000"/>
            <a:ext cx="9067800" cy="4924425"/>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New cardholders will be </a:t>
            </a:r>
            <a:r>
              <a:rPr lang="en-US" sz="2400" u="sng" dirty="0"/>
              <a:t>required</a:t>
            </a:r>
            <a:r>
              <a:rPr lang="en-US" sz="2400" dirty="0"/>
              <a:t> to complete an online quiz</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Cardholders may take quiz at time of application</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UBS will mail new cards to PO Box listed on cardholder statement after cardholder has completed the quiz</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UBS will mail replacement cards to PO Box listed on cardholder statement </a:t>
            </a:r>
          </a:p>
          <a:p>
            <a:pPr algn="ctr">
              <a:spcBef>
                <a:spcPct val="0"/>
              </a:spcBef>
            </a:pPr>
            <a:r>
              <a:rPr lang="en-US" sz="3200" dirty="0">
                <a:latin typeface="+mj-lt"/>
                <a:ea typeface="+mj-ea"/>
                <a:cs typeface="+mj-cs"/>
              </a:rPr>
              <a:t>Card Expiration Dates</a:t>
            </a:r>
          </a:p>
          <a:p>
            <a:endParaRPr lang="en-US" sz="2400" dirty="0"/>
          </a:p>
          <a:p>
            <a:pPr marL="800100" lvl="1" indent="-342900">
              <a:buFont typeface="Arial" panose="020B0604020202020204" pitchFamily="34" charset="0"/>
              <a:buChar char="•"/>
            </a:pPr>
            <a:r>
              <a:rPr lang="en-US" sz="2400" dirty="0"/>
              <a:t>If card expires Nov 2019, it is valid through Nov 30, 2019</a:t>
            </a:r>
          </a:p>
          <a:p>
            <a:pPr marL="800100" lvl="1"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343192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954543"/>
          </a:xfrm>
        </p:spPr>
        <p:txBody>
          <a:bodyPr>
            <a:normAutofit fontScale="90000"/>
          </a:bodyPr>
          <a:lstStyle/>
          <a:p>
            <a:r>
              <a:rPr lang="en-US" sz="4900" dirty="0"/>
              <a:t>Suspected Fraud on pcard</a:t>
            </a:r>
            <a:br>
              <a:rPr lang="en-US" b="1" u="sng" dirty="0"/>
            </a:br>
            <a:endParaRPr lang="en-US" dirty="0"/>
          </a:p>
        </p:txBody>
      </p:sp>
      <p:sp>
        <p:nvSpPr>
          <p:cNvPr id="4" name="TextBox 3"/>
          <p:cNvSpPr txBox="1"/>
          <p:nvPr/>
        </p:nvSpPr>
        <p:spPr>
          <a:xfrm>
            <a:off x="0" y="944781"/>
            <a:ext cx="9144000" cy="5232202"/>
          </a:xfrm>
          <a:prstGeom prst="rect">
            <a:avLst/>
          </a:prstGeom>
          <a:noFill/>
        </p:spPr>
        <p:txBody>
          <a:bodyPr wrap="square" rtlCol="0">
            <a:spAutoFit/>
          </a:bodyPr>
          <a:lstStyle/>
          <a:p>
            <a:pPr algn="ctr"/>
            <a:endParaRPr lang="en-US" sz="2800" b="1" u="sng" dirty="0"/>
          </a:p>
          <a:p>
            <a:pPr marL="800100" lvl="1" indent="-342900">
              <a:buFont typeface="Arial" panose="020B0604020202020204" pitchFamily="34" charset="0"/>
              <a:buChar char="•"/>
            </a:pPr>
            <a:r>
              <a:rPr lang="en-US" sz="2400" dirty="0"/>
              <a:t>Cardholder (not departmental accountant) must call US Bank directly to verify charges</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Security questions cardholder needs to know</a:t>
            </a:r>
          </a:p>
          <a:p>
            <a:pPr marL="1714500" lvl="3" indent="-342900">
              <a:buFont typeface="Arial" panose="020B0604020202020204" pitchFamily="34" charset="0"/>
              <a:buChar char="•"/>
            </a:pPr>
            <a:r>
              <a:rPr lang="en-US" sz="2400" dirty="0"/>
              <a:t>PO Box on pcard statement</a:t>
            </a:r>
          </a:p>
          <a:p>
            <a:pPr marL="1714500" lvl="3" indent="-342900">
              <a:buFont typeface="Arial" panose="020B0604020202020204" pitchFamily="34" charset="0"/>
              <a:buChar char="•"/>
            </a:pPr>
            <a:r>
              <a:rPr lang="en-US" sz="2400" dirty="0"/>
              <a:t>Phone number associated with card</a:t>
            </a:r>
          </a:p>
          <a:p>
            <a:pPr marL="1714500" lvl="3" indent="-342900">
              <a:buFont typeface="Arial" panose="020B0604020202020204" pitchFamily="34" charset="0"/>
              <a:buChar char="•"/>
            </a:pPr>
            <a:r>
              <a:rPr lang="en-US" sz="2400" dirty="0"/>
              <a:t>Single purchase limit</a:t>
            </a:r>
          </a:p>
          <a:p>
            <a:pPr marL="1714500" lvl="3" indent="-342900">
              <a:buFont typeface="Arial" panose="020B0604020202020204" pitchFamily="34" charset="0"/>
              <a:buChar char="•"/>
            </a:pPr>
            <a:r>
              <a:rPr lang="en-US" sz="2400" dirty="0"/>
              <a:t>Last 4 digits of GID (in place of SSN)</a:t>
            </a:r>
          </a:p>
          <a:p>
            <a:pPr marL="1714500" lvl="3"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dirty="0"/>
              <a:t>Merchant Compromise</a:t>
            </a:r>
          </a:p>
          <a:p>
            <a:pPr marL="800100" lvl="1" indent="-342900">
              <a:buFont typeface="Arial" panose="020B0604020202020204" pitchFamily="34" charset="0"/>
              <a:buChar char="•"/>
            </a:pPr>
            <a:endParaRPr lang="en-US" sz="2400" dirty="0"/>
          </a:p>
          <a:p>
            <a:pPr lvl="1"/>
            <a:endParaRPr lang="en-US" sz="2400" dirty="0"/>
          </a:p>
          <a:p>
            <a:endParaRPr lang="en-US" dirty="0"/>
          </a:p>
        </p:txBody>
      </p:sp>
    </p:spTree>
    <p:extLst>
      <p:ext uri="{BB962C8B-B14F-4D97-AF65-F5344CB8AC3E}">
        <p14:creationId xmlns:p14="http://schemas.microsoft.com/office/powerpoint/2010/main" val="2018096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Pcards</a:t>
            </a:r>
            <a:r>
              <a:rPr lang="en-US" dirty="0"/>
              <a:t> – things to remember</a:t>
            </a:r>
          </a:p>
        </p:txBody>
      </p:sp>
      <p:sp>
        <p:nvSpPr>
          <p:cNvPr id="4" name="TextBox 3"/>
          <p:cNvSpPr txBox="1"/>
          <p:nvPr/>
        </p:nvSpPr>
        <p:spPr>
          <a:xfrm>
            <a:off x="457199" y="1431350"/>
            <a:ext cx="8465128" cy="5539978"/>
          </a:xfrm>
          <a:prstGeom prst="rect">
            <a:avLst/>
          </a:prstGeom>
          <a:noFill/>
        </p:spPr>
        <p:txBody>
          <a:bodyPr wrap="square" rtlCol="0">
            <a:spAutoFit/>
          </a:bodyPr>
          <a:lstStyle/>
          <a:p>
            <a:pPr marL="342900" indent="-342900">
              <a:buFont typeface="Arial" panose="020B0604020202020204" pitchFamily="34" charset="0"/>
              <a:buChar char="•"/>
            </a:pPr>
            <a:r>
              <a:rPr lang="en-US" sz="2400" dirty="0"/>
              <a:t>Limit increase requests</a:t>
            </a:r>
          </a:p>
          <a:p>
            <a:pPr marL="800100" lvl="1" indent="-342900">
              <a:buFont typeface="Arial" panose="020B0604020202020204" pitchFamily="34" charset="0"/>
              <a:buChar char="•"/>
            </a:pPr>
            <a:r>
              <a:rPr lang="en-US" sz="2400" dirty="0"/>
              <a:t>Single limits</a:t>
            </a:r>
          </a:p>
          <a:p>
            <a:pPr marL="1257300" lvl="2" indent="-342900">
              <a:buFont typeface="Arial" panose="020B0604020202020204" pitchFamily="34" charset="0"/>
              <a:buChar char="•"/>
            </a:pPr>
            <a:r>
              <a:rPr lang="en-US" sz="2400" dirty="0"/>
              <a:t>Over $5,000 non-travel related-must be approved by Procurement. DO NOT SPLIT PURCHASES.</a:t>
            </a:r>
          </a:p>
          <a:p>
            <a:pPr marL="800100" lvl="1" indent="-342900">
              <a:buFont typeface="Arial" panose="020B0604020202020204" pitchFamily="34" charset="0"/>
              <a:buChar char="•"/>
            </a:pPr>
            <a:r>
              <a:rPr lang="en-US" sz="2400" dirty="0"/>
              <a:t>Cycle limits</a:t>
            </a:r>
          </a:p>
          <a:p>
            <a:pPr marL="800100" lvl="1" indent="-342900">
              <a:buFont typeface="Arial" panose="020B0604020202020204" pitchFamily="34" charset="0"/>
              <a:buChar char="•"/>
            </a:pPr>
            <a:r>
              <a:rPr lang="en-US" sz="2400" dirty="0"/>
              <a:t>Monthly cycle dates-refer to UBS Pcard website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Index and Account code change requests</a:t>
            </a:r>
          </a:p>
          <a:p>
            <a:pPr marL="800100" lvl="1" indent="-342900">
              <a:buFont typeface="Arial" panose="020B0604020202020204" pitchFamily="34" charset="0"/>
              <a:buChar char="•"/>
            </a:pPr>
            <a:r>
              <a:rPr lang="en-US" sz="2400" dirty="0"/>
              <a:t>Must clearly provide information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Pcard Account Manager &amp; Business Manager Changes</a:t>
            </a:r>
          </a:p>
          <a:p>
            <a:pPr marL="800100" lvl="1" indent="-342900">
              <a:buFont typeface="Arial" panose="020B0604020202020204" pitchFamily="34" charset="0"/>
              <a:buChar char="•"/>
            </a:pPr>
            <a:r>
              <a:rPr lang="en-US" sz="2400" dirty="0"/>
              <a:t>Must provide </a:t>
            </a:r>
            <a:r>
              <a:rPr lang="en-US" sz="2400" u="sng" dirty="0"/>
              <a:t>ALL </a:t>
            </a:r>
            <a:r>
              <a:rPr lang="en-US" sz="2400" dirty="0"/>
              <a:t>ORGs you are requesting access to</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1663802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0752C-3B11-4271-AD16-F7567911A673}"/>
              </a:ext>
            </a:extLst>
          </p:cNvPr>
          <p:cNvSpPr>
            <a:spLocks noGrp="1"/>
          </p:cNvSpPr>
          <p:nvPr>
            <p:ph type="title"/>
          </p:nvPr>
        </p:nvSpPr>
        <p:spPr/>
        <p:txBody>
          <a:bodyPr/>
          <a:lstStyle/>
          <a:p>
            <a:r>
              <a:rPr lang="en-US" dirty="0" err="1"/>
              <a:t>Pcards</a:t>
            </a:r>
            <a:r>
              <a:rPr lang="en-US" dirty="0"/>
              <a:t> – things to remember</a:t>
            </a:r>
          </a:p>
        </p:txBody>
      </p:sp>
      <p:sp>
        <p:nvSpPr>
          <p:cNvPr id="3" name="Content Placeholder 2">
            <a:extLst>
              <a:ext uri="{FF2B5EF4-FFF2-40B4-BE49-F238E27FC236}">
                <a16:creationId xmlns:a16="http://schemas.microsoft.com/office/drawing/2014/main" id="{8A14FCAF-95A4-463E-9CB1-A96B7C77DA56}"/>
              </a:ext>
            </a:extLst>
          </p:cNvPr>
          <p:cNvSpPr>
            <a:spLocks noGrp="1"/>
          </p:cNvSpPr>
          <p:nvPr>
            <p:ph idx="1"/>
          </p:nvPr>
        </p:nvSpPr>
        <p:spPr/>
        <p:txBody>
          <a:bodyPr>
            <a:normAutofit/>
          </a:bodyPr>
          <a:lstStyle/>
          <a:p>
            <a:pPr>
              <a:buFont typeface="Arial" panose="020B0604020202020204" pitchFamily="34" charset="0"/>
              <a:buChar char="•"/>
            </a:pPr>
            <a:r>
              <a:rPr lang="en-US" sz="2400" dirty="0"/>
              <a:t>Review all your indexes for activity in 62886</a:t>
            </a:r>
          </a:p>
          <a:p>
            <a:pPr marL="800100" lvl="1" indent="-342900">
              <a:buFont typeface="Arial" panose="020B0604020202020204" pitchFamily="34" charset="0"/>
              <a:buChar char="•"/>
            </a:pPr>
            <a:r>
              <a:rPr lang="en-US" sz="2400" dirty="0"/>
              <a:t>process corrections promptly</a:t>
            </a:r>
          </a:p>
          <a:p>
            <a:pPr>
              <a:buFont typeface="Arial" panose="020B0604020202020204" pitchFamily="34" charset="0"/>
              <a:buChar char="•"/>
            </a:pPr>
            <a:r>
              <a:rPr lang="en-US" sz="2400" dirty="0"/>
              <a:t>Fraudulent charges – leave in 62886, credit will post here</a:t>
            </a:r>
          </a:p>
          <a:p>
            <a:pPr>
              <a:buFont typeface="Arial" panose="020B0604020202020204" pitchFamily="34" charset="0"/>
              <a:buChar char="•"/>
            </a:pPr>
            <a:r>
              <a:rPr lang="en-US" sz="2400" dirty="0"/>
              <a:t>Add consistent, meaningful descriptions</a:t>
            </a:r>
          </a:p>
          <a:p>
            <a:pPr marL="800100" lvl="1" indent="-342900">
              <a:buFont typeface="Arial" panose="020B0604020202020204" pitchFamily="34" charset="0"/>
              <a:buChar char="•"/>
            </a:pPr>
            <a:r>
              <a:rPr lang="en-US" sz="2400" dirty="0">
                <a:solidFill>
                  <a:schemeClr val="tx1">
                    <a:lumMod val="95000"/>
                    <a:lumOff val="5000"/>
                  </a:schemeClr>
                </a:solidFill>
              </a:rPr>
              <a:t>Example:  NACUBO-M Smith Dallas TX Sept 2014</a:t>
            </a:r>
          </a:p>
          <a:p>
            <a:pPr>
              <a:buFont typeface="Arial" panose="020B0604020202020204" pitchFamily="34" charset="0"/>
              <a:buChar char="•"/>
            </a:pPr>
            <a:r>
              <a:rPr lang="en-US" sz="2400" dirty="0"/>
              <a:t>For out of state/country travel – traveler should notify US Bank</a:t>
            </a:r>
            <a:endParaRPr lang="en-US" sz="2400" dirty="0">
              <a:solidFill>
                <a:srgbClr val="002060"/>
              </a:solidFill>
            </a:endParaRPr>
          </a:p>
          <a:p>
            <a:pPr>
              <a:buFont typeface="Arial" panose="020B0604020202020204" pitchFamily="34" charset="0"/>
              <a:buChar char="•"/>
            </a:pPr>
            <a:r>
              <a:rPr lang="en-US" sz="2400" dirty="0"/>
              <a:t>Travel justifications</a:t>
            </a:r>
          </a:p>
          <a:p>
            <a:pPr marL="800100" lvl="1" indent="-342900">
              <a:buFont typeface="Arial" panose="020B0604020202020204" pitchFamily="34" charset="0"/>
              <a:buChar char="•"/>
            </a:pPr>
            <a:r>
              <a:rPr lang="en-US" sz="2400" dirty="0"/>
              <a:t>Include one copy behind report page for each traveler/trip, we don’t need a copy with each receipt.   </a:t>
            </a:r>
          </a:p>
          <a:p>
            <a:endParaRPr lang="en-US" dirty="0"/>
          </a:p>
        </p:txBody>
      </p:sp>
    </p:spTree>
    <p:extLst>
      <p:ext uri="{BB962C8B-B14F-4D97-AF65-F5344CB8AC3E}">
        <p14:creationId xmlns:p14="http://schemas.microsoft.com/office/powerpoint/2010/main" val="30692535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Foreign Payments</a:t>
            </a:r>
          </a:p>
        </p:txBody>
      </p:sp>
      <p:sp>
        <p:nvSpPr>
          <p:cNvPr id="3" name="Content Placeholder 2"/>
          <p:cNvSpPr>
            <a:spLocks noGrp="1"/>
          </p:cNvSpPr>
          <p:nvPr>
            <p:ph idx="1"/>
          </p:nvPr>
        </p:nvSpPr>
        <p:spPr>
          <a:xfrm>
            <a:off x="353291" y="1438420"/>
            <a:ext cx="8437418" cy="4525963"/>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  Reviewed by Drew Keegan – HR Compliance</a:t>
            </a:r>
          </a:p>
          <a:p>
            <a:pPr marL="0" indent="0">
              <a:buNone/>
            </a:pPr>
            <a:r>
              <a:rPr lang="en-US" dirty="0"/>
              <a:t>-  Taxability</a:t>
            </a:r>
          </a:p>
          <a:p>
            <a:pPr marL="0" indent="0">
              <a:buNone/>
            </a:pPr>
            <a:r>
              <a:rPr lang="en-US" dirty="0"/>
              <a:t>-  Applies to all foreign payments – individuals or        	businesses</a:t>
            </a:r>
          </a:p>
          <a:p>
            <a:pPr marL="0" indent="0">
              <a:buNone/>
            </a:pPr>
            <a:endParaRPr lang="en-US" dirty="0"/>
          </a:p>
        </p:txBody>
      </p:sp>
      <p:pic>
        <p:nvPicPr>
          <p:cNvPr id="4" name="Picture 3"/>
          <p:cNvPicPr>
            <a:picLocks noChangeAspect="1"/>
          </p:cNvPicPr>
          <p:nvPr/>
        </p:nvPicPr>
        <p:blipFill>
          <a:blip r:embed="rId3"/>
          <a:stretch>
            <a:fillRect/>
          </a:stretch>
        </p:blipFill>
        <p:spPr>
          <a:xfrm>
            <a:off x="2769716" y="1182256"/>
            <a:ext cx="2951463" cy="1740761"/>
          </a:xfrm>
          <a:prstGeom prst="rect">
            <a:avLst/>
          </a:prstGeom>
        </p:spPr>
      </p:pic>
    </p:spTree>
    <p:extLst>
      <p:ext uri="{BB962C8B-B14F-4D97-AF65-F5344CB8AC3E}">
        <p14:creationId xmlns:p14="http://schemas.microsoft.com/office/powerpoint/2010/main" val="3462638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0BDEC-AD10-44B2-8E7F-13A7D104060E}"/>
              </a:ext>
            </a:extLst>
          </p:cNvPr>
          <p:cNvSpPr>
            <a:spLocks noGrp="1"/>
          </p:cNvSpPr>
          <p:nvPr>
            <p:ph idx="1"/>
          </p:nvPr>
        </p:nvSpPr>
        <p:spPr>
          <a:xfrm>
            <a:off x="457200" y="469900"/>
            <a:ext cx="8229600" cy="5600699"/>
          </a:xfrm>
        </p:spPr>
        <p:txBody>
          <a:bodyPr>
            <a:normAutofit fontScale="47500" lnSpcReduction="20000"/>
          </a:bodyPr>
          <a:lstStyle/>
          <a:p>
            <a:pPr marL="0" indent="0">
              <a:buNone/>
            </a:pPr>
            <a:r>
              <a:rPr lang="en-US" sz="3400" dirty="0"/>
              <a:t>A </a:t>
            </a:r>
            <a:r>
              <a:rPr lang="en-US" sz="3400" b="1" dirty="0"/>
              <a:t>Foreign National</a:t>
            </a:r>
            <a:r>
              <a:rPr lang="en-US" sz="3400" dirty="0"/>
              <a:t> is a person who is neither a citizen of the United States nor a permanent resident alien.</a:t>
            </a:r>
          </a:p>
          <a:p>
            <a:pPr marL="0" indent="0">
              <a:buNone/>
            </a:pPr>
            <a:r>
              <a:rPr lang="en-US" sz="3400" dirty="0"/>
              <a:t>For immigration purposes, a Foreign National is a person who is not a citizen or permanent resident of the United States who has been admitted on a visa for a temporary stay that will end when the purpose of that stay has been fulfilled.</a:t>
            </a:r>
          </a:p>
          <a:p>
            <a:pPr marL="0" indent="0">
              <a:buNone/>
            </a:pPr>
            <a:r>
              <a:rPr lang="en-US" sz="3400" dirty="0"/>
              <a:t>For tax purposes, a Foreign National is generally a F-1 full-time student who has been in the US for less than five calendar years or a J-1 teacher/researcher who has been in the US for two calendar years or less out of the last six calendar years.  </a:t>
            </a:r>
          </a:p>
          <a:p>
            <a:pPr marL="0" indent="0">
              <a:buNone/>
            </a:pPr>
            <a:r>
              <a:rPr lang="en-US" sz="3400" dirty="0"/>
              <a:t>Because resident and nonresident aliens are taxed differently, it is important that Foreign Nationals know their tax status.  A </a:t>
            </a:r>
            <a:r>
              <a:rPr lang="en-US" sz="3400" b="1" dirty="0"/>
              <a:t>nonresident alien</a:t>
            </a:r>
            <a:r>
              <a:rPr lang="en-US" sz="3400" dirty="0"/>
              <a:t> is neither a US citizen nor a resident alien for tax purposes.  A </a:t>
            </a:r>
            <a:r>
              <a:rPr lang="en-US" sz="3400" b="1" dirty="0"/>
              <a:t>resident alien for tax purposes</a:t>
            </a:r>
            <a:r>
              <a:rPr lang="en-US" sz="3400" dirty="0"/>
              <a:t> satisfies either the green card test or substantial presence test for the calendar year.  One is considered to have satisfied the green card test, and is therefore a resident alien, if at any time during the calendar year was a lawful permanent resident of the United States according to immigration law and this status has not been revoked or administratively or judicially determined to have been abandoned.  One satisfies the substantial presence test, and is therefore treated as a resident alien for the calendar year, if they have been physically present in the United States for at least: </a:t>
            </a:r>
          </a:p>
          <a:p>
            <a:pPr marL="0" indent="0" fontAlgn="ctr">
              <a:buNone/>
            </a:pPr>
            <a:endParaRPr lang="en-US" sz="3400" dirty="0"/>
          </a:p>
          <a:p>
            <a:pPr marL="0" indent="0" fontAlgn="ctr">
              <a:buNone/>
            </a:pPr>
            <a:r>
              <a:rPr lang="en-US" sz="3400" dirty="0"/>
              <a:t>	31 days during the current year, and</a:t>
            </a:r>
          </a:p>
          <a:p>
            <a:pPr marL="0" indent="0" fontAlgn="ctr">
              <a:buNone/>
            </a:pPr>
            <a:r>
              <a:rPr lang="en-US" sz="3400" dirty="0"/>
              <a:t>	183 days during the 3-year period that included the current year and the 2 years immediately preceding the 	current year.  To satisfy the 183-day requirement, count:</a:t>
            </a:r>
          </a:p>
          <a:p>
            <a:pPr marL="342900" lvl="1" indent="0" fontAlgn="ctr">
              <a:buNone/>
            </a:pPr>
            <a:r>
              <a:rPr lang="en-US" sz="3400" dirty="0"/>
              <a:t>	All day present in the current year</a:t>
            </a:r>
          </a:p>
          <a:p>
            <a:pPr marL="342900" lvl="1" indent="0" fontAlgn="ctr">
              <a:buNone/>
            </a:pPr>
            <a:r>
              <a:rPr lang="en-US" sz="3400" dirty="0"/>
              <a:t>	One-third of all days present in the first year before the current year, and</a:t>
            </a:r>
          </a:p>
          <a:p>
            <a:pPr marL="342900" lvl="1" indent="0" fontAlgn="ctr">
              <a:buNone/>
            </a:pPr>
            <a:r>
              <a:rPr lang="en-US" sz="3400" dirty="0"/>
              <a:t>	One-sixth of all days present in the second year before the current year. </a:t>
            </a:r>
          </a:p>
          <a:p>
            <a:pPr marL="0" indent="0">
              <a:buNone/>
            </a:pPr>
            <a:endParaRPr lang="en-US" dirty="0"/>
          </a:p>
        </p:txBody>
      </p:sp>
    </p:spTree>
    <p:extLst>
      <p:ext uri="{BB962C8B-B14F-4D97-AF65-F5344CB8AC3E}">
        <p14:creationId xmlns:p14="http://schemas.microsoft.com/office/powerpoint/2010/main" val="232836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150"/>
            <a:ext cx="8229600" cy="1798861"/>
          </a:xfrm>
        </p:spPr>
        <p:txBody>
          <a:bodyPr>
            <a:normAutofit fontScale="90000"/>
          </a:bodyPr>
          <a:lstStyle/>
          <a:p>
            <a:r>
              <a:rPr lang="en-US" dirty="0"/>
              <a:t>Department to Department  </a:t>
            </a:r>
            <a:br>
              <a:rPr lang="en-US" dirty="0"/>
            </a:br>
            <a:r>
              <a:rPr lang="en-US" dirty="0"/>
              <a:t>or</a:t>
            </a:r>
            <a:br>
              <a:rPr lang="en-US" dirty="0"/>
            </a:br>
            <a:r>
              <a:rPr lang="en-US" u="sng" dirty="0"/>
              <a:t>Department to State Agency Payments</a:t>
            </a:r>
          </a:p>
        </p:txBody>
      </p:sp>
      <p:sp>
        <p:nvSpPr>
          <p:cNvPr id="3" name="Content Placeholder 2"/>
          <p:cNvSpPr>
            <a:spLocks noGrp="1"/>
          </p:cNvSpPr>
          <p:nvPr>
            <p:ph idx="1"/>
          </p:nvPr>
        </p:nvSpPr>
        <p:spPr>
          <a:xfrm>
            <a:off x="457200" y="2192629"/>
            <a:ext cx="8229600" cy="4525963"/>
          </a:xfrm>
        </p:spPr>
        <p:txBody>
          <a:bodyPr>
            <a:normAutofit/>
          </a:bodyPr>
          <a:lstStyle/>
          <a:p>
            <a:r>
              <a:rPr lang="en-US" dirty="0"/>
              <a:t>Create BPA as usual and send to Accounts Payable</a:t>
            </a:r>
          </a:p>
          <a:p>
            <a:endParaRPr lang="en-US" sz="400" dirty="0"/>
          </a:p>
          <a:p>
            <a:r>
              <a:rPr lang="en-US" dirty="0"/>
              <a:t>Department to Department payments are reviewed and processed by Tanya Arrington and Andrea </a:t>
            </a:r>
            <a:r>
              <a:rPr lang="en-US" dirty="0" err="1"/>
              <a:t>Gullickson</a:t>
            </a:r>
            <a:r>
              <a:rPr lang="en-US" dirty="0"/>
              <a:t> in Accounting</a:t>
            </a:r>
          </a:p>
          <a:p>
            <a:endParaRPr lang="en-US" sz="700" dirty="0"/>
          </a:p>
          <a:p>
            <a:r>
              <a:rPr lang="en-US" dirty="0"/>
              <a:t>Payments to other State of MT agencies are reviewed and processed by Tom </a:t>
            </a:r>
            <a:r>
              <a:rPr lang="en-US" dirty="0" err="1"/>
              <a:t>Zulauf</a:t>
            </a:r>
            <a:endParaRPr lang="en-US" dirty="0"/>
          </a:p>
        </p:txBody>
      </p:sp>
    </p:spTree>
    <p:extLst>
      <p:ext uri="{BB962C8B-B14F-4D97-AF65-F5344CB8AC3E}">
        <p14:creationId xmlns:p14="http://schemas.microsoft.com/office/powerpoint/2010/main" val="542826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02F5C-0980-4BBD-82C1-D2950C46E261}"/>
              </a:ext>
            </a:extLst>
          </p:cNvPr>
          <p:cNvSpPr>
            <a:spLocks noGrp="1"/>
          </p:cNvSpPr>
          <p:nvPr>
            <p:ph idx="1"/>
          </p:nvPr>
        </p:nvSpPr>
        <p:spPr>
          <a:xfrm>
            <a:off x="457200" y="419101"/>
            <a:ext cx="8229600" cy="5816600"/>
          </a:xfrm>
        </p:spPr>
        <p:txBody>
          <a:bodyPr>
            <a:normAutofit fontScale="55000" lnSpcReduction="20000"/>
          </a:bodyPr>
          <a:lstStyle/>
          <a:p>
            <a:pPr marL="0" indent="0" algn="just">
              <a:buNone/>
            </a:pPr>
            <a:r>
              <a:rPr lang="en-US" b="1" dirty="0"/>
              <a:t>Tax Forms for Foreign Payees</a:t>
            </a:r>
            <a:endParaRPr lang="en-US" dirty="0"/>
          </a:p>
          <a:p>
            <a:pPr marL="0" indent="0" algn="just">
              <a:buNone/>
            </a:pPr>
            <a:r>
              <a:rPr lang="en-US" dirty="0"/>
              <a:t>Under United States law, foreign individuals and entities are subject to withholding on US Source Fixed or Determinable Annual or Periodic (FDAP) Income. Montana State University, as a withholding agent is required to withhold unless a foreign payee can demonstrate that income is not US Source FDAP income or a tax treaty exemption is available for such income. Non-withholding is substantiated through the provision of certain United States Tax Forms. </a:t>
            </a:r>
          </a:p>
          <a:p>
            <a:pPr marL="0" indent="0" algn="just">
              <a:buNone/>
            </a:pPr>
            <a:r>
              <a:rPr lang="en-US" b="1" dirty="0"/>
              <a:t>Claim of Tax Treaty Benefits</a:t>
            </a:r>
            <a:endParaRPr lang="en-US" dirty="0"/>
          </a:p>
          <a:p>
            <a:pPr marL="0" indent="0" algn="just">
              <a:buNone/>
            </a:pPr>
            <a:r>
              <a:rPr lang="en-US" dirty="0"/>
              <a:t>Foreign vendors, students, and scholars may be eligible to claim the benefit of a tax treaty if one exists between their country of residence and the United States. </a:t>
            </a:r>
          </a:p>
          <a:p>
            <a:pPr marL="0" indent="0" algn="just">
              <a:buNone/>
            </a:pPr>
            <a:r>
              <a:rPr lang="en-US" dirty="0"/>
              <a:t>The first step in determining eligibility for the benefits of a tax treaty is to determine whether the US has entered into a tax treaty with the individual or entity's country of residence.  The second step is to determine whether the individual or entity meets the requirements of the Article of the treaty under which the benefit is claimed. </a:t>
            </a:r>
          </a:p>
          <a:p>
            <a:pPr marL="0" indent="0" algn="just">
              <a:buNone/>
            </a:pPr>
            <a:r>
              <a:rPr lang="en-US" dirty="0"/>
              <a:t>A full list of current tax treaties entered into by the US can be found at </a:t>
            </a:r>
            <a:r>
              <a:rPr lang="en-US" dirty="0">
                <a:hlinkClick r:id="rId2"/>
              </a:rPr>
              <a:t>https://www.irs.gov/businesses/international-businesses/united-states-income-tax-treaties-a-to-z</a:t>
            </a:r>
            <a:r>
              <a:rPr lang="en-US" dirty="0"/>
              <a:t>.  This list can be used to determine if there is a tax treaty between the US and the relevant country and, if so, whether the individual or entity meets the requirements to claim the benefit of any Article of the tax treaty.  The IRS has also provided several summaries of available tax treaty benefits at </a:t>
            </a:r>
            <a:r>
              <a:rPr lang="en-US" dirty="0">
                <a:hlinkClick r:id="rId3"/>
              </a:rPr>
              <a:t>https://www.irs.gov/individuals/international-taxpayers/tax-treaty-tables</a:t>
            </a:r>
            <a:r>
              <a:rPr lang="en-US" dirty="0"/>
              <a:t>.  Individuals and entities may also wish to consult </a:t>
            </a:r>
            <a:r>
              <a:rPr lang="en-US" dirty="0">
                <a:hlinkClick r:id="rId4"/>
              </a:rPr>
              <a:t>Publication 901 (US Tax Treaties)</a:t>
            </a:r>
            <a:r>
              <a:rPr lang="en-US" dirty="0"/>
              <a:t> for additional information.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07978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9E159-AC7D-499E-BCEE-04323CB20CBA}"/>
              </a:ext>
            </a:extLst>
          </p:cNvPr>
          <p:cNvSpPr>
            <a:spLocks noGrp="1"/>
          </p:cNvSpPr>
          <p:nvPr>
            <p:ph idx="1"/>
          </p:nvPr>
        </p:nvSpPr>
        <p:spPr>
          <a:xfrm>
            <a:off x="457200" y="508000"/>
            <a:ext cx="8229600" cy="5575299"/>
          </a:xfrm>
        </p:spPr>
        <p:txBody>
          <a:bodyPr>
            <a:normAutofit fontScale="70000" lnSpcReduction="20000"/>
          </a:bodyPr>
          <a:lstStyle/>
          <a:p>
            <a:pPr marL="0" indent="0">
              <a:buNone/>
            </a:pPr>
            <a:r>
              <a:rPr lang="en-US" b="1" dirty="0"/>
              <a:t>Foreign Account Tax Compliance Act (FATCA)</a:t>
            </a:r>
            <a:endParaRPr lang="en-US" dirty="0"/>
          </a:p>
          <a:p>
            <a:pPr marL="0" indent="0">
              <a:buNone/>
            </a:pPr>
            <a:r>
              <a:rPr lang="en-US" dirty="0"/>
              <a:t>The Foreign Account Tax Compliance Act (FATCA) is a broad-reaching United States Federal Law intended to reduce tax non-compliance by US persons.  Effective July 1, 2014, the Internal Revenue Service (IRS) issued additional guidelines regarding the implementation of FATCA. </a:t>
            </a:r>
          </a:p>
          <a:p>
            <a:pPr marL="0" indent="0">
              <a:buNone/>
            </a:pPr>
            <a:r>
              <a:rPr lang="en-US" dirty="0"/>
              <a:t>FATCA requires payers such as the MSU to:</a:t>
            </a:r>
          </a:p>
          <a:p>
            <a:pPr marL="0" indent="0">
              <a:buNone/>
            </a:pPr>
            <a:endParaRPr lang="en-US" dirty="0"/>
          </a:p>
          <a:p>
            <a:pPr fontAlgn="ctr"/>
            <a:r>
              <a:rPr lang="en-US" dirty="0"/>
              <a:t>Have procedures in place to categorize foreign payees and identify any payments that would be subject to withholding</a:t>
            </a:r>
          </a:p>
          <a:p>
            <a:pPr fontAlgn="ctr"/>
            <a:r>
              <a:rPr lang="en-US" dirty="0"/>
              <a:t>Have procedures in place to report and potentially withhold tax from payments that are subject to withholding</a:t>
            </a:r>
          </a:p>
          <a:p>
            <a:pPr fontAlgn="ctr"/>
            <a:r>
              <a:rPr lang="en-US" dirty="0"/>
              <a:t>Receive appropriate documentation (e.g., W-9, 8233, W-8 form) to verify payee’s FATCA status</a:t>
            </a:r>
          </a:p>
          <a:p>
            <a:pPr marL="0" indent="0" fontAlgn="ctr">
              <a:buNone/>
            </a:pPr>
            <a:endParaRPr lang="en-US" dirty="0"/>
          </a:p>
          <a:p>
            <a:pPr marL="0" indent="0">
              <a:buNone/>
            </a:pPr>
            <a:r>
              <a:rPr lang="en-US" dirty="0"/>
              <a:t>To ensure compliance with FATCA, the University </a:t>
            </a:r>
            <a:r>
              <a:rPr lang="en-US" b="1" u="sng" dirty="0">
                <a:highlight>
                  <a:srgbClr val="FFFF00"/>
                </a:highlight>
              </a:rPr>
              <a:t>must request a W-8 form from any actual or presumed foreign person or entity</a:t>
            </a:r>
            <a:r>
              <a:rPr lang="en-US" dirty="0"/>
              <a:t>.  Therefore, MSU must request the appropriate Form before making a payment to a foreign individual or entity (supplier or vendor).   International vendors must submit a US withholding certificate (8233 or W-8 series) with an Employer Identification Number (EIN), Individual Taxpayer Identification Number (ITIN), Social Security Number (SSN), or Foreign Taxpayer Identification Number (Foreign TIN) in order to claim an exemption from or reduction in withholding. With regards to business payments, the EIN, ITIN or SSN can only be used by the vendor for US business tax obligations and cannot be used for US personal tax obligations. </a:t>
            </a:r>
          </a:p>
        </p:txBody>
      </p:sp>
    </p:spTree>
    <p:extLst>
      <p:ext uri="{BB962C8B-B14F-4D97-AF65-F5344CB8AC3E}">
        <p14:creationId xmlns:p14="http://schemas.microsoft.com/office/powerpoint/2010/main" val="5985535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Travel Reimbursement Requirements</a:t>
            </a:r>
          </a:p>
        </p:txBody>
      </p:sp>
      <p:sp>
        <p:nvSpPr>
          <p:cNvPr id="3" name="Content Placeholder 2"/>
          <p:cNvSpPr>
            <a:spLocks noGrp="1"/>
          </p:cNvSpPr>
          <p:nvPr>
            <p:ph idx="1"/>
          </p:nvPr>
        </p:nvSpPr>
        <p:spPr>
          <a:xfrm>
            <a:off x="1407968" y="1130300"/>
            <a:ext cx="6328064" cy="4965700"/>
          </a:xfrm>
        </p:spPr>
        <p:txBody>
          <a:bodyPr>
            <a:normAutofit fontScale="92500" lnSpcReduction="10000"/>
          </a:bodyPr>
          <a:lstStyle/>
          <a:p>
            <a:r>
              <a:rPr lang="en-US" sz="1800" b="1" dirty="0"/>
              <a:t>Completed UBS Guidance Page for Vendor Tax Forms OR recipient’s email directed to foreign tax compliance specialist to facilitate FNIS request to determine appropriate tax form</a:t>
            </a:r>
          </a:p>
          <a:p>
            <a:pPr marL="0" indent="0">
              <a:buNone/>
            </a:pPr>
            <a:endParaRPr lang="en-US" sz="1800" b="1" dirty="0"/>
          </a:p>
          <a:p>
            <a:r>
              <a:rPr lang="en-US" sz="1800" b="1" dirty="0"/>
              <a:t>W-8BEN form for Non Resident Aliens (NRA) or W-9 form for Resident Aliens (RATX) and/or Lawful Permanent Residents (LPR)</a:t>
            </a:r>
          </a:p>
          <a:p>
            <a:pPr marL="0" indent="0">
              <a:buNone/>
            </a:pPr>
            <a:endParaRPr lang="en-US" sz="1800" dirty="0"/>
          </a:p>
          <a:p>
            <a:r>
              <a:rPr lang="en-US" sz="1800" b="1" dirty="0"/>
              <a:t>Attach receipts to BPA and if invited speaker, attach announcement</a:t>
            </a:r>
          </a:p>
          <a:p>
            <a:endParaRPr lang="en-US" sz="1800" b="1" dirty="0"/>
          </a:p>
          <a:p>
            <a:r>
              <a:rPr lang="en-US" sz="1800" b="1" dirty="0"/>
              <a:t>Indicate if travel required for job, person is being reimbursed is an invited speaker, being awarded honorarium, or compensated for work performed outside the US</a:t>
            </a:r>
          </a:p>
          <a:p>
            <a:endParaRPr lang="en-US" sz="1800" b="1" dirty="0"/>
          </a:p>
          <a:p>
            <a:r>
              <a:rPr lang="en-US" sz="1800" b="1" dirty="0"/>
              <a:t>NRA student travel taxable at 14% unless tax treaty applies or travel is required by job; similarly, travel grants are considered a form of taxable scholarship income subject to 14% tax withholding unless a tax treaty exists</a:t>
            </a:r>
          </a:p>
          <a:p>
            <a:endParaRPr lang="en-US" sz="1350" b="1" dirty="0"/>
          </a:p>
          <a:p>
            <a:pPr marL="0" indent="0">
              <a:buNone/>
            </a:pPr>
            <a:endParaRPr lang="en-US" sz="1350" dirty="0"/>
          </a:p>
          <a:p>
            <a:pPr>
              <a:buFontTx/>
              <a:buChar char="-"/>
            </a:pPr>
            <a:endParaRPr lang="en-US" sz="1350" dirty="0"/>
          </a:p>
          <a:p>
            <a:pPr marL="0" indent="0">
              <a:buNone/>
            </a:pPr>
            <a:endParaRPr lang="en-US" sz="1350" dirty="0"/>
          </a:p>
        </p:txBody>
      </p:sp>
    </p:spTree>
    <p:extLst>
      <p:ext uri="{BB962C8B-B14F-4D97-AF65-F5344CB8AC3E}">
        <p14:creationId xmlns:p14="http://schemas.microsoft.com/office/powerpoint/2010/main" val="34938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414356-E1F7-4BB6-A30C-4918754346FF}"/>
              </a:ext>
            </a:extLst>
          </p:cNvPr>
          <p:cNvSpPr>
            <a:spLocks noGrp="1"/>
          </p:cNvSpPr>
          <p:nvPr>
            <p:ph idx="1"/>
          </p:nvPr>
        </p:nvSpPr>
        <p:spPr>
          <a:xfrm>
            <a:off x="457200" y="469900"/>
            <a:ext cx="8229600" cy="5562600"/>
          </a:xfrm>
        </p:spPr>
        <p:txBody>
          <a:bodyPr>
            <a:noAutofit/>
          </a:bodyPr>
          <a:lstStyle/>
          <a:p>
            <a:pPr marL="0" indent="0">
              <a:buNone/>
            </a:pPr>
            <a:r>
              <a:rPr lang="en-US" sz="1200" b="1" dirty="0"/>
              <a:t>UBS Guidance Page for Vendor Tax Forms</a:t>
            </a:r>
          </a:p>
          <a:p>
            <a:pPr marL="0" indent="0">
              <a:buNone/>
            </a:pPr>
            <a:endParaRPr lang="en-US" sz="1200" dirty="0"/>
          </a:p>
          <a:p>
            <a:pPr marL="0" indent="0">
              <a:buNone/>
            </a:pPr>
            <a:r>
              <a:rPr lang="en-US" sz="1100" dirty="0"/>
              <a:t>In compliance with IRS tax reporting regulations, please check the box next to your tax residence status below and return this form along with the appropriate tax form (W-8BEN or W-9) to University Business Services:</a:t>
            </a:r>
          </a:p>
          <a:p>
            <a:pPr marL="0" indent="0">
              <a:buNone/>
            </a:pPr>
            <a:r>
              <a:rPr lang="en-US" sz="1100" dirty="0"/>
              <a:t>	_____</a:t>
            </a:r>
            <a:r>
              <a:rPr lang="en-US" sz="1100" b="1" dirty="0"/>
              <a:t>US Citizen</a:t>
            </a:r>
            <a:r>
              <a:rPr lang="en-US" sz="1100" dirty="0"/>
              <a:t>.  </a:t>
            </a:r>
            <a:r>
              <a:rPr lang="en-US" sz="1100" b="1" dirty="0">
                <a:highlight>
                  <a:srgbClr val="FFFF00"/>
                </a:highlight>
              </a:rPr>
              <a:t>Complete and submit W-9 form.</a:t>
            </a:r>
            <a:endParaRPr lang="en-US" sz="1100" dirty="0">
              <a:highlight>
                <a:srgbClr val="FFFF00"/>
              </a:highlight>
            </a:endParaRPr>
          </a:p>
          <a:p>
            <a:pPr marL="0" indent="0">
              <a:buNone/>
            </a:pPr>
            <a:r>
              <a:rPr lang="en-US" sz="1100" dirty="0"/>
              <a:t>­­­	_____</a:t>
            </a:r>
            <a:r>
              <a:rPr lang="en-US" sz="1100" b="1" dirty="0"/>
              <a:t>Nonresident alien (NRA)</a:t>
            </a:r>
            <a:r>
              <a:rPr lang="en-US" sz="1100" dirty="0"/>
              <a:t>.  A nonresident alien is an individual who is not a U.S. citizen or a resident alien.  Note: a student 		under an F1/J1 visa is generally considered an NRA for the first 5 calendar years present in the U.S. A scholar under a J1 visa 		(nonstudent) is generally considered an NRA for the first 2 calendar years present in the U.S.  </a:t>
            </a:r>
            <a:r>
              <a:rPr lang="en-US" sz="1100" b="1" dirty="0">
                <a:highlight>
                  <a:srgbClr val="FFFF00"/>
                </a:highlight>
              </a:rPr>
              <a:t>Complete and submit W-8BEN form.</a:t>
            </a:r>
            <a:endParaRPr lang="en-US" sz="1100" dirty="0">
              <a:highlight>
                <a:srgbClr val="FFFF00"/>
              </a:highlight>
            </a:endParaRPr>
          </a:p>
          <a:p>
            <a:pPr marL="0" indent="0">
              <a:buNone/>
            </a:pPr>
            <a:r>
              <a:rPr lang="en-US" sz="1100" b="1" dirty="0"/>
              <a:t>		Resident alien (RA)</a:t>
            </a:r>
            <a:r>
              <a:rPr lang="en-US" sz="1100" dirty="0"/>
              <a:t>. A resident alien is an individual who is not a citizen or national of the United States and who meets either the 			green card test or the substantial presence test for the calendar year (</a:t>
            </a:r>
            <a:r>
              <a:rPr lang="en-US" sz="1100" b="1" dirty="0"/>
              <a:t>W-9</a:t>
            </a:r>
            <a:r>
              <a:rPr lang="en-US" sz="1100" dirty="0"/>
              <a:t>). </a:t>
            </a:r>
          </a:p>
          <a:p>
            <a:pPr marL="0" indent="0">
              <a:buNone/>
            </a:pPr>
            <a:r>
              <a:rPr lang="en-US" sz="1100" dirty="0"/>
              <a:t>	_____</a:t>
            </a:r>
            <a:r>
              <a:rPr lang="en-US" sz="1100" b="1" dirty="0"/>
              <a:t>RA under Green card test</a:t>
            </a:r>
            <a:r>
              <a:rPr lang="en-US" sz="1100" dirty="0"/>
              <a:t>.  An alien is a resident alien if the individual was a lawful permanent resident of the United States at 	any time during the calendar year.  This is known as the green card test because these aliens hold immigrant visas (also known as 		green cards).  </a:t>
            </a:r>
            <a:r>
              <a:rPr lang="en-US" sz="1100" b="1" dirty="0">
                <a:highlight>
                  <a:srgbClr val="FFFF00"/>
                </a:highlight>
              </a:rPr>
              <a:t>Complete and submit W-9 form</a:t>
            </a:r>
            <a:r>
              <a:rPr lang="en-US" sz="1100" dirty="0">
                <a:highlight>
                  <a:srgbClr val="FFFF00"/>
                </a:highlight>
              </a:rPr>
              <a:t>. </a:t>
            </a:r>
          </a:p>
          <a:p>
            <a:pPr marL="0" indent="0">
              <a:buNone/>
            </a:pPr>
            <a:r>
              <a:rPr lang="en-US" sz="1100" dirty="0"/>
              <a:t>	_____</a:t>
            </a:r>
            <a:r>
              <a:rPr lang="en-US" sz="1100" b="1" dirty="0"/>
              <a:t>RA under Substantial presence test</a:t>
            </a:r>
            <a:r>
              <a:rPr lang="en-US" sz="1100" dirty="0"/>
              <a:t>.  An alien is considered a resident alien if the individual meets the substantial presence test 	for the calendar year.  Under this test, the individual must pass </a:t>
            </a:r>
            <a:r>
              <a:rPr lang="en-US" sz="1100" u="sng" dirty="0"/>
              <a:t>both</a:t>
            </a:r>
            <a:r>
              <a:rPr lang="en-US" sz="1100" dirty="0"/>
              <a:t> the 31-day and 183-day tests: </a:t>
            </a:r>
          </a:p>
          <a:p>
            <a:pPr marL="0" indent="0">
              <a:buNone/>
            </a:pPr>
            <a:r>
              <a:rPr lang="en-US" sz="1100" dirty="0"/>
              <a:t>    		 	•     31-day test: Were you present in United States 31 days during current year? _______</a:t>
            </a:r>
          </a:p>
          <a:p>
            <a:pPr marL="0" indent="0">
              <a:buNone/>
            </a:pPr>
            <a:r>
              <a:rPr lang="en-US" sz="1100" dirty="0"/>
              <a:t>     			•     183-day test:</a:t>
            </a:r>
          </a:p>
          <a:p>
            <a:pPr marL="0" indent="0">
              <a:buNone/>
            </a:pPr>
            <a:r>
              <a:rPr lang="en-US" sz="1100" dirty="0"/>
              <a:t>				A. Current year physical days in United States x 1 = _____ days</a:t>
            </a:r>
          </a:p>
          <a:p>
            <a:pPr marL="0" indent="0">
              <a:buNone/>
            </a:pPr>
            <a:r>
              <a:rPr lang="en-US" sz="1100" dirty="0"/>
              <a:t>				B. First preceding year physical days in United States x 1/3 = _____ days</a:t>
            </a:r>
          </a:p>
          <a:p>
            <a:pPr marL="0" indent="0">
              <a:buNone/>
            </a:pPr>
            <a:r>
              <a:rPr lang="en-US" sz="1100" dirty="0"/>
              <a:t>				C. Second preceding year physical days in United States x 1/6 = _____ days</a:t>
            </a:r>
          </a:p>
          <a:p>
            <a:pPr marL="0" indent="0">
              <a:buNone/>
            </a:pPr>
            <a:r>
              <a:rPr lang="en-US" sz="1100" dirty="0"/>
              <a:t>				D. Total Days in United States = _____ days (add lines A, B, and C)</a:t>
            </a:r>
          </a:p>
          <a:p>
            <a:pPr marL="0" indent="0">
              <a:buNone/>
            </a:pPr>
            <a:r>
              <a:rPr lang="en-US" sz="1100" dirty="0"/>
              <a:t>	If line D equals or exceeds 183 days, you have passed the 183-day test.</a:t>
            </a:r>
          </a:p>
          <a:p>
            <a:pPr marL="0" indent="0">
              <a:buNone/>
            </a:pPr>
            <a:r>
              <a:rPr lang="en-US" sz="1100" dirty="0"/>
              <a:t>	Note:  In most cases, the days the alien is in the United States as a teacher, student, or trainee on an “F,” “J,” “M,” or “Q” visa are not 	counted.  This exception is for a limited period of time.  </a:t>
            </a:r>
            <a:r>
              <a:rPr lang="en-US" sz="1100" b="1" dirty="0">
                <a:highlight>
                  <a:srgbClr val="FFFF00"/>
                </a:highlight>
              </a:rPr>
              <a:t>Complete and submit W-9 form.</a:t>
            </a:r>
            <a:endParaRPr lang="en-US" sz="1100" dirty="0">
              <a:highlight>
                <a:srgbClr val="FFFF00"/>
              </a:highlight>
            </a:endParaRPr>
          </a:p>
          <a:p>
            <a:pPr marL="0" indent="0">
              <a:buNone/>
            </a:pPr>
            <a:endParaRPr lang="en-US" sz="1200" dirty="0"/>
          </a:p>
          <a:p>
            <a:pPr marL="0" indent="0">
              <a:buNone/>
            </a:pPr>
            <a:r>
              <a:rPr lang="en-US" sz="1200" dirty="0"/>
              <a:t>For more information on resident and nonresident status, the tests for residence, and the exceptions to them, see Pub. 519 on the IRS website (</a:t>
            </a:r>
            <a:r>
              <a:rPr lang="en-US" sz="1200" dirty="0">
                <a:hlinkClick r:id="rId2"/>
              </a:rPr>
              <a:t>www.irs.gov</a:t>
            </a:r>
            <a:r>
              <a:rPr lang="en-US" sz="1200" dirty="0"/>
              <a:t>).  If you have questions about your tax residence status please contact Andrew Keegan at </a:t>
            </a:r>
            <a:r>
              <a:rPr lang="en-US" sz="1200" dirty="0">
                <a:hlinkClick r:id="rId3"/>
              </a:rPr>
              <a:t>drew.keegan@montana.edu</a:t>
            </a:r>
            <a:r>
              <a:rPr lang="en-US" sz="1200" dirty="0"/>
              <a:t> or 406-994-7926.</a:t>
            </a:r>
          </a:p>
          <a:p>
            <a:pPr marL="0" indent="0">
              <a:buNone/>
            </a:pPr>
            <a:endParaRPr lang="en-US" sz="1200" dirty="0"/>
          </a:p>
        </p:txBody>
      </p:sp>
    </p:spTree>
    <p:extLst>
      <p:ext uri="{BB962C8B-B14F-4D97-AF65-F5344CB8AC3E}">
        <p14:creationId xmlns:p14="http://schemas.microsoft.com/office/powerpoint/2010/main" val="39521340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D5A74C-E143-45C1-AE15-7D31934B6E90}"/>
              </a:ext>
            </a:extLst>
          </p:cNvPr>
          <p:cNvSpPr>
            <a:spLocks noGrp="1"/>
          </p:cNvSpPr>
          <p:nvPr>
            <p:ph idx="1"/>
          </p:nvPr>
        </p:nvSpPr>
        <p:spPr>
          <a:xfrm>
            <a:off x="457200" y="558801"/>
            <a:ext cx="8229600" cy="5030470"/>
          </a:xfrm>
        </p:spPr>
        <p:txBody>
          <a:bodyPr>
            <a:noAutofit/>
          </a:bodyPr>
          <a:lstStyle/>
          <a:p>
            <a:pPr marL="0" indent="0" algn="ctr">
              <a:buNone/>
            </a:pPr>
            <a:r>
              <a:rPr lang="en-US" sz="2800" b="1" dirty="0"/>
              <a:t>Honoraria and Reimbursements to Foreign Nationals</a:t>
            </a:r>
          </a:p>
          <a:p>
            <a:pPr marL="0" indent="0">
              <a:buNone/>
            </a:pPr>
            <a:endParaRPr lang="en-US" sz="1800" dirty="0"/>
          </a:p>
          <a:p>
            <a:pPr marL="0" indent="0" algn="just">
              <a:buNone/>
            </a:pPr>
            <a:r>
              <a:rPr lang="en-US" sz="1800" dirty="0"/>
              <a:t>An honorarium is a payment to an individual for a presentation-oriented, guest lecture or invitational event.  Before committing to an honorarium for a foreign national, departments must ensure the person has the appropriate visa that allows such a payment.  For short-term visits made for the purpose of delivering a lecture or speech, only certain visa classifications are authorized to accept an honorarium.  An individual already in the U.S. may not necessarily be here in the correct visa classification.  For instance, diplomats, employees of foreign governments, military personnel, or others on foreign government representative visas, employees of the World Bank or political officers attached to a foreign embassy in the U.S. hold visa classifications specific to the duties of their posts and are not permitted to earn additional income through activities such as speaking engagements.</a:t>
            </a:r>
          </a:p>
          <a:p>
            <a:pPr marL="0" indent="0" algn="just">
              <a:buNone/>
            </a:pPr>
            <a:endParaRPr lang="en-US" sz="1800" dirty="0"/>
          </a:p>
          <a:p>
            <a:pPr marL="0" indent="0" algn="just">
              <a:buNone/>
            </a:pPr>
            <a:r>
              <a:rPr lang="en-US" sz="1800" b="1" u="sng" dirty="0"/>
              <a:t>Do not assume that an international visitor holds the correct visa classification, especially if they are already in the U.S.  You must look at additional sources of information that could include the individual's passport visa or stamped I-94 card to determine visa classification.</a:t>
            </a:r>
          </a:p>
          <a:p>
            <a:pPr marL="0" indent="0">
              <a:buNone/>
            </a:pPr>
            <a:endParaRPr lang="en-US" sz="1800" dirty="0"/>
          </a:p>
        </p:txBody>
      </p:sp>
    </p:spTree>
    <p:extLst>
      <p:ext uri="{BB962C8B-B14F-4D97-AF65-F5344CB8AC3E}">
        <p14:creationId xmlns:p14="http://schemas.microsoft.com/office/powerpoint/2010/main" val="1217428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1A737D-CDCF-4D8F-9129-17C511BD48D6}"/>
              </a:ext>
            </a:extLst>
          </p:cNvPr>
          <p:cNvSpPr>
            <a:spLocks noGrp="1"/>
          </p:cNvSpPr>
          <p:nvPr>
            <p:ph idx="1"/>
          </p:nvPr>
        </p:nvSpPr>
        <p:spPr>
          <a:xfrm>
            <a:off x="457200" y="482600"/>
            <a:ext cx="8229600" cy="5562599"/>
          </a:xfrm>
        </p:spPr>
        <p:txBody>
          <a:bodyPr>
            <a:normAutofit fontScale="70000" lnSpcReduction="20000"/>
          </a:bodyPr>
          <a:lstStyle/>
          <a:p>
            <a:pPr marL="0" indent="0" algn="just">
              <a:buNone/>
            </a:pPr>
            <a:r>
              <a:rPr lang="en-US" b="1" dirty="0"/>
              <a:t>What Activities Can Be Paid Through an Honorarium</a:t>
            </a:r>
          </a:p>
          <a:p>
            <a:pPr marL="0" indent="0" algn="just">
              <a:buNone/>
            </a:pPr>
            <a:endParaRPr lang="en-US" sz="1350" dirty="0"/>
          </a:p>
          <a:p>
            <a:pPr marL="0" indent="0" algn="just">
              <a:buNone/>
            </a:pPr>
            <a:r>
              <a:rPr lang="en-US" dirty="0"/>
              <a:t>An honorarium may be paid to a foreign national for "usual academic activity or activities."  These activities include lecturing, teaching and sharing of knowledge or performance (when the audience is composed of non-paying students and/or is open to the general public free of charge).</a:t>
            </a:r>
          </a:p>
          <a:p>
            <a:pPr marL="0" indent="0" algn="just">
              <a:buNone/>
            </a:pPr>
            <a:endParaRPr lang="en-US" sz="1350" dirty="0"/>
          </a:p>
          <a:p>
            <a:pPr marL="0" indent="0" algn="just">
              <a:buNone/>
            </a:pPr>
            <a:r>
              <a:rPr lang="en-US" b="1" dirty="0"/>
              <a:t>"9/5/6" Rule for Honorarium Payments</a:t>
            </a:r>
          </a:p>
          <a:p>
            <a:pPr marL="0" indent="0" algn="just">
              <a:buNone/>
            </a:pPr>
            <a:endParaRPr lang="en-US" sz="1350" dirty="0"/>
          </a:p>
          <a:p>
            <a:pPr marL="0" indent="0" algn="just">
              <a:buNone/>
            </a:pPr>
            <a:r>
              <a:rPr lang="en-US" dirty="0"/>
              <a:t>	Foreign nationals in B-1, B-2, VWB, and VWT status may accept an honorarium and/or reimbursement of travel expenses under the following conditions:</a:t>
            </a:r>
          </a:p>
          <a:p>
            <a:pPr lvl="1" algn="just" fontAlgn="ctr"/>
            <a:r>
              <a:rPr lang="en-US" dirty="0"/>
              <a:t>For "usual academic activity or activities"</a:t>
            </a:r>
          </a:p>
          <a:p>
            <a:pPr lvl="1" algn="just" fontAlgn="ctr"/>
            <a:r>
              <a:rPr lang="en-US" dirty="0"/>
              <a:t>9 days or less at MSU</a:t>
            </a:r>
          </a:p>
          <a:p>
            <a:pPr lvl="1" algn="just" fontAlgn="ctr"/>
            <a:r>
              <a:rPr lang="en-US" dirty="0"/>
              <a:t>The individual has accepted such payment from no more than 5 educational or research institutions, including the honorarium payment to be made by MSU</a:t>
            </a:r>
          </a:p>
          <a:p>
            <a:pPr lvl="1" algn="just" fontAlgn="ctr"/>
            <a:r>
              <a:rPr lang="en-US" dirty="0"/>
              <a:t>In the previous 6-month period</a:t>
            </a:r>
          </a:p>
          <a:p>
            <a:pPr marL="0" indent="0" algn="just">
              <a:buNone/>
            </a:pPr>
            <a:r>
              <a:rPr lang="en-US" b="1" dirty="0"/>
              <a:t>Who Is Eligible to Receive an Honorarium</a:t>
            </a:r>
            <a:endParaRPr lang="en-US" dirty="0"/>
          </a:p>
          <a:p>
            <a:pPr marL="0" indent="0" algn="just" fontAlgn="ctr">
              <a:buNone/>
            </a:pPr>
            <a:r>
              <a:rPr lang="en-US" b="1" dirty="0"/>
              <a:t>B-1 or B-2</a:t>
            </a:r>
            <a:r>
              <a:rPr lang="en-US" dirty="0"/>
              <a:t> provided the individual meets the conditions of the Honorarium Rule</a:t>
            </a:r>
          </a:p>
          <a:p>
            <a:pPr marL="0" indent="0" algn="just" fontAlgn="ctr">
              <a:buNone/>
            </a:pPr>
            <a:r>
              <a:rPr lang="en-US" b="1" dirty="0"/>
              <a:t>VWB (Visa Waiver Business)</a:t>
            </a:r>
            <a:r>
              <a:rPr lang="en-US" dirty="0"/>
              <a:t> or </a:t>
            </a:r>
            <a:r>
              <a:rPr lang="en-US" b="1" dirty="0"/>
              <a:t>VWT (Visa Waiver Tourist)</a:t>
            </a:r>
            <a:r>
              <a:rPr lang="en-US" dirty="0"/>
              <a:t> provided the individual meets the conditions of the Honorarium Rule. </a:t>
            </a:r>
          </a:p>
          <a:p>
            <a:pPr marL="0" indent="0" algn="just" fontAlgn="ctr">
              <a:buNone/>
            </a:pPr>
            <a:r>
              <a:rPr lang="en-US" b="1" dirty="0"/>
              <a:t>Canadian Walkovers for Business or Pleasure</a:t>
            </a:r>
            <a:r>
              <a:rPr lang="en-US" dirty="0"/>
              <a:t> provided the individual meets the conditions of the Honorarium Rule.</a:t>
            </a:r>
          </a:p>
          <a:p>
            <a:pPr marL="0" indent="0" algn="just" fontAlgn="ctr">
              <a:buNone/>
            </a:pPr>
            <a:endParaRPr lang="en-US" sz="1350" b="1" dirty="0"/>
          </a:p>
          <a:p>
            <a:pPr marL="0" indent="0" algn="just">
              <a:buNone/>
            </a:pPr>
            <a:r>
              <a:rPr lang="en-US" b="1" u="sng" dirty="0"/>
              <a:t>NOTE: If the event for which the honorarium is offered is arranged before the individual travels to the U.S., the individual must seek admission as a B-1 or VWB non-immigrant.</a:t>
            </a:r>
          </a:p>
          <a:p>
            <a:pPr marL="0" indent="0">
              <a:buNone/>
            </a:pPr>
            <a:endParaRPr lang="en-US" dirty="0"/>
          </a:p>
        </p:txBody>
      </p:sp>
    </p:spTree>
    <p:extLst>
      <p:ext uri="{BB962C8B-B14F-4D97-AF65-F5344CB8AC3E}">
        <p14:creationId xmlns:p14="http://schemas.microsoft.com/office/powerpoint/2010/main" val="638230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DC4B3B-E4E4-41FA-B89F-C27BAD79AEBC}"/>
              </a:ext>
            </a:extLst>
          </p:cNvPr>
          <p:cNvSpPr>
            <a:spLocks noGrp="1"/>
          </p:cNvSpPr>
          <p:nvPr>
            <p:ph idx="1"/>
          </p:nvPr>
        </p:nvSpPr>
        <p:spPr>
          <a:xfrm>
            <a:off x="457200" y="533400"/>
            <a:ext cx="8229600" cy="5397499"/>
          </a:xfrm>
        </p:spPr>
        <p:txBody>
          <a:bodyPr>
            <a:normAutofit fontScale="92500" lnSpcReduction="10000"/>
          </a:bodyPr>
          <a:lstStyle/>
          <a:p>
            <a:pPr marL="0" indent="0">
              <a:buNone/>
            </a:pPr>
            <a:r>
              <a:rPr lang="en-US" b="1" dirty="0"/>
              <a:t>Tax Withholdings</a:t>
            </a:r>
          </a:p>
          <a:p>
            <a:pPr marL="0" indent="0">
              <a:buNone/>
            </a:pPr>
            <a:endParaRPr lang="en-US" dirty="0"/>
          </a:p>
          <a:p>
            <a:pPr marL="0" indent="0" algn="just">
              <a:buNone/>
            </a:pPr>
            <a:r>
              <a:rPr lang="en-US" dirty="0"/>
              <a:t>Honoraria paid to foreign nationals are subject to 30% tax withholding, unless the person can claim a tax treaty benefit (SSN/ITIN needed).  Travel reimbursement is not subject to withholding because it is generally not considered a source of income.</a:t>
            </a:r>
          </a:p>
          <a:p>
            <a:pPr marL="0" indent="0" algn="just">
              <a:buNone/>
            </a:pPr>
            <a:endParaRPr lang="en-US" dirty="0"/>
          </a:p>
          <a:p>
            <a:pPr marL="0" indent="0" algn="just">
              <a:buNone/>
            </a:pPr>
            <a:r>
              <a:rPr lang="en-US" dirty="0"/>
              <a:t>Departments can elect to pay the tax withholding to which an honorarium payment is subject.  For example, if a foreign national receives an honorarium in the amount of $100, the 30% tax withholding deducts $30, leaving the individual with $70; if the department intends for the individual to receive $100, they may choose to gross up the taxes, meaning the full honorarium payment would amount $142.85 ($100/.7).  When choosing to gross up taxes, indicate this on the BPA and the index from which the taxes are to be debited.</a:t>
            </a:r>
          </a:p>
          <a:p>
            <a:pPr marL="0" indent="0">
              <a:buNone/>
            </a:pPr>
            <a:endParaRPr lang="en-US" dirty="0"/>
          </a:p>
        </p:txBody>
      </p:sp>
    </p:spTree>
    <p:extLst>
      <p:ext uri="{BB962C8B-B14F-4D97-AF65-F5344CB8AC3E}">
        <p14:creationId xmlns:p14="http://schemas.microsoft.com/office/powerpoint/2010/main" val="2957200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7968" y="1219200"/>
            <a:ext cx="6328064" cy="4737100"/>
          </a:xfrm>
        </p:spPr>
        <p:txBody>
          <a:bodyPr>
            <a:normAutofit/>
          </a:bodyPr>
          <a:lstStyle/>
          <a:p>
            <a:r>
              <a:rPr lang="en-US" sz="2000" b="1" dirty="0"/>
              <a:t>Contact Drew before BPA is submitted for tax implications</a:t>
            </a:r>
          </a:p>
          <a:p>
            <a:r>
              <a:rPr lang="en-US" sz="2000" b="1" dirty="0"/>
              <a:t>For honorarium payments, individual must complete FNIS to ensure that Honorarium Rule conditions are met</a:t>
            </a:r>
          </a:p>
          <a:p>
            <a:r>
              <a:rPr lang="en-US" sz="2000" b="1" dirty="0"/>
              <a:t>W-8BEN form for Non Resident Aliens, W-9 for Resident Aliens (in which case they are taxed like US citizens for tax purposes)</a:t>
            </a:r>
          </a:p>
          <a:p>
            <a:r>
              <a:rPr lang="en-US" sz="2000" b="1" dirty="0"/>
              <a:t>Indicate “Not a US Citizen” on BPA</a:t>
            </a:r>
          </a:p>
          <a:p>
            <a:r>
              <a:rPr lang="en-US" sz="2000" b="1" dirty="0"/>
              <a:t>Indicate reason for honorarium (e.g., providing lecture); attach copy of announcement for presentation</a:t>
            </a:r>
          </a:p>
          <a:p>
            <a:r>
              <a:rPr lang="en-US" sz="2000" b="1" dirty="0"/>
              <a:t>Without SSN/ITIN, taxable at 30%</a:t>
            </a:r>
          </a:p>
          <a:p>
            <a:endParaRPr lang="en-US" b="1" dirty="0"/>
          </a:p>
          <a:p>
            <a:pPr marL="0" indent="0">
              <a:buNone/>
            </a:pPr>
            <a:endParaRPr lang="en-US"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98764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Paying Foreign Vendors</a:t>
            </a:r>
          </a:p>
        </p:txBody>
      </p:sp>
      <p:sp>
        <p:nvSpPr>
          <p:cNvPr id="3" name="Content Placeholder 2"/>
          <p:cNvSpPr>
            <a:spLocks noGrp="1"/>
          </p:cNvSpPr>
          <p:nvPr>
            <p:ph idx="1"/>
          </p:nvPr>
        </p:nvSpPr>
        <p:spPr>
          <a:xfrm>
            <a:off x="787400" y="1244600"/>
            <a:ext cx="6948632" cy="4508500"/>
          </a:xfrm>
        </p:spPr>
        <p:txBody>
          <a:bodyPr>
            <a:noAutofit/>
          </a:bodyPr>
          <a:lstStyle/>
          <a:p>
            <a:r>
              <a:rPr lang="en-US" b="1" dirty="0"/>
              <a:t>Current W-8 form required (W-8BEN-E, W-8EXP, W-8ECI, W-8IMY)</a:t>
            </a:r>
          </a:p>
          <a:p>
            <a:endParaRPr lang="en-US" b="1" dirty="0"/>
          </a:p>
          <a:p>
            <a:r>
              <a:rPr lang="en-US" b="1" dirty="0"/>
              <a:t>Name on BPA, contract, wire transfer form, &amp; W-8 form must match</a:t>
            </a:r>
          </a:p>
          <a:p>
            <a:endParaRPr lang="en-US" b="1" dirty="0"/>
          </a:p>
          <a:p>
            <a:r>
              <a:rPr lang="en-US" b="1" dirty="0"/>
              <a:t>Services performed outside the US? Write it on BPA</a:t>
            </a:r>
          </a:p>
          <a:p>
            <a:endParaRPr lang="en-US" b="1" dirty="0"/>
          </a:p>
          <a:p>
            <a:r>
              <a:rPr lang="en-US" b="1" dirty="0"/>
              <a:t>BPA must clearly show what payment is for (e.g., services inside or outside US, software royalties)</a:t>
            </a:r>
            <a:br>
              <a:rPr lang="en-US" b="1" dirty="0"/>
            </a:br>
            <a:endParaRPr lang="en-US" b="1" dirty="0"/>
          </a:p>
          <a:p>
            <a:endParaRPr lang="en-US" b="1" dirty="0"/>
          </a:p>
          <a:p>
            <a:pPr marL="0" indent="0">
              <a:buNone/>
            </a:pPr>
            <a:endParaRPr lang="en-US" dirty="0"/>
          </a:p>
          <a:p>
            <a:pPr>
              <a:buFontTx/>
              <a:buChar char="-"/>
            </a:pPr>
            <a:endParaRPr lang="en-US" dirty="0"/>
          </a:p>
          <a:p>
            <a:pPr marL="0" indent="0">
              <a:buNone/>
            </a:pPr>
            <a:endParaRPr lang="en-US" dirty="0"/>
          </a:p>
        </p:txBody>
      </p:sp>
    </p:spTree>
    <p:extLst>
      <p:ext uri="{BB962C8B-B14F-4D97-AF65-F5344CB8AC3E}">
        <p14:creationId xmlns:p14="http://schemas.microsoft.com/office/powerpoint/2010/main" val="37604555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9E2029-C559-42ED-8620-4F3D389B8B5C}"/>
              </a:ext>
            </a:extLst>
          </p:cNvPr>
          <p:cNvSpPr>
            <a:spLocks noGrp="1"/>
          </p:cNvSpPr>
          <p:nvPr>
            <p:ph type="title"/>
          </p:nvPr>
        </p:nvSpPr>
        <p:spPr>
          <a:xfrm>
            <a:off x="457202" y="139700"/>
            <a:ext cx="8229600" cy="2260599"/>
          </a:xfrm>
        </p:spPr>
        <p:txBody>
          <a:bodyPr>
            <a:normAutofit/>
          </a:bodyPr>
          <a:lstStyle/>
          <a:p>
            <a:pPr algn="l"/>
            <a:r>
              <a:rPr lang="en-US" sz="1350" b="1" dirty="0"/>
              <a:t>W-8 Series Forms</a:t>
            </a:r>
            <a:br>
              <a:rPr lang="en-US" sz="975" dirty="0"/>
            </a:br>
            <a:r>
              <a:rPr lang="en-US" sz="975" dirty="0"/>
              <a:t>The W-8BEN-E (or other W-8 series) Form is a new form that is a direct result of FATCA.  The W-8BEN-E is to be completed by foreign entities, not individuals.  This form contains 30 parts; however, very few of them are required to be completed to permit vendor payments.  Foreign entities must complete Parts I, III (if the benefit of a tax treaty will be claimed), and XXIX.  If any required field is not complete, the W-8BEN-E is invalid and will be rejected.</a:t>
            </a:r>
            <a:br>
              <a:rPr lang="en-US" sz="975" dirty="0"/>
            </a:br>
            <a:r>
              <a:rPr lang="en-US" sz="975" dirty="0"/>
              <a:t>Due to the length and complexity of the Form W-8BEN-E, Montana State University has outlined below the necessary requirements in order for MSU to accept a Form W-8BEN-E as valid. The recipient is responsible for determining whether the Form W-8BEN-E or another W-8 series Form is appropriate. </a:t>
            </a:r>
            <a:br>
              <a:rPr lang="en-US" sz="975" dirty="0"/>
            </a:br>
            <a:r>
              <a:rPr lang="en-US" sz="975" b="1" dirty="0"/>
              <a:t>At a minimum, the following lines must be correctly completed for Montana State University to accept the Form W-8BEN-E:</a:t>
            </a:r>
            <a:br>
              <a:rPr lang="en-US" sz="975" dirty="0"/>
            </a:br>
            <a:endParaRPr lang="en-US" dirty="0"/>
          </a:p>
        </p:txBody>
      </p:sp>
      <p:sp>
        <p:nvSpPr>
          <p:cNvPr id="3" name="Content Placeholder 2">
            <a:extLst>
              <a:ext uri="{FF2B5EF4-FFF2-40B4-BE49-F238E27FC236}">
                <a16:creationId xmlns:a16="http://schemas.microsoft.com/office/drawing/2014/main" id="{B0BAFEF6-9A66-4262-AF0E-561D1D4017E8}"/>
              </a:ext>
            </a:extLst>
          </p:cNvPr>
          <p:cNvSpPr>
            <a:spLocks noGrp="1"/>
          </p:cNvSpPr>
          <p:nvPr>
            <p:ph sz="half" idx="1"/>
          </p:nvPr>
        </p:nvSpPr>
        <p:spPr>
          <a:xfrm>
            <a:off x="457199" y="1727200"/>
            <a:ext cx="4038600" cy="4067572"/>
          </a:xfrm>
        </p:spPr>
        <p:txBody>
          <a:bodyPr>
            <a:normAutofit fontScale="47500" lnSpcReduction="20000"/>
          </a:bodyPr>
          <a:lstStyle/>
          <a:p>
            <a:pPr marL="0" indent="0">
              <a:buNone/>
            </a:pPr>
            <a:r>
              <a:rPr lang="en-US" b="1" dirty="0"/>
              <a:t>Part I </a:t>
            </a:r>
            <a:r>
              <a:rPr lang="en-US" dirty="0"/>
              <a:t>requires the entity to identify the beneficial owner of the payment, including name, address, entity form, FATCA status, and US or Foreign Taxpayer Identification Number:</a:t>
            </a:r>
          </a:p>
          <a:p>
            <a:pPr fontAlgn="ctr"/>
            <a:r>
              <a:rPr lang="en-US" dirty="0"/>
              <a:t>Line 1: Organization name; </a:t>
            </a:r>
          </a:p>
          <a:p>
            <a:pPr fontAlgn="ctr"/>
            <a:r>
              <a:rPr lang="en-US" dirty="0"/>
              <a:t>Line 2: Country where the organization was incorporated (corporations) or located (other entities); </a:t>
            </a:r>
          </a:p>
          <a:p>
            <a:pPr fontAlgn="ctr"/>
            <a:r>
              <a:rPr lang="en-US" dirty="0"/>
              <a:t>Line 4: Organization status (Chapter 3): select the appropriate status; </a:t>
            </a:r>
          </a:p>
          <a:p>
            <a:pPr fontAlgn="ctr"/>
            <a:r>
              <a:rPr lang="en-US" dirty="0"/>
              <a:t>Line 5: Organization status (Chapter 4): select the appropriate status;</a:t>
            </a:r>
          </a:p>
          <a:p>
            <a:pPr lvl="1" fontAlgn="ctr"/>
            <a:r>
              <a:rPr lang="en-US" b="1" dirty="0"/>
              <a:t>Note: </a:t>
            </a:r>
            <a:r>
              <a:rPr lang="en-US" dirty="0"/>
              <a:t>the status chosen on this line will determine the appropriate Part IV-XXVII which must be completed; </a:t>
            </a:r>
          </a:p>
          <a:p>
            <a:pPr lvl="1" fontAlgn="ctr"/>
            <a:r>
              <a:rPr lang="en-US" dirty="0"/>
              <a:t>While MSU cannot provide tax advice to its vendors, and each entity must accurately determine the appropriate Chapter 4 Status to be reported in Part I, Section 5, the following foreign entity types are most heavily represented in Montana State University’s vendor base:</a:t>
            </a:r>
          </a:p>
          <a:p>
            <a:pPr lvl="2" fontAlgn="ctr"/>
            <a:r>
              <a:rPr lang="en-US" dirty="0"/>
              <a:t>Foreign government, government of a U.S. possession, or foreign central bank of issue.  Complete Part XIII.</a:t>
            </a:r>
          </a:p>
          <a:p>
            <a:pPr lvl="2" fontAlgn="ctr"/>
            <a:r>
              <a:rPr lang="en-US" dirty="0"/>
              <a:t>International organization.  Complete Part XIV.</a:t>
            </a:r>
          </a:p>
          <a:p>
            <a:pPr lvl="2" fontAlgn="ctr"/>
            <a:r>
              <a:rPr lang="en-US" dirty="0"/>
              <a:t>501(c) organization.  Complete Part XXI.</a:t>
            </a:r>
          </a:p>
          <a:p>
            <a:pPr lvl="2" fontAlgn="ctr"/>
            <a:r>
              <a:rPr lang="en-US" dirty="0"/>
              <a:t>Nonprofit organization.  Complete Part XXII.</a:t>
            </a:r>
          </a:p>
          <a:p>
            <a:pPr lvl="2" fontAlgn="ctr"/>
            <a:r>
              <a:rPr lang="en-US" dirty="0"/>
              <a:t>Publicly traded NFFE or NFFE affiliate of a publicly traded corporation.  Complete Part XXIII.</a:t>
            </a:r>
          </a:p>
          <a:p>
            <a:pPr lvl="2" fontAlgn="ctr"/>
            <a:r>
              <a:rPr lang="en-US" dirty="0"/>
              <a:t>Active NFFE.  Complete Part XXV.</a:t>
            </a:r>
          </a:p>
          <a:p>
            <a:pPr fontAlgn="ctr"/>
            <a:r>
              <a:rPr lang="en-US" dirty="0"/>
              <a:t>Line 6: Physical address of organization</a:t>
            </a:r>
          </a:p>
          <a:p>
            <a:pPr lvl="1" fontAlgn="ctr"/>
            <a:r>
              <a:rPr lang="en-US" b="1" dirty="0"/>
              <a:t>Note: </a:t>
            </a:r>
            <a:r>
              <a:rPr lang="en-US" dirty="0"/>
              <a:t>street address, city or town, state or province, postal code (if available), and country are required;</a:t>
            </a:r>
          </a:p>
          <a:p>
            <a:pPr fontAlgn="ctr"/>
            <a:r>
              <a:rPr lang="en-US" dirty="0"/>
              <a:t>Line 8 </a:t>
            </a:r>
            <a:r>
              <a:rPr lang="en-US" b="1" dirty="0"/>
              <a:t>and/or </a:t>
            </a:r>
            <a:r>
              <a:rPr lang="en-US" dirty="0"/>
              <a:t>9b: US/Foreign TIN</a:t>
            </a:r>
          </a:p>
          <a:p>
            <a:pPr lvl="1" fontAlgn="ctr"/>
            <a:r>
              <a:rPr lang="en-US" dirty="0"/>
              <a:t>Line 8 (US TIN) should be completed if the entity has a US TIN; </a:t>
            </a:r>
          </a:p>
          <a:p>
            <a:pPr lvl="1" fontAlgn="ctr"/>
            <a:r>
              <a:rPr lang="en-US" dirty="0"/>
              <a:t>Line 9b (Foreign TIN) should be completed if the entity has a Foreign TIN; </a:t>
            </a:r>
          </a:p>
          <a:p>
            <a:pPr lvl="1" fontAlgn="ctr"/>
            <a:r>
              <a:rPr lang="en-US" b="1" dirty="0"/>
              <a:t>Note: </a:t>
            </a:r>
            <a:r>
              <a:rPr lang="en-US" dirty="0"/>
              <a:t>A US or Foreign TIN is </a:t>
            </a:r>
            <a:r>
              <a:rPr lang="en-US" b="1" dirty="0"/>
              <a:t>required </a:t>
            </a:r>
            <a:r>
              <a:rPr lang="en-US" dirty="0"/>
              <a:t>to claim the benefits of a tax treaty</a:t>
            </a:r>
          </a:p>
          <a:p>
            <a:endParaRPr lang="en-US" dirty="0"/>
          </a:p>
        </p:txBody>
      </p:sp>
      <p:sp>
        <p:nvSpPr>
          <p:cNvPr id="5" name="Content Placeholder 4">
            <a:extLst>
              <a:ext uri="{FF2B5EF4-FFF2-40B4-BE49-F238E27FC236}">
                <a16:creationId xmlns:a16="http://schemas.microsoft.com/office/drawing/2014/main" id="{EE5D9DBB-BBDE-4BC3-8B16-2E188AF09525}"/>
              </a:ext>
            </a:extLst>
          </p:cNvPr>
          <p:cNvSpPr>
            <a:spLocks noGrp="1"/>
          </p:cNvSpPr>
          <p:nvPr>
            <p:ph sz="half" idx="2"/>
          </p:nvPr>
        </p:nvSpPr>
        <p:spPr>
          <a:xfrm>
            <a:off x="4648202" y="1727200"/>
            <a:ext cx="4038600" cy="4067572"/>
          </a:xfrm>
        </p:spPr>
        <p:txBody>
          <a:bodyPr>
            <a:normAutofit fontScale="47500" lnSpcReduction="20000"/>
          </a:bodyPr>
          <a:lstStyle/>
          <a:p>
            <a:pPr marL="0" indent="0">
              <a:buNone/>
            </a:pPr>
            <a:r>
              <a:rPr lang="en-US" b="1" dirty="0"/>
              <a:t>Part III</a:t>
            </a:r>
            <a:r>
              <a:rPr lang="en-US" dirty="0"/>
              <a:t> must be completed if the foreign entity will claim tax treaty benefits to reduce withholding on payments by MSU.</a:t>
            </a:r>
          </a:p>
          <a:p>
            <a:pPr fontAlgn="ctr"/>
            <a:r>
              <a:rPr lang="en-US" dirty="0"/>
              <a:t>Line 14: Claim of Tax Treaty Benefits</a:t>
            </a:r>
          </a:p>
          <a:p>
            <a:pPr lvl="1" fontAlgn="ctr"/>
            <a:r>
              <a:rPr lang="en-US" dirty="0"/>
              <a:t>a: Name of country where the organization is a tax resident (if tax treaty exists between US and that country); </a:t>
            </a:r>
          </a:p>
          <a:p>
            <a:pPr lvl="1" fontAlgn="ctr"/>
            <a:r>
              <a:rPr lang="en-US" dirty="0"/>
              <a:t>b: The first box (the box immediately after "b." and preceding the text) must be marked for MSU to process a claim for tax treaty benefits.  If the tax treaty benefit claimed is subject to a limitation of benefits provision, the appropriate box must also be checked;</a:t>
            </a:r>
          </a:p>
          <a:p>
            <a:pPr lvl="1" fontAlgn="ctr"/>
            <a:r>
              <a:rPr lang="en-US" b="1" dirty="0"/>
              <a:t>Note: </a:t>
            </a:r>
            <a:r>
              <a:rPr lang="en-US" dirty="0"/>
              <a:t>The IRS has published a list of limitation of benefits articles under US Tax Treaties </a:t>
            </a:r>
            <a:r>
              <a:rPr lang="en-US" dirty="0">
                <a:hlinkClick r:id="rId2"/>
              </a:rPr>
              <a:t>here</a:t>
            </a:r>
            <a:r>
              <a:rPr lang="en-US" dirty="0"/>
              <a:t>.</a:t>
            </a:r>
          </a:p>
          <a:p>
            <a:pPr fontAlgn="ctr"/>
            <a:r>
              <a:rPr lang="en-US" dirty="0"/>
              <a:t>Line 15: To claim a tax treaty benefit, there are three lines that must be completed on Line 15: </a:t>
            </a:r>
          </a:p>
          <a:p>
            <a:pPr lvl="1" fontAlgn="ctr"/>
            <a:r>
              <a:rPr lang="en-US" dirty="0"/>
              <a:t>The Article and Paragraph number of the Tax Treaty between the US and the country listed on Line 14a under which the benefit is claimed;</a:t>
            </a:r>
          </a:p>
          <a:p>
            <a:pPr lvl="1" fontAlgn="ctr"/>
            <a:r>
              <a:rPr lang="en-US" dirty="0"/>
              <a:t>The reduced rate of withholding under the tax treaty; </a:t>
            </a:r>
          </a:p>
          <a:p>
            <a:pPr lvl="1" fontAlgn="ctr"/>
            <a:r>
              <a:rPr lang="en-US" dirty="0"/>
              <a:t>The type of income earned</a:t>
            </a:r>
          </a:p>
          <a:p>
            <a:pPr lvl="1" fontAlgn="ctr"/>
            <a:r>
              <a:rPr lang="en-US" b="1" dirty="0"/>
              <a:t>Note: </a:t>
            </a:r>
            <a:r>
              <a:rPr lang="en-US" dirty="0"/>
              <a:t>if the treaty includes additional conditions which must be met to claim the reduced rate of withholding, the organization must state why it meets such additional conditions in the space provided </a:t>
            </a:r>
          </a:p>
          <a:p>
            <a:pPr marL="0" indent="0">
              <a:buNone/>
            </a:pPr>
            <a:r>
              <a:rPr lang="en-US" b="1" dirty="0"/>
              <a:t>Part XXX</a:t>
            </a:r>
            <a:r>
              <a:rPr lang="en-US" dirty="0"/>
              <a:t> is a certification, stating that the signatory of the W-8BEN-E is empowered to sign on behalf of the entity.</a:t>
            </a:r>
          </a:p>
          <a:p>
            <a:pPr fontAlgn="ctr"/>
            <a:r>
              <a:rPr lang="en-US" dirty="0"/>
              <a:t>SIGN HERE: Requires a physical (non-electronic) signature by a person authorized to sign on behalf of the organization; </a:t>
            </a:r>
          </a:p>
          <a:p>
            <a:pPr fontAlgn="ctr"/>
            <a:r>
              <a:rPr lang="en-US" dirty="0"/>
              <a:t>PRINT NAME: Printed name of the person who signed the Form W-8BEN-E;</a:t>
            </a:r>
          </a:p>
          <a:p>
            <a:pPr fontAlgn="ctr"/>
            <a:r>
              <a:rPr lang="en-US" dirty="0"/>
              <a:t>DATE: Date of signature; required format is Month/Day/Year</a:t>
            </a:r>
          </a:p>
          <a:p>
            <a:pPr fontAlgn="ctr"/>
            <a:r>
              <a:rPr lang="en-US" dirty="0"/>
              <a:t>The box under the signature line must be checked by the person signing on the line marked "SIGN HERE"</a:t>
            </a:r>
          </a:p>
          <a:p>
            <a:endParaRPr lang="en-US" dirty="0"/>
          </a:p>
        </p:txBody>
      </p:sp>
    </p:spTree>
    <p:extLst>
      <p:ext uri="{BB962C8B-B14F-4D97-AF65-F5344CB8AC3E}">
        <p14:creationId xmlns:p14="http://schemas.microsoft.com/office/powerpoint/2010/main" val="224268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BPA’s - Getting Started</a:t>
            </a:r>
          </a:p>
        </p:txBody>
      </p:sp>
      <p:sp>
        <p:nvSpPr>
          <p:cNvPr id="3" name="Content Placeholder 2"/>
          <p:cNvSpPr>
            <a:spLocks noGrp="1"/>
          </p:cNvSpPr>
          <p:nvPr>
            <p:ph idx="1"/>
          </p:nvPr>
        </p:nvSpPr>
        <p:spPr>
          <a:xfrm>
            <a:off x="457200" y="1417638"/>
            <a:ext cx="8229600" cy="4662651"/>
          </a:xfrm>
        </p:spPr>
        <p:txBody>
          <a:bodyPr>
            <a:normAutofit fontScale="92500"/>
          </a:bodyPr>
          <a:lstStyle/>
          <a:p>
            <a:r>
              <a:rPr lang="en-US" dirty="0"/>
              <a:t>Approved systems for generating BPAs are:</a:t>
            </a:r>
          </a:p>
          <a:p>
            <a:pPr lvl="1"/>
            <a:r>
              <a:rPr lang="en-US" dirty="0"/>
              <a:t>APEX</a:t>
            </a:r>
          </a:p>
          <a:p>
            <a:pPr lvl="2"/>
            <a:r>
              <a:rPr lang="en-US" dirty="0"/>
              <a:t>Benefits – vendor info interfaces with Banner</a:t>
            </a:r>
          </a:p>
          <a:p>
            <a:pPr lvl="1"/>
            <a:r>
              <a:rPr lang="en-US" dirty="0" err="1"/>
              <a:t>Catbooks</a:t>
            </a:r>
            <a:r>
              <a:rPr lang="en-US" dirty="0"/>
              <a:t>/</a:t>
            </a:r>
            <a:r>
              <a:rPr lang="en-US" dirty="0" err="1"/>
              <a:t>Agbooks</a:t>
            </a:r>
            <a:endParaRPr lang="en-US" dirty="0"/>
          </a:p>
          <a:p>
            <a:pPr lvl="2"/>
            <a:r>
              <a:rPr lang="en-US" dirty="0"/>
              <a:t>Benefits – comprehensive system, does more than just BPAs</a:t>
            </a:r>
          </a:p>
          <a:p>
            <a:pPr marL="114300" indent="0" algn="ctr">
              <a:buNone/>
            </a:pPr>
            <a:r>
              <a:rPr lang="en-US" dirty="0"/>
              <a:t>Handwritten 	Excel </a:t>
            </a:r>
          </a:p>
          <a:p>
            <a:pPr marL="114300" indent="0">
              <a:buNone/>
            </a:pPr>
            <a:endParaRPr lang="en-US" dirty="0"/>
          </a:p>
          <a:p>
            <a:pPr marL="114300" indent="0">
              <a:buNone/>
            </a:pPr>
            <a:r>
              <a:rPr lang="en-US" sz="2400" dirty="0"/>
              <a:t>To learn more about APEX contact Darcy or ubshelp@montana.edu</a:t>
            </a:r>
          </a:p>
          <a:p>
            <a:pPr marL="114300" indent="0">
              <a:buNone/>
            </a:pPr>
            <a:r>
              <a:rPr lang="en-US" sz="2400" dirty="0"/>
              <a:t>To learn more about </a:t>
            </a:r>
            <a:r>
              <a:rPr lang="en-US" sz="2400" dirty="0" err="1"/>
              <a:t>Catbooks</a:t>
            </a:r>
            <a:r>
              <a:rPr lang="en-US" sz="2400" dirty="0"/>
              <a:t> contact catbooks@montana.edu</a:t>
            </a:r>
          </a:p>
          <a:p>
            <a:pPr marL="914400" lvl="2" indent="0">
              <a:buNone/>
            </a:pPr>
            <a:endParaRPr lang="en-US" dirty="0"/>
          </a:p>
        </p:txBody>
      </p:sp>
      <p:sp>
        <p:nvSpPr>
          <p:cNvPr id="5" name="&quot;No&quot; Symbol 4"/>
          <p:cNvSpPr/>
          <p:nvPr/>
        </p:nvSpPr>
        <p:spPr>
          <a:xfrm>
            <a:off x="5224019" y="3770724"/>
            <a:ext cx="1423448" cy="1055802"/>
          </a:xfrm>
          <a:prstGeom prst="noSmoking">
            <a:avLst/>
          </a:prstGeom>
          <a:solidFill>
            <a:srgbClr val="FF0000">
              <a:alpha val="7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quot;No&quot; Symbol 5"/>
          <p:cNvSpPr/>
          <p:nvPr/>
        </p:nvSpPr>
        <p:spPr>
          <a:xfrm>
            <a:off x="3189400" y="3770724"/>
            <a:ext cx="1423448" cy="1055802"/>
          </a:xfrm>
          <a:prstGeom prst="noSmoking">
            <a:avLst/>
          </a:prstGeom>
          <a:solidFill>
            <a:srgbClr val="FF0000">
              <a:alpha val="7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933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34770-4012-401D-B99F-C22D4910E294}"/>
              </a:ext>
            </a:extLst>
          </p:cNvPr>
          <p:cNvSpPr>
            <a:spLocks noGrp="1"/>
          </p:cNvSpPr>
          <p:nvPr>
            <p:ph idx="1"/>
          </p:nvPr>
        </p:nvSpPr>
        <p:spPr>
          <a:xfrm>
            <a:off x="457200" y="584200"/>
            <a:ext cx="8229600" cy="5422900"/>
          </a:xfrm>
        </p:spPr>
        <p:txBody>
          <a:bodyPr>
            <a:normAutofit fontScale="77500" lnSpcReduction="20000"/>
          </a:bodyPr>
          <a:lstStyle/>
          <a:p>
            <a:pPr marL="0" indent="0">
              <a:buNone/>
            </a:pPr>
            <a:r>
              <a:rPr lang="en-US" b="1" u="sng" dirty="0">
                <a:highlight>
                  <a:srgbClr val="FFFF00"/>
                </a:highlight>
              </a:rPr>
              <a:t>Advise vendors to  consult with a tax advisor regarding the proper completion of Form W-8BEN-E.  The material contained herein does not constitute tax, legal, or accounting advice.  </a:t>
            </a:r>
          </a:p>
          <a:p>
            <a:pPr marL="0" indent="0">
              <a:buNone/>
            </a:pPr>
            <a:endParaRPr lang="en-US" dirty="0"/>
          </a:p>
          <a:p>
            <a:pPr marL="0" indent="0">
              <a:buNone/>
            </a:pPr>
            <a:r>
              <a:rPr lang="en-US" dirty="0"/>
              <a:t>As with the Form W-8BEN, a Form W-8BEN-E is </a:t>
            </a:r>
            <a:r>
              <a:rPr lang="en-US" b="1" u="sng" dirty="0">
                <a:highlight>
                  <a:srgbClr val="FFFF00"/>
                </a:highlight>
              </a:rPr>
              <a:t>valid for the calendar year in which it was signed, as well as the three succeeding calendar years</a:t>
            </a:r>
            <a:r>
              <a:rPr lang="en-US" dirty="0"/>
              <a:t>, unless a change in circumstances makes the information provided on the form W-8BEN-E inaccurate.  Thus, a W-8BEN-E signed during calendar year 2019 would be valid for calendar years 2019, 2020, 2021, 2022.  A new form W-8BEN-E would be required for any payments to be made after December 31, 2022.</a:t>
            </a:r>
          </a:p>
          <a:p>
            <a:pPr marL="0" indent="0">
              <a:buNone/>
            </a:pPr>
            <a:endParaRPr lang="en-US" b="1" dirty="0"/>
          </a:p>
          <a:p>
            <a:pPr marL="0" indent="0">
              <a:buNone/>
            </a:pPr>
            <a:r>
              <a:rPr lang="en-US" b="1" dirty="0"/>
              <a:t>Forms W-8EXP, W-8ECI, and W-8IMY</a:t>
            </a:r>
            <a:endParaRPr lang="en-US" dirty="0"/>
          </a:p>
          <a:p>
            <a:pPr marL="0" indent="0">
              <a:buNone/>
            </a:pPr>
            <a:r>
              <a:rPr lang="en-US" dirty="0"/>
              <a:t>Forms W-8EXP, W-8ECI, and W-8IMY are used less often than forms W-8BEN and W-8BEN-E.  Form W-8EXP is used for payments to foreign governments, tax-exempt organizations, and other similar entities.  Form W-8ECI is used for payments of income that is effectively connected with a trade or business in the US.  Form W-8IMY is used for payments to certain financial intermediaries.</a:t>
            </a:r>
            <a:endParaRPr lang="en-US" sz="2100" dirty="0"/>
          </a:p>
          <a:p>
            <a:endParaRPr lang="en-US" dirty="0"/>
          </a:p>
          <a:p>
            <a:pPr marL="0" indent="0">
              <a:buNone/>
            </a:pPr>
            <a:r>
              <a:rPr lang="en-US" dirty="0"/>
              <a:t>It is the responsibility of the vendor to determine which of the W-8 series forms is applicable to their organization of their entity.</a:t>
            </a:r>
          </a:p>
        </p:txBody>
      </p:sp>
    </p:spTree>
    <p:extLst>
      <p:ext uri="{BB962C8B-B14F-4D97-AF65-F5344CB8AC3E}">
        <p14:creationId xmlns:p14="http://schemas.microsoft.com/office/powerpoint/2010/main" val="2502561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a:xfrm>
            <a:off x="1407968" y="1936066"/>
            <a:ext cx="6328064" cy="3394472"/>
          </a:xfrm>
        </p:spPr>
        <p:txBody>
          <a:bodyPr>
            <a:normAutofit/>
          </a:bodyPr>
          <a:lstStyle/>
          <a:p>
            <a:pPr marL="0" indent="0">
              <a:buNone/>
            </a:pPr>
            <a:r>
              <a:rPr lang="en-US" sz="2100" b="1" dirty="0"/>
              <a:t>Andrew Keegan</a:t>
            </a:r>
          </a:p>
          <a:p>
            <a:pPr marL="0" indent="0">
              <a:buNone/>
            </a:pPr>
            <a:r>
              <a:rPr lang="en-US" sz="2100" b="1" dirty="0"/>
              <a:t>Human Resources</a:t>
            </a:r>
          </a:p>
          <a:p>
            <a:pPr marL="0" indent="0">
              <a:buNone/>
            </a:pPr>
            <a:r>
              <a:rPr lang="en-US" sz="2100" b="1" dirty="0"/>
              <a:t>drew.keegan@montana.edu</a:t>
            </a:r>
          </a:p>
          <a:p>
            <a:pPr marL="0" indent="0">
              <a:buNone/>
            </a:pPr>
            <a:endParaRPr lang="en-US" sz="2100" b="1" dirty="0"/>
          </a:p>
          <a:p>
            <a:pPr marL="0" indent="0">
              <a:buNone/>
            </a:pPr>
            <a:endParaRPr lang="en-US" sz="2100" b="1" dirty="0"/>
          </a:p>
          <a:p>
            <a:pPr marL="0" indent="0">
              <a:buNone/>
            </a:pPr>
            <a:r>
              <a:rPr lang="en-US" sz="2100" b="1" dirty="0"/>
              <a:t>406-994-7926</a:t>
            </a:r>
          </a:p>
          <a:p>
            <a:pPr marL="0" indent="0">
              <a:buNone/>
            </a:pPr>
            <a:br>
              <a:rPr lang="en-US" sz="1800" b="1" dirty="0"/>
            </a:br>
            <a:endParaRPr lang="en-US" sz="1800" b="1" dirty="0"/>
          </a:p>
          <a:p>
            <a:endParaRPr lang="en-US" sz="1350" b="1" dirty="0"/>
          </a:p>
          <a:p>
            <a:pPr marL="0" indent="0">
              <a:buNone/>
            </a:pPr>
            <a:endParaRPr lang="en-US" sz="1350" dirty="0"/>
          </a:p>
          <a:p>
            <a:pPr>
              <a:buFontTx/>
              <a:buChar char="-"/>
            </a:pPr>
            <a:endParaRPr lang="en-US" sz="1350" dirty="0"/>
          </a:p>
          <a:p>
            <a:pPr marL="0" indent="0">
              <a:buNone/>
            </a:pPr>
            <a:endParaRPr lang="en-US" sz="1350" dirty="0"/>
          </a:p>
        </p:txBody>
      </p:sp>
    </p:spTree>
    <p:extLst>
      <p:ext uri="{BB962C8B-B14F-4D97-AF65-F5344CB8AC3E}">
        <p14:creationId xmlns:p14="http://schemas.microsoft.com/office/powerpoint/2010/main" val="13854612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Content Placeholder 2"/>
          <p:cNvSpPr>
            <a:spLocks noGrp="1"/>
          </p:cNvSpPr>
          <p:nvPr>
            <p:ph idx="1"/>
          </p:nvPr>
        </p:nvSpPr>
        <p:spPr>
          <a:xfrm>
            <a:off x="457200" y="1210962"/>
            <a:ext cx="8335617" cy="4955060"/>
          </a:xfrm>
        </p:spPr>
        <p:txBody>
          <a:bodyPr>
            <a:normAutofit fontScale="47500" lnSpcReduction="20000"/>
          </a:bodyPr>
          <a:lstStyle/>
          <a:p>
            <a:pPr marL="0" indent="0">
              <a:buNone/>
            </a:pPr>
            <a:endParaRPr lang="en-US" sz="2300" b="1" dirty="0"/>
          </a:p>
          <a:p>
            <a:pPr marL="0" indent="0">
              <a:buNone/>
            </a:pPr>
            <a:r>
              <a:rPr lang="en-US" sz="2300" b="1" dirty="0"/>
              <a:t>Lynne Hendrickson</a:t>
            </a:r>
            <a:r>
              <a:rPr lang="en-US" sz="2300" dirty="0"/>
              <a:t>, x5739   	Email:  lhendrickson@montana.edu</a:t>
            </a:r>
          </a:p>
          <a:p>
            <a:pPr marL="0" indent="0">
              <a:buNone/>
            </a:pPr>
            <a:r>
              <a:rPr lang="en-US" sz="2300" dirty="0"/>
              <a:t>BPA questions, special checks, cashed check verifications, foreign wire transfers, automatic deposits</a:t>
            </a:r>
          </a:p>
          <a:p>
            <a:pPr marL="0" indent="0">
              <a:buNone/>
            </a:pPr>
            <a:r>
              <a:rPr lang="en-US" sz="2300" dirty="0"/>
              <a:t> </a:t>
            </a:r>
          </a:p>
          <a:p>
            <a:pPr marL="0" indent="0">
              <a:buNone/>
            </a:pPr>
            <a:r>
              <a:rPr lang="en-US" sz="2300" b="1" dirty="0"/>
              <a:t>Kathy Marker</a:t>
            </a:r>
            <a:r>
              <a:rPr lang="en-US" sz="2300" dirty="0"/>
              <a:t>, x7922    		Email:  kathryn.marker@montana.edu</a:t>
            </a:r>
          </a:p>
          <a:p>
            <a:pPr marL="0" indent="0">
              <a:buNone/>
            </a:pPr>
            <a:r>
              <a:rPr lang="en-US" sz="2300" dirty="0"/>
              <a:t>General accounts payable, P-card reports, travel questions</a:t>
            </a:r>
          </a:p>
          <a:p>
            <a:pPr marL="0" indent="0">
              <a:buNone/>
            </a:pPr>
            <a:endParaRPr lang="en-US" sz="2300" dirty="0"/>
          </a:p>
          <a:p>
            <a:pPr marL="0" indent="0">
              <a:buNone/>
            </a:pPr>
            <a:r>
              <a:rPr lang="en-US" sz="2300" b="1" dirty="0" err="1"/>
              <a:t>Ausra</a:t>
            </a:r>
            <a:r>
              <a:rPr lang="en-US" sz="2300" b="1" dirty="0"/>
              <a:t> French</a:t>
            </a:r>
            <a:r>
              <a:rPr lang="en-US" sz="2300" dirty="0"/>
              <a:t>, x5114   	 	Email:  ausra.french@montana.edu</a:t>
            </a:r>
          </a:p>
          <a:p>
            <a:pPr marL="0" indent="0">
              <a:buNone/>
            </a:pPr>
            <a:r>
              <a:rPr lang="en-US" sz="2300" dirty="0"/>
              <a:t>General accounts payable, travel questions, travel advances</a:t>
            </a:r>
          </a:p>
          <a:p>
            <a:pPr marL="0" indent="0">
              <a:buNone/>
            </a:pPr>
            <a:endParaRPr lang="en-US" sz="2300" dirty="0"/>
          </a:p>
          <a:p>
            <a:pPr marL="0" indent="0">
              <a:buNone/>
            </a:pPr>
            <a:r>
              <a:rPr lang="en-US" sz="2300" b="1" dirty="0"/>
              <a:t>Jerry </a:t>
            </a:r>
            <a:r>
              <a:rPr lang="en-US" sz="2300" b="1" dirty="0" err="1"/>
              <a:t>Mallack</a:t>
            </a:r>
            <a:r>
              <a:rPr lang="en-US" sz="2300" dirty="0"/>
              <a:t>, x4382		Email:  jerry.mallack@montana.edu</a:t>
            </a:r>
          </a:p>
          <a:p>
            <a:pPr marL="0" indent="0">
              <a:buNone/>
            </a:pPr>
            <a:r>
              <a:rPr lang="en-US" sz="2300" dirty="0"/>
              <a:t>General accounts payable, travel questions</a:t>
            </a:r>
          </a:p>
          <a:p>
            <a:pPr marL="0" indent="0">
              <a:buNone/>
            </a:pPr>
            <a:endParaRPr lang="en-US" sz="2300" dirty="0"/>
          </a:p>
          <a:p>
            <a:pPr marL="0" indent="0">
              <a:buNone/>
            </a:pPr>
            <a:r>
              <a:rPr lang="en-US" sz="2300" b="1" dirty="0"/>
              <a:t>Polly Kogel</a:t>
            </a:r>
            <a:r>
              <a:rPr lang="en-US" sz="2300" dirty="0"/>
              <a:t>, x5531		Email:  polly.kogel@montana.edu</a:t>
            </a:r>
          </a:p>
          <a:p>
            <a:pPr marL="0" indent="0">
              <a:buNone/>
            </a:pPr>
            <a:r>
              <a:rPr lang="en-US" sz="2300" dirty="0"/>
              <a:t>General accounts payable, vendor set-ups, travel questions</a:t>
            </a:r>
          </a:p>
          <a:p>
            <a:pPr marL="0" indent="0">
              <a:buNone/>
            </a:pPr>
            <a:endParaRPr lang="en-US" sz="2300" dirty="0"/>
          </a:p>
          <a:p>
            <a:pPr marL="0" indent="0">
              <a:buNone/>
            </a:pPr>
            <a:r>
              <a:rPr lang="en-US" sz="2300" b="1" dirty="0"/>
              <a:t>Drew Keegan</a:t>
            </a:r>
            <a:r>
              <a:rPr lang="en-US" sz="2300" dirty="0"/>
              <a:t>, x7926    		Email: drew.keegan@montana.edu</a:t>
            </a:r>
          </a:p>
          <a:p>
            <a:pPr marL="0" indent="0">
              <a:buNone/>
            </a:pPr>
            <a:r>
              <a:rPr lang="en-US" sz="2300" dirty="0"/>
              <a:t>HR Compliance Specialist, foreign payments, taxability of foreign payments</a:t>
            </a:r>
          </a:p>
          <a:p>
            <a:pPr marL="0" indent="0">
              <a:buNone/>
            </a:pPr>
            <a:endParaRPr lang="en-US" sz="2300" dirty="0"/>
          </a:p>
          <a:p>
            <a:pPr marL="0" indent="0">
              <a:buNone/>
            </a:pPr>
            <a:r>
              <a:rPr lang="en-US" sz="2300" b="1" dirty="0"/>
              <a:t>Andrea Gullickson</a:t>
            </a:r>
            <a:r>
              <a:rPr lang="en-US" sz="2300" dirty="0"/>
              <a:t>, x5727   	Email:  andreag@montana.edu</a:t>
            </a:r>
          </a:p>
          <a:p>
            <a:pPr marL="0" indent="0">
              <a:buNone/>
            </a:pPr>
            <a:r>
              <a:rPr lang="en-US" sz="2300" dirty="0"/>
              <a:t>P-card administrator (applications, fraud, general questions), Costco</a:t>
            </a:r>
          </a:p>
          <a:p>
            <a:pPr marL="0" indent="0">
              <a:buNone/>
            </a:pPr>
            <a:endParaRPr lang="en-US" sz="2300" b="1" dirty="0"/>
          </a:p>
          <a:p>
            <a:pPr marL="0" indent="0">
              <a:buNone/>
            </a:pPr>
            <a:r>
              <a:rPr lang="en-US" sz="2300" b="1" dirty="0"/>
              <a:t>Mary Enge</a:t>
            </a:r>
            <a:r>
              <a:rPr lang="en-US" sz="2300" dirty="0"/>
              <a:t>l, X1982		Email: </a:t>
            </a:r>
            <a:r>
              <a:rPr lang="en-US" sz="2300" dirty="0">
                <a:hlinkClick r:id="rId3"/>
              </a:rPr>
              <a:t>mengel@montana.edu</a:t>
            </a:r>
            <a:endParaRPr lang="en-US" sz="2300" dirty="0"/>
          </a:p>
          <a:p>
            <a:pPr marL="0" indent="0">
              <a:buNone/>
            </a:pPr>
            <a:r>
              <a:rPr lang="en-US" sz="2300" dirty="0"/>
              <a:t>OSP contact</a:t>
            </a:r>
          </a:p>
          <a:p>
            <a:pPr marL="0" indent="0">
              <a:buNone/>
            </a:pPr>
            <a:endParaRPr lang="en-US" sz="2300" dirty="0"/>
          </a:p>
          <a:p>
            <a:pPr marL="0" indent="0">
              <a:buNone/>
            </a:pPr>
            <a:r>
              <a:rPr lang="en-US" sz="2300" b="1" dirty="0"/>
              <a:t>Darcy Tickner</a:t>
            </a:r>
            <a:r>
              <a:rPr lang="en-US" sz="2300" dirty="0"/>
              <a:t>, x6411   		Email:  dtickner@montana.edu</a:t>
            </a:r>
          </a:p>
          <a:p>
            <a:pPr marL="0" indent="0">
              <a:buNone/>
            </a:pPr>
            <a:r>
              <a:rPr lang="en-US" sz="2300" dirty="0"/>
              <a:t>Unique situations, independent contractor vs. employee questions</a:t>
            </a:r>
          </a:p>
          <a:p>
            <a:pPr marL="0" indent="0">
              <a:buNone/>
            </a:pPr>
            <a:endParaRPr lang="en-US" dirty="0"/>
          </a:p>
        </p:txBody>
      </p:sp>
    </p:spTree>
    <p:extLst>
      <p:ext uri="{BB962C8B-B14F-4D97-AF65-F5344CB8AC3E}">
        <p14:creationId xmlns:p14="http://schemas.microsoft.com/office/powerpoint/2010/main" val="1112183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791"/>
            <a:ext cx="8229600" cy="1143000"/>
          </a:xfrm>
        </p:spPr>
        <p:txBody>
          <a:bodyPr/>
          <a:lstStyle/>
          <a:p>
            <a:r>
              <a:rPr lang="en-US" dirty="0"/>
              <a:t>Questions &amp; Comments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532" y="3781100"/>
            <a:ext cx="2315033" cy="2097999"/>
          </a:xfrm>
          <a:prstGeom prst="rect">
            <a:avLst/>
          </a:prstGeom>
        </p:spPr>
      </p:pic>
    </p:spTree>
    <p:extLst>
      <p:ext uri="{BB962C8B-B14F-4D97-AF65-F5344CB8AC3E}">
        <p14:creationId xmlns:p14="http://schemas.microsoft.com/office/powerpoint/2010/main" val="365677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a BPA together</a:t>
            </a:r>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a:t>Like a book</a:t>
            </a:r>
          </a:p>
          <a:p>
            <a:r>
              <a:rPr lang="en-US" dirty="0"/>
              <a:t>Two staples at top border</a:t>
            </a:r>
          </a:p>
          <a:p>
            <a:r>
              <a:rPr lang="en-US" dirty="0"/>
              <a:t>Loose or small receipts, taped to 8.5”x11” sheet of paper</a:t>
            </a:r>
          </a:p>
          <a:p>
            <a:r>
              <a:rPr lang="en-US" dirty="0"/>
              <a:t>Do not print on recycled paper (paper with print already on it)</a:t>
            </a:r>
          </a:p>
          <a:p>
            <a:r>
              <a:rPr lang="en-US" dirty="0"/>
              <a:t>No two-sided printing</a:t>
            </a:r>
          </a:p>
          <a:p>
            <a:pPr marL="0" indent="0" algn="ctr">
              <a:buNone/>
            </a:pPr>
            <a:r>
              <a:rPr lang="en-US" dirty="0"/>
              <a:t>Why?  </a:t>
            </a:r>
          </a:p>
          <a:p>
            <a:pPr marL="0" indent="0">
              <a:buNone/>
            </a:pPr>
            <a:r>
              <a:rPr lang="en-US" sz="2800" dirty="0"/>
              <a:t>To help us from having to flip pages back and forth and around and around; to help with filing; to avoid confusion; to make document imaging and scanning easier.</a:t>
            </a:r>
          </a:p>
        </p:txBody>
      </p:sp>
    </p:spTree>
    <p:extLst>
      <p:ext uri="{BB962C8B-B14F-4D97-AF65-F5344CB8AC3E}">
        <p14:creationId xmlns:p14="http://schemas.microsoft.com/office/powerpoint/2010/main" val="220227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info should I include on my BPA?</a:t>
            </a:r>
          </a:p>
        </p:txBody>
      </p:sp>
      <p:sp>
        <p:nvSpPr>
          <p:cNvPr id="3" name="TextBox 2"/>
          <p:cNvSpPr txBox="1"/>
          <p:nvPr/>
        </p:nvSpPr>
        <p:spPr>
          <a:xfrm>
            <a:off x="392544" y="1221131"/>
            <a:ext cx="8294256" cy="4924425"/>
          </a:xfrm>
          <a:prstGeom prst="rect">
            <a:avLst/>
          </a:prstGeom>
          <a:noFill/>
        </p:spPr>
        <p:txBody>
          <a:bodyPr wrap="square" rtlCol="0">
            <a:spAutoFit/>
          </a:bodyPr>
          <a:lstStyle/>
          <a:p>
            <a:pPr marL="285750" indent="-285750">
              <a:buFont typeface="Arial" panose="020B0604020202020204" pitchFamily="34" charset="0"/>
              <a:buChar char="•"/>
            </a:pPr>
            <a:r>
              <a:rPr lang="en-US" b="1" dirty="0"/>
              <a:t>Your contact information</a:t>
            </a:r>
            <a:r>
              <a:rPr lang="en-US" dirty="0"/>
              <a:t> – </a:t>
            </a:r>
            <a:r>
              <a:rPr lang="en-US" sz="1600" dirty="0"/>
              <a:t>Name, email, office phone number</a:t>
            </a:r>
          </a:p>
          <a:p>
            <a:pPr marL="285750" indent="-285750">
              <a:buFont typeface="Arial" panose="020B0604020202020204" pitchFamily="34" charset="0"/>
              <a:buChar char="•"/>
            </a:pPr>
            <a:r>
              <a:rPr lang="en-US" b="1" dirty="0"/>
              <a:t>Vendor name and address</a:t>
            </a:r>
            <a:r>
              <a:rPr lang="en-US" dirty="0"/>
              <a:t> – </a:t>
            </a:r>
            <a:r>
              <a:rPr lang="en-US" sz="1600" dirty="0"/>
              <a:t>make sure what prints on your BPA is accurate!</a:t>
            </a:r>
          </a:p>
          <a:p>
            <a:pPr marL="742950" lvl="1" indent="-285750">
              <a:buFont typeface="Arial" panose="020B0604020202020204" pitchFamily="34" charset="0"/>
              <a:buChar char="•"/>
            </a:pPr>
            <a:r>
              <a:rPr lang="en-US" sz="1600" dirty="0"/>
              <a:t>Vendor address should match “remit to” address on invoice.  CatBooks users - make sure you’re checking and updating CatBooks vendor information.  APEX users – if the address is incorrect, please contact UBS to verify the most current address is in Banner.</a:t>
            </a:r>
          </a:p>
          <a:p>
            <a:pPr marL="742950" lvl="1" indent="-285750">
              <a:buFont typeface="Arial" panose="020B0604020202020204" pitchFamily="34" charset="0"/>
              <a:buChar char="•"/>
            </a:pPr>
            <a:r>
              <a:rPr lang="en-US" sz="1600" dirty="0"/>
              <a:t>If the payment (check) is being sent to an MSU department, include the PO Box.  </a:t>
            </a:r>
            <a:r>
              <a:rPr lang="en-US" sz="1600" u="sng" dirty="0"/>
              <a:t>Room and buildings are not recognized as mailing addresses by the Post Office and may delay delivery.</a:t>
            </a:r>
          </a:p>
          <a:p>
            <a:pPr marL="742950" lvl="1" indent="-285750">
              <a:buFont typeface="Arial" panose="020B0604020202020204" pitchFamily="34" charset="0"/>
              <a:buChar char="•"/>
            </a:pPr>
            <a:r>
              <a:rPr lang="en-US" sz="1600" dirty="0"/>
              <a:t>Payments between departments should be submitted on BPA to the receiving department, but will be processed via journal entry in the accounting office.  </a:t>
            </a:r>
          </a:p>
          <a:p>
            <a:pPr marL="285750" indent="-285750">
              <a:buFont typeface="Arial" panose="020B0604020202020204" pitchFamily="34" charset="0"/>
              <a:buChar char="•"/>
            </a:pPr>
            <a:r>
              <a:rPr lang="en-US" b="1" dirty="0"/>
              <a:t>Remit Info</a:t>
            </a:r>
            <a:r>
              <a:rPr lang="en-US" dirty="0"/>
              <a:t> – </a:t>
            </a:r>
            <a:r>
              <a:rPr lang="en-US" sz="1600" dirty="0"/>
              <a:t>this is for the </a:t>
            </a:r>
            <a:r>
              <a:rPr lang="en-US" sz="1600" u="sng" dirty="0"/>
              <a:t>vendor</a:t>
            </a:r>
            <a:r>
              <a:rPr lang="en-US" sz="1600" dirty="0"/>
              <a:t> &amp; prints on the check stub/remit summary:</a:t>
            </a:r>
          </a:p>
          <a:p>
            <a:pPr marL="742950" lvl="1" indent="-285750">
              <a:buFont typeface="Arial" panose="020B0604020202020204" pitchFamily="34" charset="0"/>
              <a:buChar char="•"/>
            </a:pPr>
            <a:r>
              <a:rPr lang="en-US" sz="1600" dirty="0"/>
              <a:t>Department Name				</a:t>
            </a:r>
          </a:p>
          <a:p>
            <a:pPr marL="742950" lvl="1" indent="-285750">
              <a:buFont typeface="Arial" panose="020B0604020202020204" pitchFamily="34" charset="0"/>
              <a:buChar char="•"/>
            </a:pPr>
            <a:r>
              <a:rPr lang="en-US" sz="1600" dirty="0"/>
              <a:t>Account number – from the vendor</a:t>
            </a:r>
          </a:p>
          <a:p>
            <a:pPr marL="742950" lvl="1" indent="-285750">
              <a:buFont typeface="Arial" panose="020B0604020202020204" pitchFamily="34" charset="0"/>
              <a:buChar char="•"/>
            </a:pPr>
            <a:r>
              <a:rPr lang="en-US" sz="1600" dirty="0"/>
              <a:t>Invoice number, Invoice Date, Invoice Amount</a:t>
            </a:r>
          </a:p>
          <a:p>
            <a:pPr marL="285750" indent="-285750">
              <a:buFont typeface="Arial" panose="020B0604020202020204" pitchFamily="34" charset="0"/>
              <a:buChar char="•"/>
            </a:pPr>
            <a:r>
              <a:rPr lang="en-US" b="1" dirty="0"/>
              <a:t>Additional Info</a:t>
            </a:r>
            <a:r>
              <a:rPr lang="en-US" dirty="0"/>
              <a:t> – </a:t>
            </a:r>
            <a:r>
              <a:rPr lang="en-US" sz="1600" dirty="0"/>
              <a:t>this is for </a:t>
            </a:r>
            <a:r>
              <a:rPr lang="en-US" sz="1600" u="sng" dirty="0"/>
              <a:t>you</a:t>
            </a:r>
            <a:r>
              <a:rPr lang="en-US" sz="1600" dirty="0"/>
              <a:t> or for notes to the business office:</a:t>
            </a:r>
          </a:p>
          <a:p>
            <a:pPr marL="742950" lvl="1" indent="-285750">
              <a:buFont typeface="Arial" panose="020B0604020202020204" pitchFamily="34" charset="0"/>
              <a:buChar char="•"/>
            </a:pPr>
            <a:r>
              <a:rPr lang="en-US" sz="1600" dirty="0"/>
              <a:t>DPO number, contracted services detail, other information that is important to the department’s records, but not necessarily the vendor</a:t>
            </a:r>
          </a:p>
          <a:p>
            <a:pPr marL="742950" lvl="1" indent="-285750">
              <a:buFont typeface="Arial" panose="020B0604020202020204" pitchFamily="34" charset="0"/>
              <a:buChar char="•"/>
            </a:pPr>
            <a:r>
              <a:rPr lang="en-US" sz="1600" dirty="0"/>
              <a:t>Tell us what you are paying for or a description of the expense being paid</a:t>
            </a:r>
          </a:p>
          <a:p>
            <a:pPr marL="285750" indent="-285750">
              <a:buFont typeface="Arial" panose="020B0604020202020204" pitchFamily="34" charset="0"/>
              <a:buChar char="•"/>
            </a:pPr>
            <a:r>
              <a:rPr lang="en-US" b="1" dirty="0"/>
              <a:t>Authorized Signature</a:t>
            </a:r>
            <a:r>
              <a:rPr lang="en-US" dirty="0"/>
              <a:t> – </a:t>
            </a:r>
            <a:r>
              <a:rPr lang="en-US" sz="1600" dirty="0"/>
              <a:t>we can’t pay from an unsigned BPA</a:t>
            </a:r>
          </a:p>
        </p:txBody>
      </p:sp>
    </p:spTree>
    <p:extLst>
      <p:ext uri="{BB962C8B-B14F-4D97-AF65-F5344CB8AC3E}">
        <p14:creationId xmlns:p14="http://schemas.microsoft.com/office/powerpoint/2010/main" val="295033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D95C-F397-4679-BCBE-5401041F0855}"/>
              </a:ext>
            </a:extLst>
          </p:cNvPr>
          <p:cNvSpPr>
            <a:spLocks noGrp="1"/>
          </p:cNvSpPr>
          <p:nvPr>
            <p:ph type="title"/>
          </p:nvPr>
        </p:nvSpPr>
        <p:spPr>
          <a:xfrm>
            <a:off x="457200" y="2857500"/>
            <a:ext cx="8229600" cy="1143000"/>
          </a:xfrm>
        </p:spPr>
        <p:txBody>
          <a:bodyPr/>
          <a:lstStyle/>
          <a:p>
            <a:r>
              <a:rPr lang="en-US" dirty="0"/>
              <a:t>BPA Overview</a:t>
            </a:r>
          </a:p>
        </p:txBody>
      </p:sp>
    </p:spTree>
    <p:extLst>
      <p:ext uri="{BB962C8B-B14F-4D97-AF65-F5344CB8AC3E}">
        <p14:creationId xmlns:p14="http://schemas.microsoft.com/office/powerpoint/2010/main" val="3343221338"/>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7098</TotalTime>
  <Words>4248</Words>
  <Application>Microsoft Office PowerPoint</Application>
  <PresentationFormat>On-screen Show (4:3)</PresentationFormat>
  <Paragraphs>576</Paragraphs>
  <Slides>63</Slides>
  <Notes>34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Arial</vt:lpstr>
      <vt:lpstr>Britannic Bold</vt:lpstr>
      <vt:lpstr>Calibri</vt:lpstr>
      <vt:lpstr>Wingdings</vt:lpstr>
      <vt:lpstr>1_Custom Design</vt:lpstr>
      <vt:lpstr>2_Custom Design</vt:lpstr>
      <vt:lpstr>Accounts Payable</vt:lpstr>
      <vt:lpstr>Agenda</vt:lpstr>
      <vt:lpstr>The Life and Travels of a BPA</vt:lpstr>
      <vt:lpstr>The Life and Travels of a BPA</vt:lpstr>
      <vt:lpstr>Department to Department   or Department to State Agency Payments</vt:lpstr>
      <vt:lpstr>BPA’s - Getting Started</vt:lpstr>
      <vt:lpstr>Putting a BPA together</vt:lpstr>
      <vt:lpstr>What info should I include on my BPA?</vt:lpstr>
      <vt:lpstr>BPA Overview</vt:lpstr>
      <vt:lpstr>PowerPoint Presentation</vt:lpstr>
      <vt:lpstr>What info should I include with my BPA?</vt:lpstr>
      <vt:lpstr>Processing a BPA</vt:lpstr>
      <vt:lpstr>What helps UBS in processing a BPA?</vt:lpstr>
      <vt:lpstr>What helps UBS in processing a BPA?</vt:lpstr>
      <vt:lpstr>Payments to Employees</vt:lpstr>
      <vt:lpstr>Travel Information</vt:lpstr>
      <vt:lpstr>Notes for Travelers</vt:lpstr>
      <vt:lpstr>Prior to Travel</vt:lpstr>
      <vt:lpstr>PowerPoint Presentation</vt:lpstr>
      <vt:lpstr>Travel Authorization form instructions</vt:lpstr>
      <vt:lpstr>Travel Authorization form instructions (continued)</vt:lpstr>
      <vt:lpstr>After Travel</vt:lpstr>
      <vt:lpstr>PowerPoint Presentation</vt:lpstr>
      <vt:lpstr>Clearing Travel Advances</vt:lpstr>
      <vt:lpstr>Questions on Travel?</vt:lpstr>
      <vt:lpstr>Enterprise Car Rentals</vt:lpstr>
      <vt:lpstr>Payment Options</vt:lpstr>
      <vt:lpstr>Tips for booking with Enterprise</vt:lpstr>
      <vt:lpstr>Vendor and Payment Information</vt:lpstr>
      <vt:lpstr>Checking Vendor Information</vt:lpstr>
      <vt:lpstr>How do I find a vendor code?</vt:lpstr>
      <vt:lpstr>How can I see if a W9 is on file?</vt:lpstr>
      <vt:lpstr>How can I see if a W9 is on file?</vt:lpstr>
      <vt:lpstr>Is this vendor set up on ACH?</vt:lpstr>
      <vt:lpstr>Is this vendor set up on ACH?</vt:lpstr>
      <vt:lpstr>Is this vendor set up on ACH?</vt:lpstr>
      <vt:lpstr>ACH form (direct deposit)</vt:lpstr>
      <vt:lpstr>Vendor History</vt:lpstr>
      <vt:lpstr>Has my payment been processed?</vt:lpstr>
      <vt:lpstr>Has my payment been processed?</vt:lpstr>
      <vt:lpstr>Outgoing Wire Transfers</vt:lpstr>
      <vt:lpstr>Incoming Wire Transfers</vt:lpstr>
      <vt:lpstr>MSU Purchasing Cards</vt:lpstr>
      <vt:lpstr>Receiving the pcard</vt:lpstr>
      <vt:lpstr>Suspected Fraud on pcard </vt:lpstr>
      <vt:lpstr>Pcards – things to remember</vt:lpstr>
      <vt:lpstr>Pcards – things to remember</vt:lpstr>
      <vt:lpstr>Foreign Payments</vt:lpstr>
      <vt:lpstr>PowerPoint Presentation</vt:lpstr>
      <vt:lpstr>PowerPoint Presentation</vt:lpstr>
      <vt:lpstr>PowerPoint Presentation</vt:lpstr>
      <vt:lpstr>Travel Reimbursement Requirements</vt:lpstr>
      <vt:lpstr>PowerPoint Presentation</vt:lpstr>
      <vt:lpstr>PowerPoint Presentation</vt:lpstr>
      <vt:lpstr>PowerPoint Presentation</vt:lpstr>
      <vt:lpstr>PowerPoint Presentation</vt:lpstr>
      <vt:lpstr>PowerPoint Presentation</vt:lpstr>
      <vt:lpstr>Paying Foreign Vendors</vt:lpstr>
      <vt:lpstr>W-8 Series Forms The W-8BEN-E (or other W-8 series) Form is a new form that is a direct result of FATCA.  The W-8BEN-E is to be completed by foreign entities, not individuals.  This form contains 30 parts; however, very few of them are required to be completed to permit vendor payments.  Foreign entities must complete Parts I, III (if the benefit of a tax treaty will be claimed), and XXIX.  If any required field is not complete, the W-8BEN-E is invalid and will be rejected. Due to the length and complexity of the Form W-8BEN-E, Montana State University has outlined below the necessary requirements in order for MSU to accept a Form W-8BEN-E as valid. The recipient is responsible for determining whether the Form W-8BEN-E or another W-8 series Form is appropriate.  At a minimum, the following lines must be correctly completed for Montana State University to accept the Form W-8BEN-E: </vt:lpstr>
      <vt:lpstr>PowerPoint Presentation</vt:lpstr>
      <vt:lpstr>Questions?</vt:lpstr>
      <vt:lpstr>Contacts</vt:lpstr>
      <vt:lpstr>Questions &amp; Comments</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Tickner, Darcy</cp:lastModifiedBy>
  <cp:revision>213</cp:revision>
  <cp:lastPrinted>2019-11-04T23:46:31Z</cp:lastPrinted>
  <dcterms:created xsi:type="dcterms:W3CDTF">2012-04-26T20:02:36Z</dcterms:created>
  <dcterms:modified xsi:type="dcterms:W3CDTF">2019-11-12T15:00:53Z</dcterms:modified>
</cp:coreProperties>
</file>