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426" y="1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323433" y="1188656"/>
            <a:ext cx="4497133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062" y="191833"/>
            <a:ext cx="7631874" cy="1243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8474" y="1229958"/>
            <a:ext cx="8147050" cy="46507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purchase@montana.edu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ontana.edu/policy/purchasing/purch1800.html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katie.matzinger@montana.edu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pmo@montana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amie.pederson@montana.edu" TargetMode="External"/><Relationship Id="rId7" Type="http://schemas.openxmlformats.org/officeDocument/2006/relationships/hyperlink" Target="http://www.montana.edu/wwwbu/procurementservices/" TargetMode="External"/><Relationship Id="rId2" Type="http://schemas.openxmlformats.org/officeDocument/2006/relationships/hyperlink" Target="mailto:boconnor@montana.ed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urchase@montana.edu" TargetMode="External"/><Relationship Id="rId5" Type="http://schemas.openxmlformats.org/officeDocument/2006/relationships/hyperlink" Target="mailto:peggy.wallace1@montana.edu" TargetMode="External"/><Relationship Id="rId4" Type="http://schemas.openxmlformats.org/officeDocument/2006/relationships/hyperlink" Target="mailto:cheri.toeniskoetter@montana.edu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youtu.be/pO_y3CSLLyk?t=31s" TargetMode="Externa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svc.mt.gov/gsd/apps/TermContractDefault.asp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mailto:dtickner@montana.edu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ntana.edu/policy/purchasing/purch1800.html#1800" TargetMode="External"/><Relationship Id="rId2" Type="http://schemas.openxmlformats.org/officeDocument/2006/relationships/hyperlink" Target="http://www.montana.edu/policy/purchasin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ontana.edu/buyingatmsu/index.html!" TargetMode="External"/><Relationship Id="rId4" Type="http://schemas.openxmlformats.org/officeDocument/2006/relationships/hyperlink" Target="http://sfsd.mt.gov/SPB" TargetMode="Externa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mailto:purchase@montana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367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Basic</a:t>
            </a:r>
            <a:r>
              <a:rPr spc="-80" dirty="0"/>
              <a:t> </a:t>
            </a:r>
            <a:r>
              <a:rPr spc="-15" dirty="0"/>
              <a:t>Procurement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09161" y="2501068"/>
            <a:ext cx="3619500" cy="11957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718820">
              <a:lnSpc>
                <a:spcPct val="120000"/>
              </a:lnSpc>
              <a:spcBef>
                <a:spcPts val="95"/>
              </a:spcBef>
            </a:pP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Presented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by 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Procurement</a:t>
            </a:r>
            <a:r>
              <a:rPr sz="32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Services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 descr="Basic Procurement&#10;"/>
          <p:cNvSpPr/>
          <p:nvPr/>
        </p:nvSpPr>
        <p:spPr>
          <a:xfrm>
            <a:off x="15240" y="4576571"/>
            <a:ext cx="9128759" cy="22814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98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Limited</a:t>
            </a:r>
            <a:r>
              <a:rPr spc="-10" dirty="0"/>
              <a:t> </a:t>
            </a:r>
            <a:r>
              <a:rPr spc="-15" dirty="0"/>
              <a:t>Solicitations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spc="-10" dirty="0"/>
              <a:t>(continued)</a:t>
            </a:r>
            <a:endParaRPr sz="2400"/>
          </a:p>
        </p:txBody>
      </p:sp>
      <p:sp>
        <p:nvSpPr>
          <p:cNvPr id="3" name="object 3" descr="Limited Solicitations"/>
          <p:cNvSpPr/>
          <p:nvPr/>
        </p:nvSpPr>
        <p:spPr>
          <a:xfrm>
            <a:off x="2183892" y="3049523"/>
            <a:ext cx="5792723" cy="6446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802" y="1657487"/>
            <a:ext cx="8110855" cy="4291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Once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lowest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bidder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identified,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issue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Departmental Purchase Order 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(DPO,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Form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PD-12*)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use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P-card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if</a:t>
            </a:r>
            <a:r>
              <a:rPr sz="2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available.</a:t>
            </a:r>
            <a:endParaRPr sz="22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P-Card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increase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send email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purchase@montana.edu</a:t>
            </a:r>
            <a:endParaRPr sz="2200">
              <a:latin typeface="Calibri"/>
              <a:cs typeface="Calibri"/>
            </a:endParaRPr>
          </a:p>
          <a:p>
            <a:pPr marL="355600" marR="344805" indent="-342900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If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procuring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services, issue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Contracted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Services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Agreement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(CSA*,  Form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PD-49)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new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form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available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instructions</a:t>
            </a:r>
            <a:r>
              <a:rPr sz="2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embedded</a:t>
            </a:r>
            <a:endParaRPr sz="2200">
              <a:latin typeface="Calibri"/>
              <a:cs typeface="Calibri"/>
            </a:endParaRPr>
          </a:p>
          <a:p>
            <a:pPr marL="756285" marR="763270" lvl="1" indent="-286385">
              <a:lnSpc>
                <a:spcPct val="100000"/>
              </a:lnSpc>
              <a:spcBef>
                <a:spcPts val="49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Stick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Boilerplate!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Collect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proof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workers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compensation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 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insurance if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applicable.</a:t>
            </a:r>
            <a:endParaRPr sz="2000">
              <a:latin typeface="Calibri"/>
              <a:cs typeface="Calibri"/>
            </a:endParaRPr>
          </a:p>
          <a:p>
            <a:pPr marL="755650" marR="677545" lvl="1" indent="-286385">
              <a:lnSpc>
                <a:spcPct val="100000"/>
              </a:lnSpc>
              <a:spcBef>
                <a:spcPts val="48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If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paying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individual, determine Independent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Contractor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status 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(contact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UBS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help)</a:t>
            </a:r>
            <a:endParaRPr sz="2000">
              <a:latin typeface="Calibri"/>
              <a:cs typeface="Calibri"/>
            </a:endParaRPr>
          </a:p>
          <a:p>
            <a:pPr marL="299085" marR="7620" indent="-286385">
              <a:lnSpc>
                <a:spcPct val="100000"/>
              </a:lnSpc>
              <a:spcBef>
                <a:spcPts val="101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Procurement documentation must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submitted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sz="2400" spc="-65" dirty="0">
                <a:solidFill>
                  <a:srgbClr val="FFFFFF"/>
                </a:solidFill>
                <a:latin typeface="Calibri"/>
                <a:cs typeface="Calibri"/>
              </a:rPr>
              <a:t>BPA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P- 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Card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report.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14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Appendix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*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29610" y="461581"/>
            <a:ext cx="3259454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/>
              <a:t>Drafting </a:t>
            </a:r>
            <a:r>
              <a:rPr sz="4400" dirty="0"/>
              <a:t>a</a:t>
            </a:r>
            <a:r>
              <a:rPr sz="4400" spc="-60" dirty="0"/>
              <a:t> </a:t>
            </a:r>
            <a:r>
              <a:rPr sz="4400" spc="-10" dirty="0"/>
              <a:t>CSA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168400"/>
            <a:ext cx="7839075" cy="48056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386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  <a:tab pos="4416425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Stick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3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3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Boilerplate!	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Only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200" spc="-35" dirty="0">
                <a:solidFill>
                  <a:srgbClr val="FFFFFF"/>
                </a:solidFill>
                <a:latin typeface="Calibri"/>
                <a:cs typeface="Calibri"/>
              </a:rPr>
              <a:t>few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section 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can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changed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Go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our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website </a:t>
            </a: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latest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CSA</a:t>
            </a:r>
            <a:r>
              <a:rPr sz="32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template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Instructions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sz="3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embedded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Remember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remove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3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instructions</a:t>
            </a:r>
            <a:endParaRPr sz="3200">
              <a:latin typeface="Calibri"/>
              <a:cs typeface="Calibri"/>
            </a:endParaRPr>
          </a:p>
          <a:p>
            <a:pPr marL="355600" marR="38481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10" dirty="0">
                <a:solidFill>
                  <a:srgbClr val="FFFFFF"/>
                </a:solidFill>
                <a:latin typeface="Calibri"/>
                <a:cs typeface="Calibri"/>
              </a:rPr>
              <a:t>Most important 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things </a:t>
            </a:r>
            <a:r>
              <a:rPr sz="3200" b="1" spc="-2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include </a:t>
            </a:r>
            <a:r>
              <a:rPr sz="3200" b="1" spc="-15" dirty="0">
                <a:solidFill>
                  <a:srgbClr val="FFFFFF"/>
                </a:solidFill>
                <a:latin typeface="Calibri"/>
                <a:cs typeface="Calibri"/>
              </a:rPr>
              <a:t>Contract  start date, </a:t>
            </a:r>
            <a:r>
              <a:rPr sz="3200" b="1" spc="-5" dirty="0">
                <a:solidFill>
                  <a:srgbClr val="FFFFFF"/>
                </a:solidFill>
                <a:latin typeface="Calibri"/>
                <a:cs typeface="Calibri"/>
              </a:rPr>
              <a:t>end </a:t>
            </a:r>
            <a:r>
              <a:rPr sz="3200" b="1" spc="-15" dirty="0">
                <a:solidFill>
                  <a:srgbClr val="FFFFFF"/>
                </a:solidFill>
                <a:latin typeface="Calibri"/>
                <a:cs typeface="Calibri"/>
              </a:rPr>
              <a:t>date, 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services </a:t>
            </a:r>
            <a:r>
              <a:rPr sz="3200" b="1" spc="-2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200" b="1" spc="-5" dirty="0">
                <a:solidFill>
                  <a:srgbClr val="FFFFFF"/>
                </a:solidFill>
                <a:latin typeface="Calibri"/>
                <a:cs typeface="Calibri"/>
              </a:rPr>
              <a:t>be  </a:t>
            </a:r>
            <a:r>
              <a:rPr sz="3200" b="1" spc="-10" dirty="0">
                <a:solidFill>
                  <a:srgbClr val="FFFFFF"/>
                </a:solidFill>
                <a:latin typeface="Calibri"/>
                <a:cs typeface="Calibri"/>
              </a:rPr>
              <a:t>performed 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200" b="1" spc="-5" dirty="0">
                <a:solidFill>
                  <a:srgbClr val="FFFFFF"/>
                </a:solidFill>
                <a:latin typeface="Calibri"/>
                <a:cs typeface="Calibri"/>
              </a:rPr>
              <a:t>how 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200" b="1" spc="-5" dirty="0">
                <a:solidFill>
                  <a:srgbClr val="FFFFFF"/>
                </a:solidFill>
                <a:latin typeface="Calibri"/>
                <a:cs typeface="Calibri"/>
              </a:rPr>
              <a:t>when </a:t>
            </a:r>
            <a:r>
              <a:rPr sz="3200" b="1" spc="-15" dirty="0">
                <a:solidFill>
                  <a:srgbClr val="FFFFFF"/>
                </a:solidFill>
                <a:latin typeface="Calibri"/>
                <a:cs typeface="Calibri"/>
              </a:rPr>
              <a:t>Contractor  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will </a:t>
            </a:r>
            <a:r>
              <a:rPr sz="3200" b="1" spc="-5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32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paid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9090" y="2477833"/>
            <a:ext cx="7941945" cy="1243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30225" marR="5080" indent="-518159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What </a:t>
            </a:r>
            <a:r>
              <a:rPr spc="-25" dirty="0"/>
              <a:t>are </a:t>
            </a:r>
            <a:r>
              <a:rPr spc="-5" dirty="0"/>
              <a:t>the </a:t>
            </a:r>
            <a:r>
              <a:rPr spc="-20" dirty="0"/>
              <a:t>most </a:t>
            </a:r>
            <a:r>
              <a:rPr spc="-15" dirty="0"/>
              <a:t>important </a:t>
            </a:r>
            <a:r>
              <a:rPr spc="-5" dirty="0"/>
              <a:t>things in  a </a:t>
            </a:r>
            <a:r>
              <a:rPr spc="-20" dirty="0"/>
              <a:t>Contracted </a:t>
            </a:r>
            <a:r>
              <a:rPr dirty="0"/>
              <a:t>Service</a:t>
            </a:r>
            <a:r>
              <a:rPr spc="-20" dirty="0"/>
              <a:t> </a:t>
            </a:r>
            <a:r>
              <a:rPr spc="-15" dirty="0"/>
              <a:t>Agreement?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0050" y="461581"/>
            <a:ext cx="782320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The </a:t>
            </a:r>
            <a:r>
              <a:rPr sz="4400" spc="-10" dirty="0"/>
              <a:t>most important </a:t>
            </a:r>
            <a:r>
              <a:rPr sz="4400" spc="-35" dirty="0"/>
              <a:t>Info </a:t>
            </a:r>
            <a:r>
              <a:rPr sz="4400" dirty="0"/>
              <a:t>on a</a:t>
            </a:r>
            <a:r>
              <a:rPr sz="4400" spc="-10" dirty="0"/>
              <a:t> CSA: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10385"/>
            <a:ext cx="6605270" cy="280733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15" dirty="0">
                <a:solidFill>
                  <a:srgbClr val="FFFFFF"/>
                </a:solidFill>
                <a:latin typeface="Calibri"/>
                <a:cs typeface="Calibri"/>
              </a:rPr>
              <a:t>Contract </a:t>
            </a:r>
            <a:r>
              <a:rPr sz="3200" b="1" spc="-70" dirty="0">
                <a:solidFill>
                  <a:srgbClr val="FFFFFF"/>
                </a:solidFill>
                <a:latin typeface="Calibri"/>
                <a:cs typeface="Calibri"/>
              </a:rPr>
              <a:t>Term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(start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and end</a:t>
            </a:r>
            <a:r>
              <a:rPr sz="32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dates)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Services</a:t>
            </a:r>
            <a:endParaRPr sz="32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68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Detailed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description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work they will</a:t>
            </a:r>
            <a:r>
              <a:rPr sz="28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10" dirty="0">
                <a:solidFill>
                  <a:srgbClr val="FFFFFF"/>
                </a:solidFill>
                <a:latin typeface="Calibri"/>
                <a:cs typeface="Calibri"/>
              </a:rPr>
              <a:t>Consideration</a:t>
            </a:r>
            <a:endParaRPr sz="32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68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How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much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will they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get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paid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800" spc="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when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4558" y="183158"/>
            <a:ext cx="37528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“Large” </a:t>
            </a:r>
            <a:r>
              <a:rPr spc="-15" dirty="0"/>
              <a:t>Purchases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743559"/>
            <a:ext cx="8102600" cy="5338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19125" marR="1291590" indent="1410335">
              <a:lnSpc>
                <a:spcPct val="116799"/>
              </a:lnSpc>
              <a:spcBef>
                <a:spcPts val="100"/>
              </a:spcBef>
            </a:pPr>
            <a:r>
              <a:rPr sz="2400" spc="-55" dirty="0">
                <a:solidFill>
                  <a:srgbClr val="FFFFFF"/>
                </a:solidFill>
                <a:latin typeface="Calibri"/>
                <a:cs typeface="Calibri"/>
              </a:rPr>
              <a:t>Total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Contract 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Value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over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$25,000  MUST GO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THROUGH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PROCUREMENT</a:t>
            </a:r>
            <a:r>
              <a:rPr sz="24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SERVICES!!!!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Complete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Purchase Requisition (Form</a:t>
            </a:r>
            <a:r>
              <a:rPr sz="22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PD-1*)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Include:</a:t>
            </a:r>
            <a:endParaRPr sz="22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5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Signatures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up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VP</a:t>
            </a:r>
            <a:r>
              <a:rPr sz="18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level</a:t>
            </a:r>
            <a:endParaRPr sz="18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Specifications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Statement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8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Work</a:t>
            </a:r>
            <a:endParaRPr sz="18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34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Delivery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Date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Delivery</a:t>
            </a:r>
            <a:r>
              <a:rPr sz="18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Location</a:t>
            </a:r>
            <a:endParaRPr sz="18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Suggested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vendors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including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contact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names and</a:t>
            </a:r>
            <a:r>
              <a:rPr sz="18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emails</a:t>
            </a:r>
            <a:endParaRPr sz="18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Funding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information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including index(es),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account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codes,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any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funding</a:t>
            </a:r>
            <a:r>
              <a:rPr sz="1800" spc="2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splits</a:t>
            </a:r>
            <a:endParaRPr sz="1800">
              <a:latin typeface="Calibri"/>
              <a:cs typeface="Calibri"/>
            </a:endParaRPr>
          </a:p>
          <a:p>
            <a:pPr marL="756285" marR="5080" lvl="1" indent="-286385">
              <a:lnSpc>
                <a:spcPct val="100000"/>
              </a:lnSpc>
              <a:spcBef>
                <a:spcPts val="434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Any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supporting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documentation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that applies (PD-13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Brand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Name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Justification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or  PD-14 Sole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Source</a:t>
            </a:r>
            <a:r>
              <a:rPr sz="180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Justification)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0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Submit Purchase Requisition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Procurement</a:t>
            </a:r>
            <a:r>
              <a:rPr sz="22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Services:</a:t>
            </a:r>
            <a:endParaRPr sz="22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5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Drop 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off,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mail,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fax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scan/email are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all</a:t>
            </a:r>
            <a:r>
              <a:rPr sz="1800" spc="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acceptable.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0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Procurement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Services will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work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department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2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issue:</a:t>
            </a:r>
            <a:endParaRPr sz="22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5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Contract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or PO if Sole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Source.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If</a:t>
            </a:r>
            <a:r>
              <a:rPr sz="18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not: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4558" y="313753"/>
            <a:ext cx="37528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“Large” </a:t>
            </a:r>
            <a:r>
              <a:rPr spc="-15" dirty="0"/>
              <a:t>Purchases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139" y="780097"/>
            <a:ext cx="7526655" cy="4331970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2861310">
              <a:lnSpc>
                <a:spcPct val="100000"/>
              </a:lnSpc>
              <a:spcBef>
                <a:spcPts val="1320"/>
              </a:spcBef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(continued)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25"/>
              </a:spcBef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Procurement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Services will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issue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formal</a:t>
            </a:r>
            <a:r>
              <a:rPr sz="24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solicitation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SzPct val="95454"/>
              <a:buFont typeface="Arial"/>
              <a:buChar char="•"/>
              <a:tabLst>
                <a:tab pos="111760" algn="l"/>
                <a:tab pos="3847465" algn="l"/>
              </a:tabLst>
            </a:pPr>
            <a:r>
              <a:rPr sz="2200" b="1" spc="-15" dirty="0">
                <a:solidFill>
                  <a:srgbClr val="FFFFFF"/>
                </a:solidFill>
                <a:latin typeface="Calibri"/>
                <a:cs typeface="Calibri"/>
              </a:rPr>
              <a:t>Invitation for </a:t>
            </a:r>
            <a:r>
              <a:rPr sz="2200" b="1" spc="-5" dirty="0">
                <a:solidFill>
                  <a:srgbClr val="FFFFFF"/>
                </a:solidFill>
                <a:latin typeface="Calibri"/>
                <a:cs typeface="Calibri"/>
              </a:rPr>
              <a:t>Bid (IFB):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Vendor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awarded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must meet </a:t>
            </a:r>
            <a:r>
              <a:rPr sz="2200" b="1" spc="-5" dirty="0">
                <a:solidFill>
                  <a:srgbClr val="FFFFFF"/>
                </a:solidFill>
                <a:latin typeface="Calibri"/>
                <a:cs typeface="Calibri"/>
              </a:rPr>
              <a:t>all 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requirements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 be</a:t>
            </a:r>
            <a:r>
              <a:rPr sz="22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lowest</a:t>
            </a:r>
            <a:r>
              <a:rPr sz="22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cost	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(takes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about 3 – 4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weeks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so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plan 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accordingly.)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FFFFFF"/>
              </a:buClr>
              <a:buFont typeface="Arial"/>
              <a:buChar char="•"/>
            </a:pPr>
            <a:endParaRPr sz="1850">
              <a:latin typeface="Times New Roman"/>
              <a:cs typeface="Times New Roman"/>
            </a:endParaRPr>
          </a:p>
          <a:p>
            <a:pPr marL="12700" marR="30480">
              <a:lnSpc>
                <a:spcPct val="100000"/>
              </a:lnSpc>
              <a:buSzPct val="95454"/>
              <a:buFont typeface="Arial"/>
              <a:buChar char="•"/>
              <a:tabLst>
                <a:tab pos="111760" algn="l"/>
              </a:tabLst>
            </a:pPr>
            <a:r>
              <a:rPr sz="2200" b="1" spc="-15" dirty="0">
                <a:solidFill>
                  <a:srgbClr val="FFFFFF"/>
                </a:solidFill>
                <a:latin typeface="Calibri"/>
                <a:cs typeface="Calibri"/>
              </a:rPr>
              <a:t>Request For </a:t>
            </a:r>
            <a:r>
              <a:rPr sz="2200" b="1" spc="-10" dirty="0">
                <a:solidFill>
                  <a:srgbClr val="FFFFFF"/>
                </a:solidFill>
                <a:latin typeface="Calibri"/>
                <a:cs typeface="Calibri"/>
              </a:rPr>
              <a:t>Proposal </a:t>
            </a:r>
            <a:r>
              <a:rPr sz="2200" b="1" spc="-5" dirty="0">
                <a:solidFill>
                  <a:srgbClr val="FFFFFF"/>
                </a:solidFill>
                <a:latin typeface="Calibri"/>
                <a:cs typeface="Calibri"/>
              </a:rPr>
              <a:t>(RFP):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Vendor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awarded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must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highest  scoring 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offeror,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combination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scored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responses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requirements, 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offeror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qualifications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cost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(takes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at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least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2200" spc="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weeks).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FFFFFF"/>
              </a:buClr>
              <a:buFont typeface="Arial"/>
              <a:buChar char="•"/>
            </a:pPr>
            <a:endParaRPr sz="2050">
              <a:latin typeface="Times New Roman"/>
              <a:cs typeface="Times New Roman"/>
            </a:endParaRPr>
          </a:p>
          <a:p>
            <a:pPr marL="111760" indent="-99060">
              <a:lnSpc>
                <a:spcPct val="100000"/>
              </a:lnSpc>
              <a:buSzPct val="95454"/>
              <a:buFont typeface="Arial"/>
              <a:buChar char="•"/>
              <a:tabLst>
                <a:tab pos="111760" algn="l"/>
              </a:tabLst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Procurement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will issue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PO or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Contract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sz="22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necessary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Purchase Requisition"/>
          <p:cNvSpPr/>
          <p:nvPr/>
        </p:nvSpPr>
        <p:spPr>
          <a:xfrm>
            <a:off x="1862327" y="1501140"/>
            <a:ext cx="5847854" cy="52788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2297" y="426656"/>
            <a:ext cx="8075295" cy="10668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058670">
              <a:lnSpc>
                <a:spcPts val="5240"/>
              </a:lnSpc>
              <a:spcBef>
                <a:spcPts val="105"/>
              </a:spcBef>
            </a:pPr>
            <a:r>
              <a:rPr sz="4400" spc="-5" dirty="0"/>
              <a:t>Filling </a:t>
            </a:r>
            <a:r>
              <a:rPr sz="4400" dirty="0"/>
              <a:t>out the</a:t>
            </a:r>
            <a:r>
              <a:rPr sz="4400" spc="-10" dirty="0"/>
              <a:t> </a:t>
            </a:r>
            <a:r>
              <a:rPr sz="4400" dirty="0"/>
              <a:t>PD-1</a:t>
            </a:r>
            <a:endParaRPr sz="4400"/>
          </a:p>
          <a:p>
            <a:pPr marL="12700">
              <a:lnSpc>
                <a:spcPts val="2960"/>
              </a:lnSpc>
            </a:pPr>
            <a:r>
              <a:rPr sz="2500" spc="-15" dirty="0"/>
              <a:t>For accurate </a:t>
            </a:r>
            <a:r>
              <a:rPr sz="2500" spc="-10" dirty="0"/>
              <a:t>encumbrances, PD-1s </a:t>
            </a:r>
            <a:r>
              <a:rPr sz="2500" spc="-15" dirty="0"/>
              <a:t>must </a:t>
            </a:r>
            <a:r>
              <a:rPr sz="2500" spc="-5" dirty="0"/>
              <a:t>be filled out</a:t>
            </a:r>
            <a:r>
              <a:rPr sz="2500" spc="150" dirty="0"/>
              <a:t> </a:t>
            </a:r>
            <a:r>
              <a:rPr sz="2500" spc="-25" dirty="0"/>
              <a:t>correctly.</a:t>
            </a:r>
            <a:endParaRPr sz="2500"/>
          </a:p>
        </p:txBody>
      </p:sp>
      <p:sp>
        <p:nvSpPr>
          <p:cNvPr id="5" name="object 5"/>
          <p:cNvSpPr txBox="1"/>
          <p:nvPr/>
        </p:nvSpPr>
        <p:spPr>
          <a:xfrm>
            <a:off x="3279140" y="2305668"/>
            <a:ext cx="11537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35" dirty="0">
                <a:solidFill>
                  <a:srgbClr val="FF0000"/>
                </a:solidFill>
                <a:latin typeface="Calibri"/>
                <a:cs typeface="Calibri"/>
              </a:rPr>
              <a:t>Your 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PO</a:t>
            </a:r>
            <a:r>
              <a:rPr sz="1800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Box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24168" y="2351845"/>
            <a:ext cx="12293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3365" marR="5080" indent="-241300">
              <a:lnSpc>
                <a:spcPct val="100000"/>
              </a:lnSpc>
              <a:spcBef>
                <a:spcPts val="100"/>
              </a:spcBef>
            </a:pPr>
            <a:r>
              <a:rPr sz="1800" spc="-35" dirty="0">
                <a:solidFill>
                  <a:srgbClr val="FF0000"/>
                </a:solidFill>
                <a:latin typeface="Calibri"/>
                <a:cs typeface="Calibri"/>
              </a:rPr>
              <a:t>Your</a:t>
            </a:r>
            <a:r>
              <a:rPr sz="1800" spc="-9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physical  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address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 descr="Arrow right"/>
          <p:cNvSpPr/>
          <p:nvPr/>
        </p:nvSpPr>
        <p:spPr>
          <a:xfrm>
            <a:off x="1219961" y="5517641"/>
            <a:ext cx="902335" cy="242570"/>
          </a:xfrm>
          <a:custGeom>
            <a:avLst/>
            <a:gdLst/>
            <a:ahLst/>
            <a:cxnLst/>
            <a:rect l="l" t="t" r="r" b="b"/>
            <a:pathLst>
              <a:path w="902335" h="242570">
                <a:moveTo>
                  <a:pt x="781050" y="0"/>
                </a:moveTo>
                <a:lnTo>
                  <a:pt x="781050" y="60578"/>
                </a:lnTo>
                <a:lnTo>
                  <a:pt x="0" y="60578"/>
                </a:lnTo>
                <a:lnTo>
                  <a:pt x="0" y="181736"/>
                </a:lnTo>
                <a:lnTo>
                  <a:pt x="781050" y="181736"/>
                </a:lnTo>
                <a:lnTo>
                  <a:pt x="781050" y="242315"/>
                </a:lnTo>
                <a:lnTo>
                  <a:pt x="902208" y="121157"/>
                </a:lnTo>
                <a:lnTo>
                  <a:pt x="7810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 descr="Arrow Right"/>
          <p:cNvSpPr/>
          <p:nvPr/>
        </p:nvSpPr>
        <p:spPr>
          <a:xfrm>
            <a:off x="1219961" y="5517641"/>
            <a:ext cx="902335" cy="242570"/>
          </a:xfrm>
          <a:custGeom>
            <a:avLst/>
            <a:gdLst/>
            <a:ahLst/>
            <a:cxnLst/>
            <a:rect l="l" t="t" r="r" b="b"/>
            <a:pathLst>
              <a:path w="902335" h="242570">
                <a:moveTo>
                  <a:pt x="0" y="60578"/>
                </a:moveTo>
                <a:lnTo>
                  <a:pt x="781050" y="60578"/>
                </a:lnTo>
                <a:lnTo>
                  <a:pt x="781050" y="0"/>
                </a:lnTo>
                <a:lnTo>
                  <a:pt x="902208" y="121157"/>
                </a:lnTo>
                <a:lnTo>
                  <a:pt x="781050" y="242315"/>
                </a:lnTo>
                <a:lnTo>
                  <a:pt x="781050" y="181736"/>
                </a:lnTo>
                <a:lnTo>
                  <a:pt x="0" y="181736"/>
                </a:lnTo>
                <a:lnTo>
                  <a:pt x="0" y="60578"/>
                </a:lnTo>
                <a:close/>
              </a:path>
            </a:pathLst>
          </a:custGeom>
          <a:ln w="25908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r>
              <a:rPr lang="en-US" dirty="0"/>
              <a:t>Arrow</a:t>
            </a:r>
            <a:endParaRPr dirty="0"/>
          </a:p>
        </p:txBody>
      </p:sp>
      <p:sp>
        <p:nvSpPr>
          <p:cNvPr id="9" name="object 9" descr="Arrow Left"/>
          <p:cNvSpPr/>
          <p:nvPr/>
        </p:nvSpPr>
        <p:spPr>
          <a:xfrm>
            <a:off x="7401306" y="4479797"/>
            <a:ext cx="596265" cy="242570"/>
          </a:xfrm>
          <a:custGeom>
            <a:avLst/>
            <a:gdLst/>
            <a:ahLst/>
            <a:cxnLst/>
            <a:rect l="l" t="t" r="r" b="b"/>
            <a:pathLst>
              <a:path w="596265" h="242570">
                <a:moveTo>
                  <a:pt x="121157" y="0"/>
                </a:moveTo>
                <a:lnTo>
                  <a:pt x="0" y="121157"/>
                </a:lnTo>
                <a:lnTo>
                  <a:pt x="121157" y="242315"/>
                </a:lnTo>
                <a:lnTo>
                  <a:pt x="121157" y="181736"/>
                </a:lnTo>
                <a:lnTo>
                  <a:pt x="595884" y="181736"/>
                </a:lnTo>
                <a:lnTo>
                  <a:pt x="595884" y="60578"/>
                </a:lnTo>
                <a:lnTo>
                  <a:pt x="121157" y="60578"/>
                </a:lnTo>
                <a:lnTo>
                  <a:pt x="12115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 descr="Arrow Left"/>
          <p:cNvSpPr/>
          <p:nvPr/>
        </p:nvSpPr>
        <p:spPr>
          <a:xfrm>
            <a:off x="7401306" y="4479797"/>
            <a:ext cx="596265" cy="242570"/>
          </a:xfrm>
          <a:custGeom>
            <a:avLst/>
            <a:gdLst/>
            <a:ahLst/>
            <a:cxnLst/>
            <a:rect l="l" t="t" r="r" b="b"/>
            <a:pathLst>
              <a:path w="596265" h="242570">
                <a:moveTo>
                  <a:pt x="0" y="121157"/>
                </a:moveTo>
                <a:lnTo>
                  <a:pt x="121157" y="0"/>
                </a:lnTo>
                <a:lnTo>
                  <a:pt x="121157" y="60578"/>
                </a:lnTo>
                <a:lnTo>
                  <a:pt x="595884" y="60578"/>
                </a:lnTo>
                <a:lnTo>
                  <a:pt x="595884" y="181736"/>
                </a:lnTo>
                <a:lnTo>
                  <a:pt x="121157" y="181736"/>
                </a:lnTo>
                <a:lnTo>
                  <a:pt x="121157" y="242315"/>
                </a:lnTo>
                <a:lnTo>
                  <a:pt x="0" y="121157"/>
                </a:lnTo>
                <a:close/>
              </a:path>
            </a:pathLst>
          </a:custGeom>
          <a:ln w="25908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 descr="Arrow Left"/>
          <p:cNvSpPr/>
          <p:nvPr/>
        </p:nvSpPr>
        <p:spPr>
          <a:xfrm>
            <a:off x="7422642" y="4786121"/>
            <a:ext cx="565785" cy="242570"/>
          </a:xfrm>
          <a:custGeom>
            <a:avLst/>
            <a:gdLst/>
            <a:ahLst/>
            <a:cxnLst/>
            <a:rect l="l" t="t" r="r" b="b"/>
            <a:pathLst>
              <a:path w="565784" h="242570">
                <a:moveTo>
                  <a:pt x="121157" y="0"/>
                </a:moveTo>
                <a:lnTo>
                  <a:pt x="0" y="121157"/>
                </a:lnTo>
                <a:lnTo>
                  <a:pt x="121157" y="242315"/>
                </a:lnTo>
                <a:lnTo>
                  <a:pt x="121157" y="181736"/>
                </a:lnTo>
                <a:lnTo>
                  <a:pt x="565404" y="181736"/>
                </a:lnTo>
                <a:lnTo>
                  <a:pt x="565404" y="60578"/>
                </a:lnTo>
                <a:lnTo>
                  <a:pt x="121157" y="60578"/>
                </a:lnTo>
                <a:lnTo>
                  <a:pt x="12115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 descr="Arrow left&#10;"/>
          <p:cNvSpPr/>
          <p:nvPr/>
        </p:nvSpPr>
        <p:spPr>
          <a:xfrm>
            <a:off x="7422642" y="4786121"/>
            <a:ext cx="565785" cy="242570"/>
          </a:xfrm>
          <a:custGeom>
            <a:avLst/>
            <a:gdLst/>
            <a:ahLst/>
            <a:cxnLst/>
            <a:rect l="l" t="t" r="r" b="b"/>
            <a:pathLst>
              <a:path w="565784" h="242570">
                <a:moveTo>
                  <a:pt x="0" y="121157"/>
                </a:moveTo>
                <a:lnTo>
                  <a:pt x="121157" y="0"/>
                </a:lnTo>
                <a:lnTo>
                  <a:pt x="121157" y="60578"/>
                </a:lnTo>
                <a:lnTo>
                  <a:pt x="565404" y="60578"/>
                </a:lnTo>
                <a:lnTo>
                  <a:pt x="565404" y="181736"/>
                </a:lnTo>
                <a:lnTo>
                  <a:pt x="121157" y="181736"/>
                </a:lnTo>
                <a:lnTo>
                  <a:pt x="121157" y="242315"/>
                </a:lnTo>
                <a:lnTo>
                  <a:pt x="0" y="121157"/>
                </a:lnTo>
                <a:close/>
              </a:path>
            </a:pathLst>
          </a:custGeom>
          <a:ln w="25908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 descr="Rounded arrow down&#10;"/>
          <p:cNvSpPr/>
          <p:nvPr/>
        </p:nvSpPr>
        <p:spPr>
          <a:xfrm>
            <a:off x="3932682" y="5197602"/>
            <a:ext cx="692150" cy="320040"/>
          </a:xfrm>
          <a:custGeom>
            <a:avLst/>
            <a:gdLst/>
            <a:ahLst/>
            <a:cxnLst/>
            <a:rect l="l" t="t" r="r" b="b"/>
            <a:pathLst>
              <a:path w="692150" h="320039">
                <a:moveTo>
                  <a:pt x="331470" y="0"/>
                </a:moveTo>
                <a:lnTo>
                  <a:pt x="282486" y="3469"/>
                </a:lnTo>
                <a:lnTo>
                  <a:pt x="235735" y="13549"/>
                </a:lnTo>
                <a:lnTo>
                  <a:pt x="191728" y="29744"/>
                </a:lnTo>
                <a:lnTo>
                  <a:pt x="150979" y="51559"/>
                </a:lnTo>
                <a:lnTo>
                  <a:pt x="113999" y="78498"/>
                </a:lnTo>
                <a:lnTo>
                  <a:pt x="81302" y="110068"/>
                </a:lnTo>
                <a:lnTo>
                  <a:pt x="53400" y="145772"/>
                </a:lnTo>
                <a:lnTo>
                  <a:pt x="30806" y="185116"/>
                </a:lnTo>
                <a:lnTo>
                  <a:pt x="14033" y="227606"/>
                </a:lnTo>
                <a:lnTo>
                  <a:pt x="3593" y="272745"/>
                </a:lnTo>
                <a:lnTo>
                  <a:pt x="0" y="320040"/>
                </a:lnTo>
                <a:lnTo>
                  <a:pt x="91440" y="320040"/>
                </a:lnTo>
                <a:lnTo>
                  <a:pt x="95980" y="275736"/>
                </a:lnTo>
                <a:lnTo>
                  <a:pt x="109139" y="233867"/>
                </a:lnTo>
                <a:lnTo>
                  <a:pt x="130219" y="195451"/>
                </a:lnTo>
                <a:lnTo>
                  <a:pt x="158526" y="161509"/>
                </a:lnTo>
                <a:lnTo>
                  <a:pt x="193363" y="133060"/>
                </a:lnTo>
                <a:lnTo>
                  <a:pt x="234035" y="111125"/>
                </a:lnTo>
                <a:lnTo>
                  <a:pt x="280226" y="96665"/>
                </a:lnTo>
                <a:lnTo>
                  <a:pt x="327082" y="91418"/>
                </a:lnTo>
                <a:lnTo>
                  <a:pt x="562292" y="91418"/>
                </a:lnTo>
                <a:lnTo>
                  <a:pt x="547071" y="76944"/>
                </a:lnTo>
                <a:lnTo>
                  <a:pt x="509922" y="50333"/>
                </a:lnTo>
                <a:lnTo>
                  <a:pt x="469217" y="28925"/>
                </a:lnTo>
                <a:lnTo>
                  <a:pt x="425526" y="13128"/>
                </a:lnTo>
                <a:lnTo>
                  <a:pt x="379420" y="3350"/>
                </a:lnTo>
                <a:lnTo>
                  <a:pt x="331470" y="0"/>
                </a:lnTo>
                <a:close/>
              </a:path>
              <a:path w="692150" h="320039">
                <a:moveTo>
                  <a:pt x="691819" y="227241"/>
                </a:moveTo>
                <a:lnTo>
                  <a:pt x="508939" y="227241"/>
                </a:lnTo>
                <a:lnTo>
                  <a:pt x="617220" y="320040"/>
                </a:lnTo>
                <a:lnTo>
                  <a:pt x="691819" y="227241"/>
                </a:lnTo>
                <a:close/>
              </a:path>
              <a:path w="692150" h="320039">
                <a:moveTo>
                  <a:pt x="562292" y="91418"/>
                </a:moveTo>
                <a:lnTo>
                  <a:pt x="327082" y="91418"/>
                </a:lnTo>
                <a:lnTo>
                  <a:pt x="373328" y="94917"/>
                </a:lnTo>
                <a:lnTo>
                  <a:pt x="417691" y="106694"/>
                </a:lnTo>
                <a:lnTo>
                  <a:pt x="458898" y="126282"/>
                </a:lnTo>
                <a:lnTo>
                  <a:pt x="495673" y="153214"/>
                </a:lnTo>
                <a:lnTo>
                  <a:pt x="526744" y="187022"/>
                </a:lnTo>
                <a:lnTo>
                  <a:pt x="550837" y="227241"/>
                </a:lnTo>
                <a:lnTo>
                  <a:pt x="648703" y="227241"/>
                </a:lnTo>
                <a:lnTo>
                  <a:pt x="631480" y="183905"/>
                </a:lnTo>
                <a:lnTo>
                  <a:pt x="608421" y="144138"/>
                </a:lnTo>
                <a:lnTo>
                  <a:pt x="580094" y="108348"/>
                </a:lnTo>
                <a:lnTo>
                  <a:pt x="562292" y="9141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 descr="Rounded arrow down&#10;"/>
          <p:cNvSpPr/>
          <p:nvPr/>
        </p:nvSpPr>
        <p:spPr>
          <a:xfrm>
            <a:off x="3932682" y="5197602"/>
            <a:ext cx="692150" cy="320040"/>
          </a:xfrm>
          <a:custGeom>
            <a:avLst/>
            <a:gdLst/>
            <a:ahLst/>
            <a:cxnLst/>
            <a:rect l="l" t="t" r="r" b="b"/>
            <a:pathLst>
              <a:path w="692150" h="320039">
                <a:moveTo>
                  <a:pt x="0" y="320040"/>
                </a:moveTo>
                <a:lnTo>
                  <a:pt x="3593" y="272745"/>
                </a:lnTo>
                <a:lnTo>
                  <a:pt x="14033" y="227606"/>
                </a:lnTo>
                <a:lnTo>
                  <a:pt x="30806" y="185116"/>
                </a:lnTo>
                <a:lnTo>
                  <a:pt x="53400" y="145772"/>
                </a:lnTo>
                <a:lnTo>
                  <a:pt x="81302" y="110068"/>
                </a:lnTo>
                <a:lnTo>
                  <a:pt x="113999" y="78498"/>
                </a:lnTo>
                <a:lnTo>
                  <a:pt x="150979" y="51559"/>
                </a:lnTo>
                <a:lnTo>
                  <a:pt x="191728" y="29744"/>
                </a:lnTo>
                <a:lnTo>
                  <a:pt x="235735" y="13549"/>
                </a:lnTo>
                <a:lnTo>
                  <a:pt x="282486" y="3469"/>
                </a:lnTo>
                <a:lnTo>
                  <a:pt x="331470" y="0"/>
                </a:lnTo>
                <a:lnTo>
                  <a:pt x="379420" y="3350"/>
                </a:lnTo>
                <a:lnTo>
                  <a:pt x="425526" y="13128"/>
                </a:lnTo>
                <a:lnTo>
                  <a:pt x="469217" y="28925"/>
                </a:lnTo>
                <a:lnTo>
                  <a:pt x="509922" y="50333"/>
                </a:lnTo>
                <a:lnTo>
                  <a:pt x="547071" y="76944"/>
                </a:lnTo>
                <a:lnTo>
                  <a:pt x="580094" y="108348"/>
                </a:lnTo>
                <a:lnTo>
                  <a:pt x="608421" y="144138"/>
                </a:lnTo>
                <a:lnTo>
                  <a:pt x="631480" y="183905"/>
                </a:lnTo>
                <a:lnTo>
                  <a:pt x="648703" y="227241"/>
                </a:lnTo>
                <a:lnTo>
                  <a:pt x="691819" y="227241"/>
                </a:lnTo>
                <a:lnTo>
                  <a:pt x="617220" y="320040"/>
                </a:lnTo>
                <a:lnTo>
                  <a:pt x="508939" y="227241"/>
                </a:lnTo>
                <a:lnTo>
                  <a:pt x="550837" y="227241"/>
                </a:lnTo>
                <a:lnTo>
                  <a:pt x="526744" y="187022"/>
                </a:lnTo>
                <a:lnTo>
                  <a:pt x="495673" y="153214"/>
                </a:lnTo>
                <a:lnTo>
                  <a:pt x="458898" y="126282"/>
                </a:lnTo>
                <a:lnTo>
                  <a:pt x="417691" y="106694"/>
                </a:lnTo>
                <a:lnTo>
                  <a:pt x="373328" y="94917"/>
                </a:lnTo>
                <a:lnTo>
                  <a:pt x="327082" y="91418"/>
                </a:lnTo>
                <a:lnTo>
                  <a:pt x="280226" y="96665"/>
                </a:lnTo>
                <a:lnTo>
                  <a:pt x="234035" y="111125"/>
                </a:lnTo>
                <a:lnTo>
                  <a:pt x="193363" y="133060"/>
                </a:lnTo>
                <a:lnTo>
                  <a:pt x="158526" y="161509"/>
                </a:lnTo>
                <a:lnTo>
                  <a:pt x="130219" y="195451"/>
                </a:lnTo>
                <a:lnTo>
                  <a:pt x="109139" y="233867"/>
                </a:lnTo>
                <a:lnTo>
                  <a:pt x="95980" y="275736"/>
                </a:lnTo>
                <a:lnTo>
                  <a:pt x="91440" y="320040"/>
                </a:lnTo>
                <a:lnTo>
                  <a:pt x="0" y="320040"/>
                </a:lnTo>
                <a:close/>
              </a:path>
            </a:pathLst>
          </a:custGeom>
          <a:ln w="25908">
            <a:solidFill>
              <a:srgbClr val="EDEB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 descr="Arrow left"/>
          <p:cNvSpPr/>
          <p:nvPr/>
        </p:nvSpPr>
        <p:spPr>
          <a:xfrm>
            <a:off x="7392161" y="3758946"/>
            <a:ext cx="596265" cy="242570"/>
          </a:xfrm>
          <a:custGeom>
            <a:avLst/>
            <a:gdLst/>
            <a:ahLst/>
            <a:cxnLst/>
            <a:rect l="l" t="t" r="r" b="b"/>
            <a:pathLst>
              <a:path w="596265" h="242570">
                <a:moveTo>
                  <a:pt x="121157" y="0"/>
                </a:moveTo>
                <a:lnTo>
                  <a:pt x="0" y="121157"/>
                </a:lnTo>
                <a:lnTo>
                  <a:pt x="121157" y="242315"/>
                </a:lnTo>
                <a:lnTo>
                  <a:pt x="121157" y="181736"/>
                </a:lnTo>
                <a:lnTo>
                  <a:pt x="595884" y="181736"/>
                </a:lnTo>
                <a:lnTo>
                  <a:pt x="595884" y="60578"/>
                </a:lnTo>
                <a:lnTo>
                  <a:pt x="121157" y="60578"/>
                </a:lnTo>
                <a:lnTo>
                  <a:pt x="12115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 descr="Arrow Left&#10;"/>
          <p:cNvSpPr/>
          <p:nvPr/>
        </p:nvSpPr>
        <p:spPr>
          <a:xfrm>
            <a:off x="7392161" y="3758946"/>
            <a:ext cx="596265" cy="242570"/>
          </a:xfrm>
          <a:custGeom>
            <a:avLst/>
            <a:gdLst/>
            <a:ahLst/>
            <a:cxnLst/>
            <a:rect l="l" t="t" r="r" b="b"/>
            <a:pathLst>
              <a:path w="596265" h="242570">
                <a:moveTo>
                  <a:pt x="0" y="121157"/>
                </a:moveTo>
                <a:lnTo>
                  <a:pt x="121157" y="0"/>
                </a:lnTo>
                <a:lnTo>
                  <a:pt x="121157" y="60578"/>
                </a:lnTo>
                <a:lnTo>
                  <a:pt x="595884" y="60578"/>
                </a:lnTo>
                <a:lnTo>
                  <a:pt x="595884" y="181736"/>
                </a:lnTo>
                <a:lnTo>
                  <a:pt x="121157" y="181736"/>
                </a:lnTo>
                <a:lnTo>
                  <a:pt x="121157" y="242315"/>
                </a:lnTo>
                <a:lnTo>
                  <a:pt x="0" y="121157"/>
                </a:lnTo>
                <a:close/>
              </a:path>
            </a:pathLst>
          </a:custGeom>
          <a:ln w="25908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 descr="Index Numbers and Account Codes including any breakdown should be stated-Designate FY&#10;"/>
          <p:cNvSpPr/>
          <p:nvPr/>
        </p:nvSpPr>
        <p:spPr>
          <a:xfrm>
            <a:off x="76200" y="4533900"/>
            <a:ext cx="1835150" cy="1754505"/>
          </a:xfrm>
          <a:custGeom>
            <a:avLst/>
            <a:gdLst/>
            <a:ahLst/>
            <a:cxnLst/>
            <a:rect l="l" t="t" r="r" b="b"/>
            <a:pathLst>
              <a:path w="1835150" h="1754504">
                <a:moveTo>
                  <a:pt x="0" y="0"/>
                </a:moveTo>
                <a:lnTo>
                  <a:pt x="1834895" y="0"/>
                </a:lnTo>
                <a:lnTo>
                  <a:pt x="1834895" y="1754124"/>
                </a:lnTo>
                <a:lnTo>
                  <a:pt x="0" y="1754124"/>
                </a:lnTo>
                <a:lnTo>
                  <a:pt x="0" y="0"/>
                </a:lnTo>
                <a:close/>
              </a:path>
            </a:pathLst>
          </a:custGeom>
          <a:solidFill>
            <a:srgbClr val="FBFA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54823" y="4551239"/>
            <a:ext cx="1611630" cy="1671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Index Number(s)  </a:t>
            </a:r>
            <a:r>
              <a:rPr sz="1800" dirty="0">
                <a:latin typeface="Calibri"/>
                <a:cs typeface="Calibri"/>
              </a:rPr>
              <a:t>&amp; </a:t>
            </a:r>
            <a:r>
              <a:rPr sz="1800" spc="-10" dirty="0">
                <a:latin typeface="Calibri"/>
                <a:cs typeface="Calibri"/>
              </a:rPr>
              <a:t>Account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Codes  including </a:t>
            </a:r>
            <a:r>
              <a:rPr sz="1800" spc="-15" dirty="0">
                <a:latin typeface="Calibri"/>
                <a:cs typeface="Calibri"/>
              </a:rPr>
              <a:t>any  breakdown  </a:t>
            </a:r>
            <a:r>
              <a:rPr sz="1800" spc="-5" dirty="0">
                <a:latin typeface="Calibri"/>
                <a:cs typeface="Calibri"/>
              </a:rPr>
              <a:t>should </a:t>
            </a:r>
            <a:r>
              <a:rPr sz="1800" dirty="0">
                <a:latin typeface="Calibri"/>
                <a:cs typeface="Calibri"/>
              </a:rPr>
              <a:t>be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stated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- </a:t>
            </a:r>
            <a:r>
              <a:rPr sz="1800" spc="-10" dirty="0">
                <a:latin typeface="Calibri"/>
                <a:cs typeface="Calibri"/>
              </a:rPr>
              <a:t>Designate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9" name="object 19" descr="Estimated initial purchase price and estimated total contract value should be stated&#10;"/>
          <p:cNvSpPr/>
          <p:nvPr/>
        </p:nvSpPr>
        <p:spPr>
          <a:xfrm>
            <a:off x="7760207" y="3113532"/>
            <a:ext cx="1384300" cy="2585085"/>
          </a:xfrm>
          <a:custGeom>
            <a:avLst/>
            <a:gdLst/>
            <a:ahLst/>
            <a:cxnLst/>
            <a:rect l="l" t="t" r="r" b="b"/>
            <a:pathLst>
              <a:path w="1384300" h="2585085">
                <a:moveTo>
                  <a:pt x="0" y="2584704"/>
                </a:moveTo>
                <a:lnTo>
                  <a:pt x="1383792" y="2584704"/>
                </a:lnTo>
                <a:lnTo>
                  <a:pt x="1383792" y="0"/>
                </a:lnTo>
                <a:lnTo>
                  <a:pt x="0" y="0"/>
                </a:lnTo>
                <a:lnTo>
                  <a:pt x="0" y="2584704"/>
                </a:lnTo>
                <a:close/>
              </a:path>
            </a:pathLst>
          </a:custGeom>
          <a:solidFill>
            <a:srgbClr val="FBFA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7838708" y="3130775"/>
            <a:ext cx="1215390" cy="2494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Estimated  </a:t>
            </a:r>
            <a:r>
              <a:rPr sz="1800" spc="-5" dirty="0">
                <a:latin typeface="Calibri"/>
                <a:cs typeface="Calibri"/>
              </a:rPr>
              <a:t>initial  purchase  price </a:t>
            </a:r>
            <a:r>
              <a:rPr sz="1800" dirty="0">
                <a:latin typeface="Calibri"/>
                <a:cs typeface="Calibri"/>
              </a:rPr>
              <a:t>and  </a:t>
            </a:r>
            <a:r>
              <a:rPr sz="1800" spc="-10" dirty="0">
                <a:latin typeface="Calibri"/>
                <a:cs typeface="Calibri"/>
              </a:rPr>
              <a:t>estimated  </a:t>
            </a:r>
            <a:r>
              <a:rPr sz="1800" spc="-40" dirty="0">
                <a:latin typeface="Calibri"/>
                <a:cs typeface="Calibri"/>
              </a:rPr>
              <a:t>Total  </a:t>
            </a:r>
            <a:r>
              <a:rPr sz="1800" spc="-10" dirty="0">
                <a:latin typeface="Calibri"/>
                <a:cs typeface="Calibri"/>
              </a:rPr>
              <a:t>Contract  </a:t>
            </a:r>
            <a:r>
              <a:rPr sz="1800" spc="-25" dirty="0">
                <a:latin typeface="Calibri"/>
                <a:cs typeface="Calibri"/>
              </a:rPr>
              <a:t>Value </a:t>
            </a:r>
            <a:r>
              <a:rPr sz="1800" spc="-5" dirty="0">
                <a:latin typeface="Calibri"/>
                <a:cs typeface="Calibri"/>
              </a:rPr>
              <a:t>should  </a:t>
            </a:r>
            <a:r>
              <a:rPr sz="1800" dirty="0">
                <a:latin typeface="Calibri"/>
                <a:cs typeface="Calibri"/>
              </a:rPr>
              <a:t>be </a:t>
            </a:r>
            <a:r>
              <a:rPr sz="1800" spc="-20" dirty="0">
                <a:latin typeface="Calibri"/>
                <a:cs typeface="Calibri"/>
              </a:rPr>
              <a:t>stated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21865" marR="5080" indent="-2082164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Be </a:t>
            </a:r>
            <a:r>
              <a:rPr spc="-20" dirty="0"/>
              <a:t>sure to </a:t>
            </a:r>
            <a:r>
              <a:rPr spc="-10" dirty="0"/>
              <a:t>define </a:t>
            </a:r>
            <a:r>
              <a:rPr spc="-20" dirty="0"/>
              <a:t>more </a:t>
            </a:r>
            <a:r>
              <a:rPr spc="-5" dirty="0"/>
              <a:t>than </a:t>
            </a:r>
            <a:r>
              <a:rPr spc="-25" dirty="0"/>
              <a:t>“sorta”  </a:t>
            </a:r>
            <a:r>
              <a:rPr spc="-10" dirty="0"/>
              <a:t>what </a:t>
            </a:r>
            <a:r>
              <a:rPr spc="-20" dirty="0"/>
              <a:t>you want.</a:t>
            </a:r>
          </a:p>
        </p:txBody>
      </p:sp>
      <p:sp>
        <p:nvSpPr>
          <p:cNvPr id="3" name="object 3" descr="Be sure to define more than &quot;sorta&quot; what you want"/>
          <p:cNvSpPr/>
          <p:nvPr/>
        </p:nvSpPr>
        <p:spPr>
          <a:xfrm>
            <a:off x="1028700" y="1740408"/>
            <a:ext cx="7103363" cy="39959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Independent </a:t>
            </a:r>
            <a:r>
              <a:rPr spc="-25" dirty="0"/>
              <a:t>Contractors</a:t>
            </a:r>
            <a:r>
              <a:rPr spc="-60" dirty="0"/>
              <a:t> </a:t>
            </a:r>
            <a:r>
              <a:rPr spc="-10" dirty="0"/>
              <a:t>vs.</a:t>
            </a:r>
          </a:p>
          <a:p>
            <a:pPr algn="ctr">
              <a:lnSpc>
                <a:spcPct val="100000"/>
              </a:lnSpc>
            </a:pPr>
            <a:r>
              <a:rPr spc="-15" dirty="0"/>
              <a:t>Employees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43065"/>
            <a:ext cx="8023225" cy="4182745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355600" marR="448945" indent="-342900">
              <a:lnSpc>
                <a:spcPts val="2110"/>
              </a:lnSpc>
              <a:spcBef>
                <a:spcPts val="6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Can be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difficult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determine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status.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Lots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compliance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tax 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implications.</a:t>
            </a:r>
            <a:endParaRPr sz="2200">
              <a:latin typeface="Calibri"/>
              <a:cs typeface="Calibri"/>
            </a:endParaRPr>
          </a:p>
          <a:p>
            <a:pPr marL="355600" marR="46990" indent="-342900">
              <a:lnSpc>
                <a:spcPts val="2110"/>
              </a:lnSpc>
              <a:spcBef>
                <a:spcPts val="535"/>
              </a:spcBef>
              <a:buFont typeface="Arial"/>
              <a:buChar char="•"/>
              <a:tabLst>
                <a:tab pos="354965" algn="l"/>
                <a:tab pos="355600" algn="l"/>
                <a:tab pos="2721610" algn="l"/>
                <a:tab pos="4285615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If someone is an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employee, they cannot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also be an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independent 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contractor</a:t>
            </a:r>
            <a:r>
              <a:rPr sz="2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MSU.	Any pay for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additional duties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must go through 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HR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be paid as</a:t>
            </a:r>
            <a:r>
              <a:rPr sz="22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additional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comp.	The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IRS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has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very strict guidelines 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about 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person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being both an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employee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 an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independent 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contractor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 it is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best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run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everything through</a:t>
            </a:r>
            <a:r>
              <a:rPr sz="2200" spc="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payroll.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FFFFFF"/>
              </a:buClr>
              <a:buFont typeface="Arial"/>
              <a:buChar char="•"/>
            </a:pPr>
            <a:endParaRPr sz="2750">
              <a:latin typeface="Times New Roman"/>
              <a:cs typeface="Times New Roman"/>
            </a:endParaRPr>
          </a:p>
          <a:p>
            <a:pPr marL="355600" marR="170180" indent="-342900">
              <a:lnSpc>
                <a:spcPts val="211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There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also Conflict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Interest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items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consider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Legal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and 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grants.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FFFFFF"/>
              </a:buClr>
              <a:buFont typeface="Arial"/>
              <a:buChar char="•"/>
            </a:pPr>
            <a:endParaRPr sz="275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2110"/>
              </a:lnSpc>
              <a:buFont typeface="Arial"/>
              <a:buChar char="•"/>
              <a:tabLst>
                <a:tab pos="354965" algn="l"/>
                <a:tab pos="355600" algn="l"/>
                <a:tab pos="5375275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If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you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have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unique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circumstance,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please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contact Katie Matzinger  at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X7508</a:t>
            </a:r>
            <a:r>
              <a:rPr sz="22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2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u="heavy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  <a:hlinkClick r:id="rId2"/>
              </a:rPr>
              <a:t>katie.matzinger@montana.edu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otherwise, please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work 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with HR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directly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add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payroll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as a</a:t>
            </a:r>
            <a:r>
              <a:rPr sz="22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5" dirty="0">
                <a:solidFill>
                  <a:srgbClr val="FFFFFF"/>
                </a:solidFill>
                <a:latin typeface="Calibri"/>
                <a:cs typeface="Calibri"/>
              </a:rPr>
              <a:t>One-Pay.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70790" y="461581"/>
            <a:ext cx="36004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latin typeface="Calibri"/>
                <a:cs typeface="Calibri"/>
              </a:rPr>
              <a:t>IT</a:t>
            </a:r>
            <a:r>
              <a:rPr sz="4400" b="1" spc="-80" dirty="0">
                <a:latin typeface="Calibri"/>
                <a:cs typeface="Calibri"/>
              </a:rPr>
              <a:t> </a:t>
            </a:r>
            <a:r>
              <a:rPr sz="4400" b="1" spc="-15" dirty="0">
                <a:latin typeface="Calibri"/>
                <a:cs typeface="Calibri"/>
              </a:rPr>
              <a:t>Procurement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7390" y="1366084"/>
            <a:ext cx="7665720" cy="447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Three important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questions: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900">
              <a:latin typeface="Times New Roman"/>
              <a:cs typeface="Times New Roman"/>
            </a:endParaRPr>
          </a:p>
          <a:p>
            <a:pPr marL="469900" marR="244475" indent="-4572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Will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this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product/service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process,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store,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require any 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faculty, 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staff, 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student,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research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data?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FFFFFF"/>
              </a:buClr>
              <a:buFont typeface="Calibri"/>
              <a:buAutoNum type="arabicPeriod"/>
            </a:pPr>
            <a:endParaRPr sz="29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Will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this product/service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integrated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with other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systems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20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MSU?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FFFFFF"/>
              </a:buClr>
              <a:buFont typeface="Calibri"/>
              <a:buAutoNum type="arabicPeriod"/>
            </a:pPr>
            <a:endParaRPr sz="29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Will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this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product/service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connected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 MSU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network?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If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you answered yes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any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of these,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contact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portfolio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management 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office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at </a:t>
            </a:r>
            <a:r>
              <a:rPr sz="2000" b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  <a:hlinkClick r:id="rId2"/>
              </a:rPr>
              <a:t>pmo@montana.edu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before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you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buy! The PMO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will help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you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to 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sure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that your purchase isn’t responsible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data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breach or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adversely 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affects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other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MSU</a:t>
            </a:r>
            <a:r>
              <a:rPr sz="20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systems.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69394" y="461581"/>
            <a:ext cx="46037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/>
              <a:t>Contact</a:t>
            </a:r>
            <a:r>
              <a:rPr sz="4400" spc="-60" dirty="0"/>
              <a:t> </a:t>
            </a:r>
            <a:r>
              <a:rPr sz="4400" spc="-15" dirty="0"/>
              <a:t>Information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17299"/>
            <a:ext cx="2889250" cy="1030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130935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Brian</a:t>
            </a:r>
            <a:r>
              <a:rPr sz="22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O’Connor  Director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boconnor@montana.edu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958211"/>
            <a:ext cx="3583304" cy="1365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24841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Ramie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Pederson  Procurement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Officer</a:t>
            </a:r>
            <a:endParaRPr sz="2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200" spc="-55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r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a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m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i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e.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p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e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d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e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r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so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n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@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m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o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nt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a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n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a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.ed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u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406-994-3213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634352"/>
            <a:ext cx="3936365" cy="1365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600835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Cheri 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Toeniskoetter 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Procurement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Officer</a:t>
            </a:r>
            <a:endParaRPr sz="2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  <a:hlinkClick r:id="rId4"/>
              </a:rPr>
              <a:t>cheri.toeniskoetter@montana.edu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406-994-3212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79404" y="1621761"/>
            <a:ext cx="3505200" cy="1365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868680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Peggy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Wallace  Procurement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Associate</a:t>
            </a:r>
            <a:endParaRPr sz="2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  <a:hlinkClick r:id="rId5"/>
              </a:rPr>
              <a:t>pe</a:t>
            </a:r>
            <a:r>
              <a:rPr sz="2200" spc="15" dirty="0">
                <a:solidFill>
                  <a:srgbClr val="FFFFFF"/>
                </a:solidFill>
                <a:latin typeface="Calibri"/>
                <a:cs typeface="Calibri"/>
                <a:hlinkClick r:id="rId5"/>
              </a:rPr>
              <a:t>g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  <a:hlinkClick r:id="rId5"/>
              </a:rPr>
              <a:t>g</a:t>
            </a:r>
            <a:r>
              <a:rPr sz="2200" spc="-150" dirty="0">
                <a:solidFill>
                  <a:srgbClr val="FFFFFF"/>
                </a:solidFill>
                <a:latin typeface="Calibri"/>
                <a:cs typeface="Calibri"/>
                <a:hlinkClick r:id="rId5"/>
              </a:rPr>
              <a:t>y</a:t>
            </a:r>
            <a:r>
              <a:rPr sz="2200" spc="-80" dirty="0">
                <a:solidFill>
                  <a:srgbClr val="FFFFFF"/>
                </a:solidFill>
                <a:latin typeface="Calibri"/>
                <a:cs typeface="Calibri"/>
                <a:hlinkClick r:id="rId5"/>
              </a:rPr>
              <a:t>.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  <a:hlinkClick r:id="rId5"/>
              </a:rPr>
              <a:t>w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  <a:hlinkClick r:id="rId5"/>
              </a:rPr>
              <a:t>alla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  <a:hlinkClick r:id="rId5"/>
              </a:rPr>
              <a:t>ce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  <a:hlinkClick r:id="rId5"/>
              </a:rPr>
              <a:t>1@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  <a:hlinkClick r:id="rId5"/>
              </a:rPr>
              <a:t>m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  <a:hlinkClick r:id="rId5"/>
              </a:rPr>
              <a:t>o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  <a:hlinkClick r:id="rId5"/>
              </a:rPr>
              <a:t>nt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  <a:hlinkClick r:id="rId5"/>
              </a:rPr>
              <a:t>a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  <a:hlinkClick r:id="rId5"/>
              </a:rPr>
              <a:t>n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  <a:hlinkClick r:id="rId5"/>
              </a:rPr>
              <a:t>a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  <a:hlinkClick r:id="rId5"/>
              </a:rPr>
              <a:t>.ed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  <a:hlinkClick r:id="rId5"/>
              </a:rPr>
              <a:t>u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994-3211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79404" y="3444599"/>
            <a:ext cx="3659504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solidFill>
                  <a:srgbClr val="FFFFFF"/>
                </a:solidFill>
                <a:latin typeface="Calibri"/>
                <a:cs typeface="Calibri"/>
              </a:rPr>
              <a:t>Main </a:t>
            </a:r>
            <a:r>
              <a:rPr sz="2200" b="1" spc="-10" dirty="0">
                <a:solidFill>
                  <a:srgbClr val="FFFFFF"/>
                </a:solidFill>
                <a:latin typeface="Calibri"/>
                <a:cs typeface="Calibri"/>
              </a:rPr>
              <a:t>Phone:</a:t>
            </a:r>
            <a:r>
              <a:rPr sz="2200" b="1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Calibri"/>
                <a:cs typeface="Calibri"/>
              </a:rPr>
              <a:t>994-3211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200" b="1" spc="-5" dirty="0">
                <a:solidFill>
                  <a:srgbClr val="FFFFFF"/>
                </a:solidFill>
                <a:latin typeface="Calibri"/>
                <a:cs typeface="Calibri"/>
              </a:rPr>
              <a:t>Email:</a:t>
            </a:r>
            <a:r>
              <a:rPr sz="22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FFFFFF"/>
                </a:solidFill>
                <a:latin typeface="Calibri"/>
                <a:cs typeface="Calibri"/>
                <a:hlinkClick r:id="rId6"/>
              </a:rPr>
              <a:t>purchase@montana.edu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79404" y="4450284"/>
            <a:ext cx="359791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solidFill>
                  <a:srgbClr val="FFFFFF"/>
                </a:solidFill>
                <a:latin typeface="Calibri"/>
                <a:cs typeface="Calibri"/>
              </a:rPr>
              <a:t>Office: </a:t>
            </a:r>
            <a:r>
              <a:rPr sz="2200" b="1" spc="-15" dirty="0">
                <a:solidFill>
                  <a:srgbClr val="FFFFFF"/>
                </a:solidFill>
                <a:latin typeface="Calibri"/>
                <a:cs typeface="Calibri"/>
              </a:rPr>
              <a:t>Room </a:t>
            </a:r>
            <a:r>
              <a:rPr sz="2200" b="1" spc="-5" dirty="0">
                <a:solidFill>
                  <a:srgbClr val="FFFFFF"/>
                </a:solidFill>
                <a:latin typeface="Calibri"/>
                <a:cs typeface="Calibri"/>
              </a:rPr>
              <a:t>19, </a:t>
            </a:r>
            <a:r>
              <a:rPr sz="2200" b="1" spc="-15" dirty="0">
                <a:solidFill>
                  <a:srgbClr val="FFFFFF"/>
                </a:solidFill>
                <a:latin typeface="Calibri"/>
                <a:cs typeface="Calibri"/>
              </a:rPr>
              <a:t>Montana</a:t>
            </a:r>
            <a:r>
              <a:rPr sz="2200" b="1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FFFFFF"/>
                </a:solidFill>
                <a:latin typeface="Calibri"/>
                <a:cs typeface="Calibri"/>
              </a:rPr>
              <a:t>Hall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74139" y="1204089"/>
            <a:ext cx="6261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Website:</a:t>
            </a:r>
            <a:r>
              <a:rPr sz="18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  <a:hlinkClick r:id="rId7"/>
              </a:rPr>
              <a:t>http://www.montana.edu/wwwbu/procurementservices/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2010" y="433094"/>
            <a:ext cx="6934834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Sole </a:t>
            </a:r>
            <a:r>
              <a:rPr sz="3200" spc="-10" dirty="0"/>
              <a:t>Source </a:t>
            </a:r>
            <a:r>
              <a:rPr sz="3200" dirty="0"/>
              <a:t>&amp; </a:t>
            </a:r>
            <a:r>
              <a:rPr sz="3200" spc="-15" dirty="0"/>
              <a:t>Brand </a:t>
            </a:r>
            <a:r>
              <a:rPr sz="3200" spc="-5" dirty="0"/>
              <a:t>Specific</a:t>
            </a:r>
            <a:r>
              <a:rPr sz="3200" spc="-50" dirty="0"/>
              <a:t> </a:t>
            </a:r>
            <a:r>
              <a:rPr sz="3200" spc="-10" dirty="0"/>
              <a:t>Justifications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1106492"/>
            <a:ext cx="8036559" cy="440880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Use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PD-13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Brand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Name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Justification,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PD-14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Sole Source</a:t>
            </a:r>
            <a:r>
              <a:rPr sz="20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Justification*</a:t>
            </a:r>
            <a:endParaRPr sz="2000">
              <a:latin typeface="Calibri"/>
              <a:cs typeface="Calibri"/>
            </a:endParaRPr>
          </a:p>
          <a:p>
            <a:pPr marL="756285" marR="308610" lvl="1" indent="-286385">
              <a:lnSpc>
                <a:spcPct val="100000"/>
              </a:lnSpc>
              <a:spcBef>
                <a:spcPts val="409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Brand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Name Justification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when a specific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brand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required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but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it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available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from 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multiple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suppliers</a:t>
            </a:r>
            <a:endParaRPr sz="1600">
              <a:latin typeface="Calibri"/>
              <a:cs typeface="Calibri"/>
            </a:endParaRPr>
          </a:p>
          <a:p>
            <a:pPr marL="756285" marR="235585" lvl="1" indent="-286385">
              <a:lnSpc>
                <a:spcPct val="100000"/>
              </a:lnSpc>
              <a:spcBef>
                <a:spcPts val="38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Sole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Source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form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when only one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vendor can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supply the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good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or service that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you 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require</a:t>
            </a:r>
            <a:endParaRPr sz="16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Clr>
                <a:srgbClr val="FFFFFF"/>
              </a:buClr>
              <a:buFont typeface="Arial"/>
              <a:buChar char="–"/>
            </a:pPr>
            <a:endParaRPr sz="21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If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exempt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from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competitive procurement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identify</a:t>
            </a:r>
            <a:r>
              <a:rPr sz="20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exemption.</a:t>
            </a:r>
            <a:endParaRPr sz="20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Describe clearly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what you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need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purchase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including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any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special 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functionality,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measurable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size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or performance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ranges, etc. List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all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required 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(not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desired)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features.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Indicate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if specifically identified in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grant,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attach grant</a:t>
            </a:r>
            <a:r>
              <a:rPr sz="2000" spc="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documentation.</a:t>
            </a:r>
            <a:endParaRPr sz="2000">
              <a:latin typeface="Calibri"/>
              <a:cs typeface="Calibri"/>
            </a:endParaRPr>
          </a:p>
          <a:p>
            <a:pPr marL="355600" marR="72390" indent="-342900" algn="just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Describe how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you found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this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vendor or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brand. List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all other suppliers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 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detail what requirements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they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do not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meet.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Under $25,000 –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approved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at 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department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level. Over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$25,000 –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approved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at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Procurement</a:t>
            </a:r>
            <a:r>
              <a:rPr sz="20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Services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758" y="183158"/>
            <a:ext cx="56375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SSJ </a:t>
            </a:r>
            <a:r>
              <a:rPr spc="-5" dirty="0"/>
              <a:t>and </a:t>
            </a:r>
            <a:r>
              <a:rPr spc="-20" dirty="0"/>
              <a:t>Brand</a:t>
            </a:r>
            <a:r>
              <a:rPr spc="-55" dirty="0"/>
              <a:t> </a:t>
            </a:r>
            <a:r>
              <a:rPr spc="-15" dirty="0"/>
              <a:t>Justifications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715281"/>
            <a:ext cx="8039100" cy="5325745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336550" algn="ctr">
              <a:lnSpc>
                <a:spcPct val="100000"/>
              </a:lnSpc>
              <a:spcBef>
                <a:spcPts val="805"/>
              </a:spcBef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(continued)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Sound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rationale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sole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source</a:t>
            </a:r>
            <a:r>
              <a:rPr sz="24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purchase</a:t>
            </a:r>
            <a:endParaRPr sz="24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Compatibility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existing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equipment or space</a:t>
            </a:r>
            <a:r>
              <a:rPr sz="24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restrictions</a:t>
            </a:r>
            <a:endParaRPr sz="24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58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Consistency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research</a:t>
            </a:r>
            <a:endParaRPr sz="24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Unique functionality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that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required</a:t>
            </a:r>
            <a:endParaRPr sz="24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Font typeface="Arial"/>
              <a:buChar char="–"/>
            </a:pPr>
            <a:endParaRPr sz="3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Poor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rationale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sole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source</a:t>
            </a:r>
            <a:r>
              <a:rPr sz="24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purchase</a:t>
            </a:r>
            <a:endParaRPr sz="24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“Industry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Standard”</a:t>
            </a:r>
            <a:endParaRPr sz="24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58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“Quality</a:t>
            </a:r>
            <a:r>
              <a:rPr sz="2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5" dirty="0">
                <a:solidFill>
                  <a:srgbClr val="FFFFFF"/>
                </a:solidFill>
                <a:latin typeface="Calibri"/>
                <a:cs typeface="Calibri"/>
              </a:rPr>
              <a:t>Provider”</a:t>
            </a:r>
            <a:endParaRPr sz="24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History</a:t>
            </a:r>
            <a:endParaRPr sz="24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Cost</a:t>
            </a:r>
            <a:endParaRPr sz="24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Local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Laser-Based spectroscopic Methane Analyzers for Field Use.&#10;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449729" y="390837"/>
          <a:ext cx="6179183" cy="52271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78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7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86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7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8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076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5">
                  <a:txBody>
                    <a:bodyPr/>
                    <a:lstStyle/>
                    <a:p>
                      <a:pPr marL="2578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050" b="1" spc="5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Laser-Based </a:t>
                      </a:r>
                      <a:r>
                        <a:rPr sz="1050" b="1" spc="5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Spectroscopic </a:t>
                      </a:r>
                      <a:r>
                        <a:rPr sz="1050" b="1" spc="14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Methane </a:t>
                      </a:r>
                      <a:r>
                        <a:rPr sz="1050" b="1" spc="6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Analyzers </a:t>
                      </a:r>
                      <a:r>
                        <a:rPr sz="1050" b="1" spc="6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for Field</a:t>
                      </a:r>
                      <a:r>
                        <a:rPr sz="1050" b="1" spc="5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spc="75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Use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0301">
                <a:tc>
                  <a:txBody>
                    <a:bodyPr/>
                    <a:lstStyle/>
                    <a:p>
                      <a:pPr marL="91440" marR="78740" indent="5080">
                        <a:lnSpc>
                          <a:spcPct val="115100"/>
                        </a:lnSpc>
                        <a:spcBef>
                          <a:spcPts val="55"/>
                        </a:spcBef>
                      </a:pPr>
                      <a:r>
                        <a:rPr sz="1050" b="1" spc="9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Required  </a:t>
                      </a:r>
                      <a:r>
                        <a:rPr sz="1050" b="1" spc="9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Components,  </a:t>
                      </a:r>
                      <a:r>
                        <a:rPr sz="1050" b="1" spc="10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Attributes</a:t>
                      </a:r>
                      <a:r>
                        <a:rPr sz="1050" b="1" spc="2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spc="12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and  </a:t>
                      </a:r>
                      <a:r>
                        <a:rPr sz="1050" b="1" spc="7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Capabilities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 marR="352425" indent="8255">
                        <a:lnSpc>
                          <a:spcPct val="117700"/>
                        </a:lnSpc>
                        <a:spcBef>
                          <a:spcPts val="85"/>
                        </a:spcBef>
                      </a:pPr>
                      <a:r>
                        <a:rPr sz="800" i="1" spc="7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Los</a:t>
                      </a:r>
                      <a:r>
                        <a:rPr sz="800" i="1" spc="-9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i="1" spc="9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Gatos  </a:t>
                      </a:r>
                      <a:r>
                        <a:rPr sz="800" i="1" spc="7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Research  </a:t>
                      </a:r>
                      <a:r>
                        <a:rPr sz="800" i="1" spc="10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915-0001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6854" marR="193040" indent="-635" algn="just">
                        <a:lnSpc>
                          <a:spcPct val="116500"/>
                        </a:lnSpc>
                        <a:spcBef>
                          <a:spcPts val="100"/>
                        </a:spcBef>
                      </a:pPr>
                      <a:r>
                        <a:rPr sz="800" i="1" spc="10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Los</a:t>
                      </a:r>
                      <a:r>
                        <a:rPr sz="800" i="1" spc="-14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i="1" spc="8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Gatos  </a:t>
                      </a:r>
                      <a:r>
                        <a:rPr sz="800" i="1" spc="6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Research  </a:t>
                      </a:r>
                      <a:r>
                        <a:rPr sz="800" i="1" spc="10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908-0010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0515" marR="256540" indent="-10160">
                        <a:lnSpc>
                          <a:spcPct val="120200"/>
                        </a:lnSpc>
                        <a:spcBef>
                          <a:spcPts val="40"/>
                        </a:spcBef>
                      </a:pPr>
                      <a:r>
                        <a:rPr sz="800" i="1" spc="-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Picarro  </a:t>
                      </a:r>
                      <a:r>
                        <a:rPr sz="800" i="1" spc="11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G2401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685" marR="260350" indent="29845">
                        <a:lnSpc>
                          <a:spcPct val="120200"/>
                        </a:lnSpc>
                        <a:spcBef>
                          <a:spcPts val="40"/>
                        </a:spcBef>
                      </a:pPr>
                      <a:r>
                        <a:rPr sz="800" i="1" spc="-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Picarro  G</a:t>
                      </a:r>
                      <a:r>
                        <a:rPr sz="800" i="1" spc="-4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800" i="1" spc="-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31</a:t>
                      </a:r>
                      <a:r>
                        <a:rPr sz="800" i="1" spc="8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800" i="1" spc="-140" dirty="0">
                          <a:solidFill>
                            <a:srgbClr val="3D3D3D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800" i="1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67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800" i="1" spc="2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LI-COR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172085" marR="137795" algn="ctr">
                        <a:lnSpc>
                          <a:spcPct val="115199"/>
                        </a:lnSpc>
                        <a:spcBef>
                          <a:spcPts val="50"/>
                        </a:spcBef>
                      </a:pPr>
                      <a:r>
                        <a:rPr sz="800" i="1" spc="-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Biosciences  </a:t>
                      </a:r>
                      <a:r>
                        <a:rPr sz="800" i="1" spc="8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Ll</a:t>
                      </a:r>
                      <a:r>
                        <a:rPr sz="800" i="1" spc="85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800" i="1" spc="85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7700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309">
                <a:tc>
                  <a:txBody>
                    <a:bodyPr/>
                    <a:lstStyle/>
                    <a:p>
                      <a:pPr marL="87630" marR="59690" indent="1905">
                        <a:lnSpc>
                          <a:spcPct val="117700"/>
                        </a:lnSpc>
                        <a:spcBef>
                          <a:spcPts val="60"/>
                        </a:spcBef>
                      </a:pPr>
                      <a:r>
                        <a:rPr sz="800" spc="9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Sufficiently  </a:t>
                      </a:r>
                      <a:r>
                        <a:rPr sz="800" spc="114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lightweight </a:t>
                      </a:r>
                      <a:r>
                        <a:rPr sz="800" spc="105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for </a:t>
                      </a:r>
                      <a:r>
                        <a:rPr sz="800" spc="10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800" spc="105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-  </a:t>
                      </a:r>
                      <a:r>
                        <a:rPr sz="800" spc="11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person </a:t>
                      </a:r>
                      <a:r>
                        <a:rPr sz="800" spc="105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portability  </a:t>
                      </a:r>
                      <a:r>
                        <a:rPr sz="800" spc="11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800" spc="55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13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800" spc="1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6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fi</a:t>
                      </a:r>
                      <a:r>
                        <a:rPr sz="800" spc="-12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5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800" spc="55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800" spc="5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800" spc="13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9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(&lt;18</a:t>
                      </a:r>
                      <a:r>
                        <a:rPr sz="800" spc="6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85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kg)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800" b="1" spc="13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666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950" b="1" spc="40" dirty="0">
                          <a:solidFill>
                            <a:srgbClr val="3D3D3D"/>
                          </a:solidFill>
                          <a:latin typeface="Courier New"/>
                          <a:cs typeface="Courier New"/>
                        </a:rPr>
                        <a:t>No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76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950" b="1" spc="40" dirty="0">
                          <a:solidFill>
                            <a:srgbClr val="3D3D3D"/>
                          </a:solidFill>
                          <a:latin typeface="Courier New"/>
                          <a:cs typeface="Courier New"/>
                        </a:rPr>
                        <a:t>No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950" b="1" spc="40" dirty="0">
                          <a:solidFill>
                            <a:srgbClr val="3D3D3D"/>
                          </a:solidFill>
                          <a:latin typeface="Courier New"/>
                          <a:cs typeface="Courier New"/>
                        </a:rPr>
                        <a:t>No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800" b="1" spc="3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920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128">
                <a:tc>
                  <a:txBody>
                    <a:bodyPr/>
                    <a:lstStyle/>
                    <a:p>
                      <a:pPr marL="84455" marR="279400" indent="1270">
                        <a:lnSpc>
                          <a:spcPts val="1130"/>
                        </a:lnSpc>
                        <a:spcBef>
                          <a:spcPts val="55"/>
                        </a:spcBef>
                      </a:pPr>
                      <a:r>
                        <a:rPr sz="800" spc="95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Useable </a:t>
                      </a:r>
                      <a:r>
                        <a:rPr sz="800" spc="10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sz="80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105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12V  </a:t>
                      </a:r>
                      <a:r>
                        <a:rPr sz="800" spc="12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battery</a:t>
                      </a:r>
                      <a:r>
                        <a:rPr sz="800" spc="3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13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power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10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b="1" spc="30" dirty="0">
                          <a:solidFill>
                            <a:srgbClr val="3D3D3D"/>
                          </a:solidFill>
                          <a:latin typeface="Courier New"/>
                          <a:cs typeface="Courier New"/>
                        </a:rPr>
                        <a:t>No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b="1" spc="50" dirty="0">
                          <a:solidFill>
                            <a:srgbClr val="3D3D3D"/>
                          </a:solidFill>
                          <a:latin typeface="Courier New"/>
                          <a:cs typeface="Courier New"/>
                        </a:rPr>
                        <a:t>No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algn="ctr">
                        <a:lnSpc>
                          <a:spcPts val="1130"/>
                        </a:lnSpc>
                      </a:pPr>
                      <a:r>
                        <a:rPr sz="950" b="1" spc="50" dirty="0">
                          <a:solidFill>
                            <a:srgbClr val="3D3D3D"/>
                          </a:solidFill>
                          <a:latin typeface="Courier New"/>
                          <a:cs typeface="Courier New"/>
                        </a:rPr>
                        <a:t>No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800" b="1" spc="4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815">
                <a:tc>
                  <a:txBody>
                    <a:bodyPr/>
                    <a:lstStyle/>
                    <a:p>
                      <a:pPr marL="81915" marR="313055" indent="3810" algn="just">
                        <a:lnSpc>
                          <a:spcPts val="1130"/>
                        </a:lnSpc>
                        <a:spcBef>
                          <a:spcPts val="55"/>
                        </a:spcBef>
                      </a:pPr>
                      <a:r>
                        <a:rPr sz="800" spc="9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High</a:t>
                      </a:r>
                      <a:r>
                        <a:rPr sz="800" spc="1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10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frequency  </a:t>
                      </a:r>
                      <a:r>
                        <a:rPr sz="800" spc="114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data </a:t>
                      </a:r>
                      <a:r>
                        <a:rPr sz="800" spc="10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collection  </a:t>
                      </a:r>
                      <a:r>
                        <a:rPr sz="800" spc="12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(10</a:t>
                      </a:r>
                      <a:r>
                        <a:rPr sz="800" spc="125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sz="80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12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Hz)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b="1" spc="50" dirty="0">
                          <a:solidFill>
                            <a:srgbClr val="3D3D3D"/>
                          </a:solidFill>
                          <a:latin typeface="Courier New"/>
                          <a:cs typeface="Courier New"/>
                        </a:rPr>
                        <a:t>No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3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b="1" spc="40" dirty="0">
                          <a:solidFill>
                            <a:srgbClr val="3D3D3D"/>
                          </a:solidFill>
                          <a:latin typeface="Courier New"/>
                          <a:cs typeface="Courier New"/>
                        </a:rPr>
                        <a:t>No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3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800" b="1" spc="3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692">
                <a:tc>
                  <a:txBody>
                    <a:bodyPr/>
                    <a:lstStyle/>
                    <a:p>
                      <a:pPr marL="81280" marR="132080" indent="2540">
                        <a:lnSpc>
                          <a:spcPts val="1150"/>
                        </a:lnSpc>
                        <a:spcBef>
                          <a:spcPts val="15"/>
                        </a:spcBef>
                      </a:pPr>
                      <a:r>
                        <a:rPr sz="800" spc="14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Low </a:t>
                      </a:r>
                      <a:r>
                        <a:rPr sz="800" spc="13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power  </a:t>
                      </a:r>
                      <a:r>
                        <a:rPr sz="800" spc="12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consumption</a:t>
                      </a:r>
                      <a:r>
                        <a:rPr sz="800" spc="5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10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(&lt;20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80645">
                        <a:lnSpc>
                          <a:spcPts val="990"/>
                        </a:lnSpc>
                        <a:spcBef>
                          <a:spcPts val="55"/>
                        </a:spcBef>
                      </a:pPr>
                      <a:r>
                        <a:rPr sz="850" spc="13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W)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340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b="1" spc="175" dirty="0">
                          <a:solidFill>
                            <a:srgbClr val="3D3D3D"/>
                          </a:solidFill>
                          <a:latin typeface="Courier New"/>
                          <a:cs typeface="Courier New"/>
                        </a:rPr>
                        <a:t>No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b="1" spc="40" dirty="0">
                          <a:solidFill>
                            <a:srgbClr val="3D3D3D"/>
                          </a:solidFill>
                          <a:latin typeface="Courier New"/>
                          <a:cs typeface="Courier New"/>
                        </a:rPr>
                        <a:t>No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950" b="1" spc="40" dirty="0">
                          <a:solidFill>
                            <a:srgbClr val="3D3D3D"/>
                          </a:solidFill>
                          <a:latin typeface="Courier New"/>
                          <a:cs typeface="Courier New"/>
                        </a:rPr>
                        <a:t>No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b="1" spc="40" dirty="0">
                          <a:solidFill>
                            <a:srgbClr val="3D3D3D"/>
                          </a:solidFill>
                          <a:latin typeface="Courier New"/>
                          <a:cs typeface="Courier New"/>
                        </a:rPr>
                        <a:t>No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800" b="1" spc="3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128">
                <a:tc>
                  <a:txBody>
                    <a:bodyPr/>
                    <a:lstStyle/>
                    <a:p>
                      <a:pPr marL="74930" marR="488950" indent="5080">
                        <a:lnSpc>
                          <a:spcPts val="1130"/>
                        </a:lnSpc>
                        <a:spcBef>
                          <a:spcPts val="30"/>
                        </a:spcBef>
                      </a:pPr>
                      <a:r>
                        <a:rPr sz="800" spc="11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Ethernet  </a:t>
                      </a:r>
                      <a:r>
                        <a:rPr sz="80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connectivity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800" b="1" spc="14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2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800" b="1" spc="3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3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800" b="1" spc="3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235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spc="11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Detection </a:t>
                      </a:r>
                      <a:r>
                        <a:rPr sz="800" spc="10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range</a:t>
                      </a:r>
                      <a:r>
                        <a:rPr sz="800" spc="2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8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0-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800" spc="4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25 </a:t>
                      </a:r>
                      <a:r>
                        <a:rPr sz="800" spc="45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ppm </a:t>
                      </a:r>
                      <a:r>
                        <a:rPr sz="800" spc="3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800" spc="18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10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greater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11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3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b="1" spc="50" dirty="0">
                          <a:solidFill>
                            <a:srgbClr val="3D3D3D"/>
                          </a:solidFill>
                          <a:latin typeface="Courier New"/>
                          <a:cs typeface="Courier New"/>
                        </a:rPr>
                        <a:t>No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4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800" b="1" spc="4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666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0074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800" spc="8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Precision </a:t>
                      </a:r>
                      <a:r>
                        <a:rPr sz="800" spc="75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800" spc="16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195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lppb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75565">
                        <a:lnSpc>
                          <a:spcPts val="915"/>
                        </a:lnSpc>
                        <a:spcBef>
                          <a:spcPts val="195"/>
                        </a:spcBef>
                      </a:pPr>
                      <a:r>
                        <a:rPr sz="800" spc="3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800" spc="254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12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better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105"/>
                        </a:lnSpc>
                      </a:pPr>
                      <a:r>
                        <a:rPr sz="950" b="1" spc="50" dirty="0">
                          <a:solidFill>
                            <a:srgbClr val="3D3D3D"/>
                          </a:solidFill>
                          <a:latin typeface="Courier New"/>
                          <a:cs typeface="Courier New"/>
                        </a:rPr>
                        <a:t>No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800" b="1" spc="4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800" b="1" spc="4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130"/>
                        </a:lnSpc>
                      </a:pPr>
                      <a:r>
                        <a:rPr sz="950" b="1" spc="50" dirty="0">
                          <a:solidFill>
                            <a:srgbClr val="3D3D3D"/>
                          </a:solidFill>
                          <a:latin typeface="Courier New"/>
                          <a:cs typeface="Courier New"/>
                        </a:rPr>
                        <a:t>No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4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6638">
                <a:tc>
                  <a:txBody>
                    <a:bodyPr/>
                    <a:lstStyle/>
                    <a:p>
                      <a:pPr marL="72390" marR="71755" indent="1270">
                        <a:lnSpc>
                          <a:spcPts val="1130"/>
                        </a:lnSpc>
                        <a:spcBef>
                          <a:spcPts val="30"/>
                        </a:spcBef>
                      </a:pPr>
                      <a:r>
                        <a:rPr sz="800" spc="12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Open</a:t>
                      </a:r>
                      <a:r>
                        <a:rPr sz="800" spc="125" dirty="0">
                          <a:solidFill>
                            <a:srgbClr val="3D3D3D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800" spc="12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path </a:t>
                      </a:r>
                      <a:r>
                        <a:rPr sz="800" spc="9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design  </a:t>
                      </a:r>
                      <a:r>
                        <a:rPr sz="800" spc="3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(no </a:t>
                      </a:r>
                      <a:r>
                        <a:rPr sz="800" spc="15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pump </a:t>
                      </a:r>
                      <a:r>
                        <a:rPr sz="800" spc="10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800" spc="-5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114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tubing  </a:t>
                      </a:r>
                      <a:r>
                        <a:rPr sz="800" spc="11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required)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b="1" spc="135" dirty="0">
                          <a:solidFill>
                            <a:srgbClr val="262626"/>
                          </a:solidFill>
                          <a:latin typeface="Courier New"/>
                          <a:cs typeface="Courier New"/>
                        </a:rPr>
                        <a:t>No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b="1" spc="40" dirty="0">
                          <a:solidFill>
                            <a:srgbClr val="3D3D3D"/>
                          </a:solidFill>
                          <a:latin typeface="Courier New"/>
                          <a:cs typeface="Courier New"/>
                        </a:rPr>
                        <a:t>No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b="1" spc="40" dirty="0">
                          <a:solidFill>
                            <a:srgbClr val="3D3D3D"/>
                          </a:solidFill>
                          <a:latin typeface="Courier New"/>
                          <a:cs typeface="Courier New"/>
                        </a:rPr>
                        <a:t>No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950" b="1" spc="50" dirty="0">
                          <a:solidFill>
                            <a:srgbClr val="3D3D3D"/>
                          </a:solidFill>
                          <a:latin typeface="Courier New"/>
                          <a:cs typeface="Courier New"/>
                        </a:rPr>
                        <a:t>No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800" b="1" spc="4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666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67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800" spc="-1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Se</a:t>
                      </a:r>
                      <a:r>
                        <a:rPr sz="800" spc="-7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solidFill>
                            <a:srgbClr val="3D3D3D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800" spc="-145" dirty="0">
                          <a:solidFill>
                            <a:srgbClr val="3D3D3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f-</a:t>
                      </a:r>
                      <a:r>
                        <a:rPr sz="800" spc="-1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cl</a:t>
                      </a:r>
                      <a:r>
                        <a:rPr sz="800" spc="-7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800" spc="-9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2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sz="800" spc="-6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1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800" spc="-4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2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800" spc="6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10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optics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 algn="ctr">
                        <a:lnSpc>
                          <a:spcPts val="1090"/>
                        </a:lnSpc>
                        <a:spcBef>
                          <a:spcPts val="10"/>
                        </a:spcBef>
                      </a:pPr>
                      <a:r>
                        <a:rPr sz="950" b="1" spc="165" dirty="0">
                          <a:solidFill>
                            <a:srgbClr val="3D3D3D"/>
                          </a:solidFill>
                          <a:latin typeface="Courier New"/>
                          <a:cs typeface="Courier New"/>
                        </a:rPr>
                        <a:t>No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090"/>
                        </a:lnSpc>
                        <a:spcBef>
                          <a:spcPts val="10"/>
                        </a:spcBef>
                      </a:pPr>
                      <a:r>
                        <a:rPr sz="950" b="1" spc="15" dirty="0">
                          <a:solidFill>
                            <a:srgbClr val="262626"/>
                          </a:solidFill>
                          <a:latin typeface="Courier New"/>
                          <a:cs typeface="Courier New"/>
                        </a:rPr>
                        <a:t>No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090"/>
                        </a:lnSpc>
                        <a:spcBef>
                          <a:spcPts val="10"/>
                        </a:spcBef>
                      </a:pPr>
                      <a:r>
                        <a:rPr sz="950" b="1" spc="50" dirty="0">
                          <a:solidFill>
                            <a:srgbClr val="3D3D3D"/>
                          </a:solidFill>
                          <a:latin typeface="Courier New"/>
                          <a:cs typeface="Courier New"/>
                        </a:rPr>
                        <a:t>No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090"/>
                        </a:lnSpc>
                        <a:spcBef>
                          <a:spcPts val="10"/>
                        </a:spcBef>
                      </a:pPr>
                      <a:r>
                        <a:rPr sz="950" b="1" spc="50" dirty="0">
                          <a:solidFill>
                            <a:srgbClr val="3D3D3D"/>
                          </a:solidFill>
                          <a:latin typeface="Courier New"/>
                          <a:cs typeface="Courier New"/>
                        </a:rPr>
                        <a:t>No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90"/>
                        </a:lnSpc>
                        <a:spcBef>
                          <a:spcPts val="209"/>
                        </a:spcBef>
                      </a:pPr>
                      <a:r>
                        <a:rPr sz="800" b="1" spc="4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666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3585">
                <a:tc>
                  <a:txBody>
                    <a:bodyPr/>
                    <a:lstStyle/>
                    <a:p>
                      <a:pPr marL="66675" marR="151130" indent="4445" algn="just">
                        <a:lnSpc>
                          <a:spcPts val="1130"/>
                        </a:lnSpc>
                        <a:spcBef>
                          <a:spcPts val="10"/>
                        </a:spcBef>
                      </a:pPr>
                      <a:r>
                        <a:rPr sz="800" spc="12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Low-temperature  </a:t>
                      </a:r>
                      <a:r>
                        <a:rPr sz="800" spc="65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(&lt;0°C) </a:t>
                      </a:r>
                      <a:r>
                        <a:rPr sz="800" spc="10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operational  </a:t>
                      </a:r>
                      <a:r>
                        <a:rPr sz="800" spc="9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capability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ts val="1130"/>
                        </a:lnSpc>
                      </a:pPr>
                      <a:r>
                        <a:rPr sz="950" b="1" spc="180" dirty="0">
                          <a:solidFill>
                            <a:srgbClr val="3D3D3D"/>
                          </a:solidFill>
                          <a:latin typeface="Courier New"/>
                          <a:cs typeface="Courier New"/>
                        </a:rPr>
                        <a:t>No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30"/>
                        </a:lnSpc>
                      </a:pPr>
                      <a:r>
                        <a:rPr sz="950" b="1" spc="30" dirty="0">
                          <a:solidFill>
                            <a:srgbClr val="3D3D3D"/>
                          </a:solidFill>
                          <a:latin typeface="Courier New"/>
                          <a:cs typeface="Courier New"/>
                        </a:rPr>
                        <a:t>No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b="1" spc="30" dirty="0">
                          <a:solidFill>
                            <a:srgbClr val="262626"/>
                          </a:solidFill>
                          <a:latin typeface="Courier New"/>
                          <a:cs typeface="Courier New"/>
                        </a:rPr>
                        <a:t>No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b="1" spc="30" dirty="0">
                          <a:solidFill>
                            <a:srgbClr val="3D3D3D"/>
                          </a:solidFill>
                          <a:latin typeface="Courier New"/>
                          <a:cs typeface="Courier New"/>
                        </a:rPr>
                        <a:t>No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3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86256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800" spc="25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Pl</a:t>
                      </a:r>
                      <a:r>
                        <a:rPr sz="800" spc="-10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25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ug-</a:t>
                      </a:r>
                      <a:r>
                        <a:rPr sz="800" spc="1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15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an </a:t>
                      </a:r>
                      <a:r>
                        <a:rPr sz="800" spc="-1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800" spc="-11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8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800" spc="-6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la</a:t>
                      </a:r>
                      <a:r>
                        <a:rPr sz="800" spc="-35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66040" marR="139065">
                        <a:lnSpc>
                          <a:spcPct val="117700"/>
                        </a:lnSpc>
                        <a:spcBef>
                          <a:spcPts val="25"/>
                        </a:spcBef>
                      </a:pPr>
                      <a:r>
                        <a:rPr sz="800" spc="11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integration </a:t>
                      </a:r>
                      <a:r>
                        <a:rPr sz="800" spc="13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with  </a:t>
                      </a:r>
                      <a:r>
                        <a:rPr sz="800" spc="9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existing </a:t>
                      </a:r>
                      <a:r>
                        <a:rPr sz="800" spc="85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flux</a:t>
                      </a:r>
                      <a:r>
                        <a:rPr sz="800" spc="-3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14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tower  </a:t>
                      </a:r>
                      <a:r>
                        <a:rPr sz="800" spc="13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instrumentation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b="1" spc="50" dirty="0">
                          <a:solidFill>
                            <a:srgbClr val="3D3D3D"/>
                          </a:solidFill>
                          <a:latin typeface="Courier New"/>
                          <a:cs typeface="Courier New"/>
                        </a:rPr>
                        <a:t>No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b="1" spc="40" dirty="0">
                          <a:solidFill>
                            <a:srgbClr val="3D3D3D"/>
                          </a:solidFill>
                          <a:latin typeface="Courier New"/>
                          <a:cs typeface="Courier New"/>
                        </a:rPr>
                        <a:t>No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b="1" spc="40" dirty="0">
                          <a:solidFill>
                            <a:srgbClr val="3D3D3D"/>
                          </a:solidFill>
                          <a:latin typeface="Courier New"/>
                          <a:cs typeface="Courier New"/>
                        </a:rPr>
                        <a:t>No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50" b="1" spc="40" dirty="0">
                          <a:solidFill>
                            <a:srgbClr val="3D3D3D"/>
                          </a:solidFill>
                          <a:latin typeface="Courier New"/>
                          <a:cs typeface="Courier New"/>
                        </a:rPr>
                        <a:t>No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160" algn="ctr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800" b="1" spc="30" dirty="0">
                          <a:solidFill>
                            <a:srgbClr val="131313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0" marR="0" marT="2666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36445" marR="5080" indent="-136779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Filling </a:t>
            </a:r>
            <a:r>
              <a:rPr spc="-5" dirty="0"/>
              <a:t>out A PD-14 Sole </a:t>
            </a:r>
            <a:r>
              <a:rPr spc="-15" dirty="0"/>
              <a:t>Source  Justification</a:t>
            </a:r>
            <a:r>
              <a:rPr spc="-25" dirty="0"/>
              <a:t> form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58544"/>
            <a:ext cx="8029575" cy="441579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786130" indent="-342900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Make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sure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you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using the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most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current 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form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(1. should be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Estimated</a:t>
            </a:r>
            <a:r>
              <a:rPr sz="32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TCV)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2. is</a:t>
            </a:r>
            <a:r>
              <a:rPr sz="3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rare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ts val="3460"/>
              </a:lnSpc>
              <a:spcBef>
                <a:spcPts val="8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3. Should be the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specifications you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require  </a:t>
            </a: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NOT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list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features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you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got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off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the pamphlet 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 website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4. Name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3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Supplier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ts val="3650"/>
              </a:lnSpc>
              <a:spcBef>
                <a:spcPts val="3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If Supplier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was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not named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grant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than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32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b)</a:t>
            </a:r>
            <a:endParaRPr sz="3200">
              <a:latin typeface="Calibri"/>
              <a:cs typeface="Calibri"/>
            </a:endParaRPr>
          </a:p>
          <a:p>
            <a:pPr marL="777875" lvl="1" indent="-422275">
              <a:lnSpc>
                <a:spcPts val="3650"/>
              </a:lnSpc>
              <a:buAutoNum type="arabicParenR"/>
              <a:tabLst>
                <a:tab pos="778510" algn="l"/>
              </a:tabLst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thru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3) need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3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completed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30582" y="461581"/>
            <a:ext cx="3881754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PD-14</a:t>
            </a:r>
            <a:r>
              <a:rPr sz="4400" spc="-80" dirty="0"/>
              <a:t> </a:t>
            </a:r>
            <a:r>
              <a:rPr sz="4400" spc="-5" dirty="0"/>
              <a:t>Continued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17395"/>
            <a:ext cx="8048625" cy="418592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4)b)1) how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you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determined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this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was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sole</a:t>
            </a:r>
            <a:r>
              <a:rPr sz="30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source</a:t>
            </a:r>
            <a:endParaRPr sz="3000">
              <a:latin typeface="Calibri"/>
              <a:cs typeface="Calibri"/>
            </a:endParaRPr>
          </a:p>
          <a:p>
            <a:pPr marL="355600" marR="960119" indent="-342900">
              <a:lnSpc>
                <a:spcPts val="324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4)b)2)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list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any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other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suppliers that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have 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similar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equipment</a:t>
            </a:r>
            <a:endParaRPr sz="3000">
              <a:latin typeface="Calibri"/>
              <a:cs typeface="Calibri"/>
            </a:endParaRPr>
          </a:p>
          <a:p>
            <a:pPr marL="355600" marR="38735" indent="-342900">
              <a:lnSpc>
                <a:spcPts val="324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4)b)3)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what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each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suppliers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in 4)b)2)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cannot 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do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sz="30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#3.</a:t>
            </a:r>
            <a:endParaRPr sz="3000">
              <a:latin typeface="Calibri"/>
              <a:cs typeface="Calibri"/>
            </a:endParaRPr>
          </a:p>
          <a:p>
            <a:pPr marL="355600" marR="182245" indent="-342900">
              <a:lnSpc>
                <a:spcPts val="324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spc="-1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3000" b="1" spc="-20" dirty="0">
                <a:solidFill>
                  <a:srgbClr val="FFFFFF"/>
                </a:solidFill>
                <a:latin typeface="Calibri"/>
                <a:cs typeface="Calibri"/>
              </a:rPr>
              <a:t>example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: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Brand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XXXX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Scanner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does not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have 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detachable</a:t>
            </a:r>
            <a:r>
              <a:rPr sz="3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40" dirty="0">
                <a:solidFill>
                  <a:srgbClr val="FFFFFF"/>
                </a:solidFill>
                <a:latin typeface="Calibri"/>
                <a:cs typeface="Calibri"/>
              </a:rPr>
              <a:t>canopy,</a:t>
            </a:r>
            <a:endParaRPr sz="3000">
              <a:latin typeface="Calibri"/>
              <a:cs typeface="Calibri"/>
            </a:endParaRPr>
          </a:p>
          <a:p>
            <a:pPr marL="355600" marR="127000" indent="-342900">
              <a:lnSpc>
                <a:spcPts val="324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Brand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XXXXX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only has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scanning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bed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size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of 20 X  42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inches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25298" y="461581"/>
            <a:ext cx="30924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SSJ</a:t>
            </a:r>
            <a:r>
              <a:rPr sz="4400" spc="-65" dirty="0"/>
              <a:t> </a:t>
            </a:r>
            <a:r>
              <a:rPr sz="4400" spc="-20" dirty="0"/>
              <a:t>Approvals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26540"/>
            <a:ext cx="8049895" cy="450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2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signatures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are required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all </a:t>
            </a:r>
            <a:r>
              <a:rPr sz="3000" spc="-35" dirty="0">
                <a:solidFill>
                  <a:srgbClr val="FFFFFF"/>
                </a:solidFill>
                <a:latin typeface="Calibri"/>
                <a:cs typeface="Calibri"/>
              </a:rPr>
              <a:t>SSJ’s.</a:t>
            </a:r>
            <a:endParaRPr sz="3000">
              <a:latin typeface="Calibri"/>
              <a:cs typeface="Calibri"/>
            </a:endParaRPr>
          </a:p>
          <a:p>
            <a:pPr marL="355600" marR="393700" indent="-342900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first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signature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should be someone who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can  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attest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validity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information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form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and verify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they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do not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have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conflict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of  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interest</a:t>
            </a:r>
            <a:endParaRPr sz="3000">
              <a:latin typeface="Calibri"/>
              <a:cs typeface="Calibri"/>
            </a:endParaRPr>
          </a:p>
          <a:p>
            <a:pPr marL="355600" marR="5080" indent="-342900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  <a:tab pos="4458335" algn="l"/>
              </a:tabLst>
            </a:pP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3000" spc="-45" dirty="0">
                <a:solidFill>
                  <a:srgbClr val="FFFFFF"/>
                </a:solidFill>
                <a:latin typeface="Calibri"/>
                <a:cs typeface="Calibri"/>
              </a:rPr>
              <a:t>SSJ’s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TCV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under $25,000 the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second  signature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should be the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department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procurement  person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who</a:t>
            </a:r>
            <a:r>
              <a:rPr sz="30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has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attended	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training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PS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endParaRPr sz="3000">
              <a:latin typeface="Calibri"/>
              <a:cs typeface="Calibri"/>
            </a:endParaRPr>
          </a:p>
          <a:p>
            <a:pPr marL="355600" marR="869950" indent="-342900">
              <a:lnSpc>
                <a:spcPts val="2880"/>
              </a:lnSpc>
              <a:spcBef>
                <a:spcPts val="6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This is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important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as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no one should 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make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determination by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themselves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Over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$25,000,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must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approved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procurement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19AC2B5-AA0A-4E79-972D-93F9CF91C2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8400" y="457200"/>
            <a:ext cx="4497133" cy="696594"/>
          </a:xfrm>
        </p:spPr>
        <p:txBody>
          <a:bodyPr/>
          <a:lstStyle/>
          <a:p>
            <a:pPr algn="ctr"/>
            <a:r>
              <a:rPr lang="en-US" dirty="0"/>
              <a:t>True or False?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5770" y="2287332"/>
            <a:ext cx="7729220" cy="1243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43940" marR="5080" indent="-1031875">
              <a:lnSpc>
                <a:spcPct val="100000"/>
              </a:lnSpc>
              <a:spcBef>
                <a:spcPts val="95"/>
              </a:spcBef>
            </a:pPr>
            <a:r>
              <a:rPr sz="4000" spc="-15" dirty="0">
                <a:solidFill>
                  <a:srgbClr val="FFFFFF"/>
                </a:solidFill>
                <a:latin typeface="Calibri"/>
                <a:cs typeface="Calibri"/>
              </a:rPr>
              <a:t>Justification </a:t>
            </a:r>
            <a:r>
              <a:rPr sz="4000" spc="-1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4000" spc="-5" dirty="0">
                <a:solidFill>
                  <a:srgbClr val="FFFFFF"/>
                </a:solidFill>
                <a:latin typeface="Calibri"/>
                <a:cs typeface="Calibri"/>
              </a:rPr>
              <a:t>a Sole </a:t>
            </a:r>
            <a:r>
              <a:rPr sz="4000" spc="-15" dirty="0">
                <a:solidFill>
                  <a:srgbClr val="FFFFFF"/>
                </a:solidFill>
                <a:latin typeface="Calibri"/>
                <a:cs typeface="Calibri"/>
              </a:rPr>
              <a:t>Source </a:t>
            </a:r>
            <a:r>
              <a:rPr sz="4000" spc="-5" dirty="0">
                <a:solidFill>
                  <a:srgbClr val="FFFFFF"/>
                </a:solidFill>
                <a:latin typeface="Calibri"/>
                <a:cs typeface="Calibri"/>
              </a:rPr>
              <a:t>needs </a:t>
            </a:r>
            <a:r>
              <a:rPr sz="4000" spc="-20" dirty="0">
                <a:solidFill>
                  <a:srgbClr val="FFFFFF"/>
                </a:solidFill>
                <a:latin typeface="Calibri"/>
                <a:cs typeface="Calibri"/>
              </a:rPr>
              <a:t>to  </a:t>
            </a:r>
            <a:r>
              <a:rPr sz="4000" spc="-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4000" spc="-10" dirty="0">
                <a:solidFill>
                  <a:srgbClr val="FFFFFF"/>
                </a:solidFill>
                <a:latin typeface="Calibri"/>
                <a:cs typeface="Calibri"/>
              </a:rPr>
              <a:t>Objective </a:t>
            </a:r>
            <a:r>
              <a:rPr sz="4000" spc="-5" dirty="0">
                <a:solidFill>
                  <a:srgbClr val="FFFFFF"/>
                </a:solidFill>
                <a:latin typeface="Calibri"/>
                <a:cs typeface="Calibri"/>
              </a:rPr>
              <a:t>not</a:t>
            </a:r>
            <a:r>
              <a:rPr sz="4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Calibri"/>
                <a:cs typeface="Calibri"/>
              </a:rPr>
              <a:t>Subjective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 descr="Image: subjective and objective"/>
          <p:cNvSpPr/>
          <p:nvPr/>
        </p:nvSpPr>
        <p:spPr>
          <a:xfrm>
            <a:off x="1446275" y="3732276"/>
            <a:ext cx="5972555" cy="22006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5BB28AFD-F566-405B-AD9A-EF1957F1CB12}"/>
              </a:ext>
            </a:extLst>
          </p:cNvPr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54938" y="461581"/>
            <a:ext cx="123253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T</a:t>
            </a:r>
            <a:r>
              <a:rPr sz="4400" spc="-5" dirty="0"/>
              <a:t>R</a:t>
            </a:r>
            <a:r>
              <a:rPr sz="4400" spc="-10" dirty="0"/>
              <a:t>U</a:t>
            </a:r>
            <a:r>
              <a:rPr sz="4400" dirty="0"/>
              <a:t>E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58544"/>
            <a:ext cx="8050530" cy="4123054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5080" indent="-342900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4965" algn="l"/>
                <a:tab pos="355600" algn="l"/>
                <a:tab pos="2094864" algn="l"/>
                <a:tab pos="5287010" algn="l"/>
              </a:tabLst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All justification </a:t>
            </a: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sole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source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needs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be  objective and</a:t>
            </a:r>
            <a:r>
              <a:rPr sz="3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not</a:t>
            </a:r>
            <a:r>
              <a:rPr sz="3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subjective.	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Ratings, industry 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standard,	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“quality” provider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are 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considered subjective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not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sound 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rationale.</a:t>
            </a:r>
            <a:endParaRPr sz="3200">
              <a:latin typeface="Calibri"/>
              <a:cs typeface="Calibri"/>
            </a:endParaRPr>
          </a:p>
          <a:p>
            <a:pPr marL="355600" marR="38100" indent="-342900">
              <a:lnSpc>
                <a:spcPts val="3460"/>
              </a:lnSpc>
              <a:spcBef>
                <a:spcPts val="7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Objective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reasoning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such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as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compatibility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with 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existing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equipment,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consistency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research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and unique functionality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all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sound 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rationale </a:t>
            </a: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3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SSJ.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AD196CE-35E4-40C9-9AB0-698B93A5D5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4600" y="586451"/>
            <a:ext cx="4497133" cy="696594"/>
          </a:xfrm>
        </p:spPr>
        <p:txBody>
          <a:bodyPr/>
          <a:lstStyle/>
          <a:p>
            <a:pPr algn="ctr"/>
            <a:r>
              <a:rPr lang="en-US" dirty="0"/>
              <a:t>True or False?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1980" y="2145008"/>
            <a:ext cx="7078345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09625" marR="5080" indent="-79756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rgbClr val="FFFFFF"/>
                </a:solidFill>
                <a:latin typeface="Calibri"/>
                <a:cs typeface="Calibri"/>
              </a:rPr>
              <a:t>Low </a:t>
            </a:r>
            <a:r>
              <a:rPr sz="4400" spc="-20" dirty="0">
                <a:solidFill>
                  <a:srgbClr val="FFFFFF"/>
                </a:solidFill>
                <a:latin typeface="Calibri"/>
                <a:cs typeface="Calibri"/>
              </a:rPr>
              <a:t>cost </a:t>
            </a:r>
            <a:r>
              <a:rPr sz="4400" spc="-5" dirty="0">
                <a:solidFill>
                  <a:srgbClr val="FFFFFF"/>
                </a:solidFill>
                <a:latin typeface="Calibri"/>
                <a:cs typeface="Calibri"/>
              </a:rPr>
              <a:t>is good </a:t>
            </a:r>
            <a:r>
              <a:rPr sz="4400" spc="-15" dirty="0">
                <a:solidFill>
                  <a:srgbClr val="FFFFFF"/>
                </a:solidFill>
                <a:latin typeface="Calibri"/>
                <a:cs typeface="Calibri"/>
              </a:rPr>
              <a:t>rationale </a:t>
            </a:r>
            <a:r>
              <a:rPr sz="4400" spc="-3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a  Sole </a:t>
            </a:r>
            <a:r>
              <a:rPr sz="4400" spc="-10" dirty="0">
                <a:solidFill>
                  <a:srgbClr val="FFFFFF"/>
                </a:solidFill>
                <a:latin typeface="Calibri"/>
                <a:cs typeface="Calibri"/>
              </a:rPr>
              <a:t>Source</a:t>
            </a:r>
            <a:r>
              <a:rPr sz="4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spc="-10" dirty="0">
                <a:solidFill>
                  <a:srgbClr val="FFFFFF"/>
                </a:solidFill>
                <a:latin typeface="Calibri"/>
                <a:cs typeface="Calibri"/>
              </a:rPr>
              <a:t>Justification</a:t>
            </a:r>
            <a:endParaRPr sz="4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01565" y="461581"/>
            <a:ext cx="134048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50" dirty="0"/>
              <a:t>F</a:t>
            </a:r>
            <a:r>
              <a:rPr sz="4400" spc="-5" dirty="0"/>
              <a:t>A</a:t>
            </a:r>
            <a:r>
              <a:rPr sz="4400" dirty="0"/>
              <a:t>LSE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7312"/>
            <a:ext cx="7865745" cy="36347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74866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35" dirty="0">
                <a:solidFill>
                  <a:srgbClr val="FFFFFF"/>
                </a:solidFill>
                <a:latin typeface="Calibri"/>
                <a:cs typeface="Calibri"/>
              </a:rPr>
              <a:t>LOW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COST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never justification </a:t>
            </a: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sole 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source.</a:t>
            </a:r>
            <a:endParaRPr sz="3200">
              <a:latin typeface="Calibri"/>
              <a:cs typeface="Calibri"/>
            </a:endParaRPr>
          </a:p>
          <a:p>
            <a:pPr marL="355600" marR="268605" indent="-342900" algn="just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If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there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other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vendors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who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can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perform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this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work,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then it is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not a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sole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source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even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if  the other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vendors are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more</a:t>
            </a:r>
            <a:r>
              <a:rPr sz="3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expensive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Do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limited solicitation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award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the low 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cost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vendor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9298" y="461581"/>
            <a:ext cx="41046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45" dirty="0"/>
              <a:t>Training</a:t>
            </a:r>
            <a:r>
              <a:rPr sz="4400" spc="-60" dirty="0"/>
              <a:t> </a:t>
            </a:r>
            <a:r>
              <a:rPr sz="4400" spc="-5" dirty="0"/>
              <a:t>Overview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44828"/>
            <a:ext cx="5701030" cy="421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Delegated</a:t>
            </a:r>
            <a:r>
              <a:rPr sz="250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Authority</a:t>
            </a:r>
            <a:endParaRPr sz="2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5" dirty="0">
                <a:solidFill>
                  <a:srgbClr val="FFFFFF"/>
                </a:solidFill>
                <a:latin typeface="Calibri"/>
                <a:cs typeface="Calibri"/>
              </a:rPr>
              <a:t>Total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Contract</a:t>
            </a:r>
            <a:r>
              <a:rPr sz="25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30" dirty="0">
                <a:solidFill>
                  <a:srgbClr val="FFFFFF"/>
                </a:solidFill>
                <a:latin typeface="Calibri"/>
                <a:cs typeface="Calibri"/>
              </a:rPr>
              <a:t>Value</a:t>
            </a:r>
            <a:endParaRPr sz="2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Small, Medium, &amp; </a:t>
            </a: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Large</a:t>
            </a:r>
            <a:r>
              <a:rPr sz="25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Purchases</a:t>
            </a:r>
            <a:endParaRPr sz="2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Independent</a:t>
            </a:r>
            <a:r>
              <a:rPr sz="25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Contractors</a:t>
            </a:r>
            <a:endParaRPr sz="2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IT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Procurement</a:t>
            </a:r>
            <a:endParaRPr sz="2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Sole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Source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Brand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Name</a:t>
            </a:r>
            <a:r>
              <a:rPr sz="25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Justification</a:t>
            </a:r>
            <a:endParaRPr sz="2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60" dirty="0">
                <a:solidFill>
                  <a:srgbClr val="FFFFFF"/>
                </a:solidFill>
                <a:latin typeface="Calibri"/>
                <a:cs typeface="Calibri"/>
              </a:rPr>
              <a:t>Term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 Contracts</a:t>
            </a:r>
            <a:endParaRPr sz="2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Encumbrances</a:t>
            </a:r>
            <a:endParaRPr sz="2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Reducing</a:t>
            </a:r>
            <a:r>
              <a:rPr sz="25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Encumbrances</a:t>
            </a:r>
            <a:endParaRPr sz="2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Exemptions</a:t>
            </a:r>
            <a:endParaRPr sz="2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Controlled</a:t>
            </a:r>
            <a:r>
              <a:rPr sz="25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Items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55CDC34-632F-4BDB-A3CF-B2BFAD024E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3913" y="351141"/>
            <a:ext cx="4497133" cy="1354217"/>
          </a:xfrm>
        </p:spPr>
        <p:txBody>
          <a:bodyPr/>
          <a:lstStyle/>
          <a:p>
            <a:pPr algn="ctr"/>
            <a:r>
              <a:rPr lang="en-US" spc="-10" dirty="0">
                <a:solidFill>
                  <a:srgbClr val="FFFFFF"/>
                </a:solidFill>
              </a:rPr>
              <a:t>Encumbrances</a:t>
            </a:r>
            <a:br>
              <a:rPr lang="en-US" dirty="0"/>
            </a:br>
            <a:endParaRPr lang="en-US" dirty="0"/>
          </a:p>
        </p:txBody>
      </p:sp>
      <p:sp>
        <p:nvSpPr>
          <p:cNvPr id="4" name="object 4"/>
          <p:cNvSpPr txBox="1"/>
          <p:nvPr/>
        </p:nvSpPr>
        <p:spPr>
          <a:xfrm>
            <a:off x="2517139" y="1846579"/>
            <a:ext cx="35001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https://youtu.be/pO_y3CSLLyk?t=31s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 descr="Encumbrances&#10;"/>
          <p:cNvSpPr/>
          <p:nvPr/>
        </p:nvSpPr>
        <p:spPr>
          <a:xfrm>
            <a:off x="2281427" y="2572511"/>
            <a:ext cx="4579619" cy="25801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6611" y="461581"/>
            <a:ext cx="589978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Identifying</a:t>
            </a:r>
            <a:r>
              <a:rPr sz="4400" spc="-40" dirty="0"/>
              <a:t> </a:t>
            </a:r>
            <a:r>
              <a:rPr sz="4400" spc="-10" dirty="0"/>
              <a:t>Encumbrances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7312"/>
            <a:ext cx="7741920" cy="41230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When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Procurement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creates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sz="3200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encumbrance 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from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your purchase requisition,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we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will  provide you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Contract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Number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or 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Purchase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Order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0" dirty="0">
                <a:solidFill>
                  <a:srgbClr val="FFFFFF"/>
                </a:solidFill>
                <a:latin typeface="Calibri"/>
                <a:cs typeface="Calibri"/>
              </a:rPr>
              <a:t>number.</a:t>
            </a:r>
            <a:endParaRPr sz="3200">
              <a:latin typeface="Calibri"/>
              <a:cs typeface="Calibri"/>
            </a:endParaRPr>
          </a:p>
          <a:p>
            <a:pPr marL="355600" marR="19812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This number should be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indicated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all  invoices, </a:t>
            </a:r>
            <a:r>
              <a:rPr sz="3200" spc="-55" dirty="0">
                <a:solidFill>
                  <a:srgbClr val="FFFFFF"/>
                </a:solidFill>
                <a:latin typeface="Calibri"/>
                <a:cs typeface="Calibri"/>
              </a:rPr>
              <a:t>BPAs,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P-card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reports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and 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correspondence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Procurement</a:t>
            </a:r>
            <a:r>
              <a:rPr sz="3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Services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  <a:tab pos="2205355" algn="l"/>
              </a:tabLst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Examples:	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P0002451, CS140015,</a:t>
            </a:r>
            <a:r>
              <a:rPr sz="3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K11-0012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14780" marR="5080" indent="-1402715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Which </a:t>
            </a:r>
            <a:r>
              <a:rPr spc="-5" dirty="0"/>
              <a:t>one is a </a:t>
            </a:r>
            <a:r>
              <a:rPr spc="-20" dirty="0"/>
              <a:t>Procurement </a:t>
            </a:r>
            <a:r>
              <a:rPr dirty="0"/>
              <a:t>Services  </a:t>
            </a:r>
            <a:r>
              <a:rPr spc="-15" dirty="0"/>
              <a:t>encumbrance</a:t>
            </a:r>
            <a:r>
              <a:rPr spc="-30" dirty="0"/>
              <a:t> </a:t>
            </a:r>
            <a:r>
              <a:rPr spc="-5" dirty="0"/>
              <a:t>number?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0385"/>
            <a:ext cx="3790315" cy="236664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  <a:tab pos="926465" algn="l"/>
              </a:tabLst>
            </a:pPr>
            <a:r>
              <a:rPr sz="3200" spc="5" dirty="0">
                <a:solidFill>
                  <a:srgbClr val="FFFFFF"/>
                </a:solidFill>
                <a:latin typeface="Calibri"/>
                <a:cs typeface="Calibri"/>
              </a:rPr>
              <a:t>A.	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4W1523-FY16-06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  <a:tab pos="926465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B.	CS110015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  <a:tab pos="926465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C.	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CSA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FY2015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  <a:tab pos="926465" algn="l"/>
              </a:tabLst>
            </a:pPr>
            <a:r>
              <a:rPr sz="3200" spc="-40" dirty="0">
                <a:solidFill>
                  <a:srgbClr val="FFFFFF"/>
                </a:solidFill>
                <a:latin typeface="Calibri"/>
                <a:cs typeface="Calibri"/>
              </a:rPr>
              <a:t>D.	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P0555555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5998" y="461581"/>
            <a:ext cx="71329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How </a:t>
            </a:r>
            <a:r>
              <a:rPr sz="4400" spc="-25" dirty="0"/>
              <a:t>to </a:t>
            </a:r>
            <a:r>
              <a:rPr sz="4400" spc="-20" dirty="0"/>
              <a:t>Relieve</a:t>
            </a:r>
            <a:r>
              <a:rPr sz="4400" spc="-10" dirty="0"/>
              <a:t> Encumbrances?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58544"/>
            <a:ext cx="7986395" cy="422084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1057910" indent="-342900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Indicate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Purchase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Order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Contract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Number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your </a:t>
            </a:r>
            <a:r>
              <a:rPr sz="3200" spc="-85" dirty="0">
                <a:solidFill>
                  <a:srgbClr val="FFFFFF"/>
                </a:solidFill>
                <a:latin typeface="Calibri"/>
                <a:cs typeface="Calibri"/>
              </a:rPr>
              <a:t>BPA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when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you </a:t>
            </a: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make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payment against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sz="3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encumbrance</a:t>
            </a:r>
            <a:endParaRPr sz="3200">
              <a:latin typeface="Calibri"/>
              <a:cs typeface="Calibri"/>
            </a:endParaRPr>
          </a:p>
          <a:p>
            <a:pPr marL="355600" marR="474980" indent="-342900">
              <a:lnSpc>
                <a:spcPts val="3460"/>
              </a:lnSpc>
              <a:spcBef>
                <a:spcPts val="7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Indicate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P-Card report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when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you </a:t>
            </a: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make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payment against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sz="32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encumbrance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Notify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Procurement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Services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if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encumbrance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needs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adjusted </a:t>
            </a: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any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reason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(spending  less than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committed,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PO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number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not 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indicated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sz="3200" spc="-60" dirty="0">
                <a:solidFill>
                  <a:srgbClr val="FFFFFF"/>
                </a:solidFill>
                <a:latin typeface="Calibri"/>
                <a:cs typeface="Calibri"/>
              </a:rPr>
              <a:t>BPA,</a:t>
            </a:r>
            <a:r>
              <a:rPr sz="3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etc.)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49522" y="366038"/>
            <a:ext cx="20453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Notations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302345"/>
            <a:ext cx="8198484" cy="44151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9461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Communicate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Procurement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sz="2000" spc="-50" dirty="0">
                <a:solidFill>
                  <a:srgbClr val="FFFFFF"/>
                </a:solidFill>
                <a:latin typeface="Calibri"/>
                <a:cs typeface="Calibri"/>
              </a:rPr>
              <a:t>BPA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P-Card report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how something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was  procured.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FFFFFF"/>
              </a:buClr>
              <a:buFont typeface="Arial"/>
              <a:buChar char="•"/>
            </a:pPr>
            <a:endParaRPr sz="2900">
              <a:latin typeface="Times New Roman"/>
              <a:cs typeface="Times New Roman"/>
            </a:endParaRPr>
          </a:p>
          <a:p>
            <a:pPr marL="355600" marR="26416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Provide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supporting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documentation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“medium” purchases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(PD-20,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DPO, 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CSA,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SSJ, etc.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if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applicable)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FFFFFF"/>
              </a:buClr>
              <a:buFont typeface="Arial"/>
              <a:buChar char="•"/>
            </a:pPr>
            <a:endParaRPr sz="2900">
              <a:latin typeface="Times New Roman"/>
              <a:cs typeface="Times New Roman"/>
            </a:endParaRPr>
          </a:p>
          <a:p>
            <a:pPr marL="354965" marR="5080" indent="-34226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Procurement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Services has the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supporting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documentation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large 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purchases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you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do not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need need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to attach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it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BPAs,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however for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PO or 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contract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issued by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Procurement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Services, use PO/ENC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box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P/F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BPA.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355600" marR="218440" indent="-342900">
              <a:lnSpc>
                <a:spcPct val="12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DO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NOT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use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this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box for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departmental CSAs or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term contract numbers. 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This is only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Contracts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PO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numbers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issued by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Procurement</a:t>
            </a:r>
            <a:r>
              <a:rPr sz="20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Services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6802" y="461581"/>
            <a:ext cx="74720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/>
              <a:t>Reducing Encumbrance </a:t>
            </a:r>
            <a:r>
              <a:rPr sz="4400" spc="-5" dirty="0"/>
              <a:t>with</a:t>
            </a:r>
            <a:r>
              <a:rPr sz="4400" spc="-30" dirty="0"/>
              <a:t> </a:t>
            </a:r>
            <a:r>
              <a:rPr sz="4400" spc="-110" dirty="0"/>
              <a:t>BPA</a:t>
            </a:r>
            <a:endParaRPr sz="4400"/>
          </a:p>
        </p:txBody>
      </p:sp>
      <p:sp>
        <p:nvSpPr>
          <p:cNvPr id="3" name="object 3" descr="Banner Payment Authorization&#10;"/>
          <p:cNvSpPr/>
          <p:nvPr/>
        </p:nvSpPr>
        <p:spPr>
          <a:xfrm>
            <a:off x="1286255" y="1088136"/>
            <a:ext cx="6718007" cy="52378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4" descr="Indicate Procurement Services PO or contract number only.&#10;"/>
          <p:cNvSpPr/>
          <p:nvPr/>
        </p:nvSpPr>
        <p:spPr>
          <a:xfrm>
            <a:off x="0" y="2054339"/>
            <a:ext cx="1447800" cy="1478915"/>
          </a:xfrm>
          <a:custGeom>
            <a:avLst/>
            <a:gdLst/>
            <a:ahLst/>
            <a:cxnLst/>
            <a:rect l="l" t="t" r="r" b="b"/>
            <a:pathLst>
              <a:path w="1447800" h="1478914">
                <a:moveTo>
                  <a:pt x="0" y="1478292"/>
                </a:moveTo>
                <a:lnTo>
                  <a:pt x="1447800" y="1478292"/>
                </a:lnTo>
                <a:lnTo>
                  <a:pt x="1447800" y="0"/>
                </a:lnTo>
                <a:lnTo>
                  <a:pt x="0" y="0"/>
                </a:lnTo>
                <a:lnTo>
                  <a:pt x="0" y="1478292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5" descr="Arrow right"/>
          <p:cNvSpPr/>
          <p:nvPr/>
        </p:nvSpPr>
        <p:spPr>
          <a:xfrm>
            <a:off x="1372361" y="2984754"/>
            <a:ext cx="436245" cy="242570"/>
          </a:xfrm>
          <a:custGeom>
            <a:avLst/>
            <a:gdLst/>
            <a:ahLst/>
            <a:cxnLst/>
            <a:rect l="l" t="t" r="r" b="b"/>
            <a:pathLst>
              <a:path w="436244" h="242569">
                <a:moveTo>
                  <a:pt x="314706" y="0"/>
                </a:moveTo>
                <a:lnTo>
                  <a:pt x="314706" y="60578"/>
                </a:lnTo>
                <a:lnTo>
                  <a:pt x="0" y="60578"/>
                </a:lnTo>
                <a:lnTo>
                  <a:pt x="0" y="181736"/>
                </a:lnTo>
                <a:lnTo>
                  <a:pt x="314706" y="181736"/>
                </a:lnTo>
                <a:lnTo>
                  <a:pt x="314706" y="242315"/>
                </a:lnTo>
                <a:lnTo>
                  <a:pt x="435864" y="121157"/>
                </a:lnTo>
                <a:lnTo>
                  <a:pt x="314706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6" descr="Arrow right&#10;"/>
          <p:cNvSpPr/>
          <p:nvPr/>
        </p:nvSpPr>
        <p:spPr>
          <a:xfrm>
            <a:off x="1372361" y="2984754"/>
            <a:ext cx="436245" cy="242570"/>
          </a:xfrm>
          <a:custGeom>
            <a:avLst/>
            <a:gdLst/>
            <a:ahLst/>
            <a:cxnLst/>
            <a:rect l="l" t="t" r="r" b="b"/>
            <a:pathLst>
              <a:path w="436244" h="242569">
                <a:moveTo>
                  <a:pt x="0" y="60578"/>
                </a:moveTo>
                <a:lnTo>
                  <a:pt x="314706" y="60578"/>
                </a:lnTo>
                <a:lnTo>
                  <a:pt x="314706" y="0"/>
                </a:lnTo>
                <a:lnTo>
                  <a:pt x="435864" y="121157"/>
                </a:lnTo>
                <a:lnTo>
                  <a:pt x="314706" y="242315"/>
                </a:lnTo>
                <a:lnTo>
                  <a:pt x="314706" y="181736"/>
                </a:lnTo>
                <a:lnTo>
                  <a:pt x="0" y="181736"/>
                </a:lnTo>
                <a:lnTo>
                  <a:pt x="0" y="60578"/>
                </a:lnTo>
                <a:close/>
              </a:path>
            </a:pathLst>
          </a:custGeom>
          <a:ln w="25907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7"/>
          <p:cNvSpPr txBox="1"/>
          <p:nvPr/>
        </p:nvSpPr>
        <p:spPr>
          <a:xfrm>
            <a:off x="618744" y="3639311"/>
            <a:ext cx="5410200" cy="1199515"/>
          </a:xfrm>
          <a:prstGeom prst="rect">
            <a:avLst/>
          </a:prstGeom>
          <a:solidFill>
            <a:srgbClr val="4F81BC"/>
          </a:solidFill>
        </p:spPr>
        <p:txBody>
          <a:bodyPr vert="horz" wrap="square" lIns="0" tIns="29845" rIns="0" bIns="0" rtlCol="0">
            <a:spAutoFit/>
          </a:bodyPr>
          <a:lstStyle/>
          <a:p>
            <a:pPr marL="92075" marR="102235">
              <a:lnSpc>
                <a:spcPct val="100000"/>
              </a:lnSpc>
              <a:spcBef>
                <a:spcPts val="235"/>
              </a:spcBef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Indicate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P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Partial payment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Final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payment. 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Only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use F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final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payments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on encumbrances that will 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NOT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renewed.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“F”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completely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closes out the  encumbrance.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8" descr="Arrow up&#10;"/>
          <p:cNvSpPr/>
          <p:nvPr/>
        </p:nvSpPr>
        <p:spPr>
          <a:xfrm>
            <a:off x="2454401" y="3201161"/>
            <a:ext cx="242570" cy="533400"/>
          </a:xfrm>
          <a:custGeom>
            <a:avLst/>
            <a:gdLst/>
            <a:ahLst/>
            <a:cxnLst/>
            <a:rect l="l" t="t" r="r" b="b"/>
            <a:pathLst>
              <a:path w="242569" h="533400">
                <a:moveTo>
                  <a:pt x="181737" y="121158"/>
                </a:moveTo>
                <a:lnTo>
                  <a:pt x="60578" y="121158"/>
                </a:lnTo>
                <a:lnTo>
                  <a:pt x="60578" y="533400"/>
                </a:lnTo>
                <a:lnTo>
                  <a:pt x="181737" y="533400"/>
                </a:lnTo>
                <a:lnTo>
                  <a:pt x="181737" y="121158"/>
                </a:lnTo>
                <a:close/>
              </a:path>
              <a:path w="242569" h="533400">
                <a:moveTo>
                  <a:pt x="121157" y="0"/>
                </a:moveTo>
                <a:lnTo>
                  <a:pt x="0" y="121158"/>
                </a:lnTo>
                <a:lnTo>
                  <a:pt x="242315" y="121158"/>
                </a:lnTo>
                <a:lnTo>
                  <a:pt x="12115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9" descr="Arrow up&#10;"/>
          <p:cNvSpPr/>
          <p:nvPr/>
        </p:nvSpPr>
        <p:spPr>
          <a:xfrm>
            <a:off x="2454401" y="3201161"/>
            <a:ext cx="242570" cy="533400"/>
          </a:xfrm>
          <a:custGeom>
            <a:avLst/>
            <a:gdLst/>
            <a:ahLst/>
            <a:cxnLst/>
            <a:rect l="l" t="t" r="r" b="b"/>
            <a:pathLst>
              <a:path w="242569" h="533400">
                <a:moveTo>
                  <a:pt x="0" y="121158"/>
                </a:moveTo>
                <a:lnTo>
                  <a:pt x="121157" y="0"/>
                </a:lnTo>
                <a:lnTo>
                  <a:pt x="242315" y="121158"/>
                </a:lnTo>
                <a:lnTo>
                  <a:pt x="181737" y="121158"/>
                </a:lnTo>
                <a:lnTo>
                  <a:pt x="181737" y="533400"/>
                </a:lnTo>
                <a:lnTo>
                  <a:pt x="60578" y="533400"/>
                </a:lnTo>
                <a:lnTo>
                  <a:pt x="60578" y="121158"/>
                </a:lnTo>
                <a:lnTo>
                  <a:pt x="0" y="121158"/>
                </a:lnTo>
                <a:close/>
              </a:path>
            </a:pathLst>
          </a:custGeom>
          <a:ln w="25908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0"/>
          <p:cNvSpPr txBox="1"/>
          <p:nvPr/>
        </p:nvSpPr>
        <p:spPr>
          <a:xfrm>
            <a:off x="6248400" y="3087623"/>
            <a:ext cx="1645920" cy="3416935"/>
          </a:xfrm>
          <a:prstGeom prst="rect">
            <a:avLst/>
          </a:prstGeom>
          <a:solidFill>
            <a:srgbClr val="4F81BC"/>
          </a:solidFill>
        </p:spPr>
        <p:txBody>
          <a:bodyPr vert="horz" wrap="square" lIns="0" tIns="29845" rIns="0" bIns="0" rtlCol="0">
            <a:spAutoFit/>
          </a:bodyPr>
          <a:lstStyle/>
          <a:p>
            <a:pPr marL="90805" marR="229235">
              <a:lnSpc>
                <a:spcPct val="100000"/>
              </a:lnSpc>
              <a:spcBef>
                <a:spcPts val="235"/>
              </a:spcBef>
            </a:pP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Make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sure  account code 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used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for 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payment  corresponds 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indexes 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account 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codes 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authorized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for 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encumbrance 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submitted 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PD-1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11" descr="Arrow up&#10;"/>
          <p:cNvSpPr/>
          <p:nvPr/>
        </p:nvSpPr>
        <p:spPr>
          <a:xfrm>
            <a:off x="4562574" y="3133564"/>
            <a:ext cx="1665605" cy="513080"/>
          </a:xfrm>
          <a:custGeom>
            <a:avLst/>
            <a:gdLst/>
            <a:ahLst/>
            <a:cxnLst/>
            <a:rect l="l" t="t" r="r" b="b"/>
            <a:pathLst>
              <a:path w="1665604" h="513079">
                <a:moveTo>
                  <a:pt x="672911" y="177545"/>
                </a:moveTo>
                <a:lnTo>
                  <a:pt x="105422" y="177545"/>
                </a:lnTo>
                <a:lnTo>
                  <a:pt x="1639620" y="512825"/>
                </a:lnTo>
                <a:lnTo>
                  <a:pt x="1665490" y="394461"/>
                </a:lnTo>
                <a:lnTo>
                  <a:pt x="672911" y="177545"/>
                </a:lnTo>
                <a:close/>
              </a:path>
              <a:path w="1665604" h="513079">
                <a:moveTo>
                  <a:pt x="144233" y="0"/>
                </a:moveTo>
                <a:lnTo>
                  <a:pt x="0" y="92494"/>
                </a:lnTo>
                <a:lnTo>
                  <a:pt x="92494" y="236727"/>
                </a:lnTo>
                <a:lnTo>
                  <a:pt x="105422" y="177545"/>
                </a:lnTo>
                <a:lnTo>
                  <a:pt x="672911" y="177545"/>
                </a:lnTo>
                <a:lnTo>
                  <a:pt x="131292" y="59181"/>
                </a:lnTo>
                <a:lnTo>
                  <a:pt x="14423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12" descr="Arrow up&#10;"/>
          <p:cNvSpPr/>
          <p:nvPr/>
        </p:nvSpPr>
        <p:spPr>
          <a:xfrm>
            <a:off x="4562574" y="3133564"/>
            <a:ext cx="1665605" cy="513080"/>
          </a:xfrm>
          <a:custGeom>
            <a:avLst/>
            <a:gdLst/>
            <a:ahLst/>
            <a:cxnLst/>
            <a:rect l="l" t="t" r="r" b="b"/>
            <a:pathLst>
              <a:path w="1665604" h="513079">
                <a:moveTo>
                  <a:pt x="92494" y="236727"/>
                </a:moveTo>
                <a:lnTo>
                  <a:pt x="0" y="92494"/>
                </a:lnTo>
                <a:lnTo>
                  <a:pt x="144233" y="0"/>
                </a:lnTo>
                <a:lnTo>
                  <a:pt x="131292" y="59181"/>
                </a:lnTo>
                <a:lnTo>
                  <a:pt x="1665490" y="394461"/>
                </a:lnTo>
                <a:lnTo>
                  <a:pt x="1639620" y="512825"/>
                </a:lnTo>
                <a:lnTo>
                  <a:pt x="105422" y="177545"/>
                </a:lnTo>
                <a:lnTo>
                  <a:pt x="92494" y="23672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3"/>
          <p:cNvSpPr txBox="1"/>
          <p:nvPr/>
        </p:nvSpPr>
        <p:spPr>
          <a:xfrm>
            <a:off x="8001000" y="1216152"/>
            <a:ext cx="990600" cy="2308860"/>
          </a:xfrm>
          <a:prstGeom prst="rect">
            <a:avLst/>
          </a:prstGeom>
          <a:solidFill>
            <a:srgbClr val="4F81BC"/>
          </a:solidFill>
        </p:spPr>
        <p:txBody>
          <a:bodyPr vert="horz" wrap="square" lIns="0" tIns="30480" rIns="0" bIns="0" rtlCol="0">
            <a:spAutoFit/>
          </a:bodyPr>
          <a:lstStyle/>
          <a:p>
            <a:pPr marL="91440" marR="116205">
              <a:lnSpc>
                <a:spcPct val="100000"/>
              </a:lnSpc>
              <a:spcBef>
                <a:spcPts val="240"/>
              </a:spcBef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Include 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your 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name, 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phone 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numbe</a:t>
            </a:r>
            <a:r>
              <a:rPr sz="1800" spc="-16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,  and 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email  address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4" descr="Arrow left&#10;"/>
          <p:cNvSpPr/>
          <p:nvPr/>
        </p:nvSpPr>
        <p:spPr>
          <a:xfrm>
            <a:off x="7392161" y="2134361"/>
            <a:ext cx="609600" cy="304800"/>
          </a:xfrm>
          <a:custGeom>
            <a:avLst/>
            <a:gdLst/>
            <a:ahLst/>
            <a:cxnLst/>
            <a:rect l="l" t="t" r="r" b="b"/>
            <a:pathLst>
              <a:path w="609600" h="304800">
                <a:moveTo>
                  <a:pt x="152400" y="0"/>
                </a:moveTo>
                <a:lnTo>
                  <a:pt x="0" y="152400"/>
                </a:lnTo>
                <a:lnTo>
                  <a:pt x="152400" y="304800"/>
                </a:lnTo>
                <a:lnTo>
                  <a:pt x="152400" y="228600"/>
                </a:lnTo>
                <a:lnTo>
                  <a:pt x="609600" y="228600"/>
                </a:lnTo>
                <a:lnTo>
                  <a:pt x="609600" y="76200"/>
                </a:lnTo>
                <a:lnTo>
                  <a:pt x="152400" y="76200"/>
                </a:lnTo>
                <a:lnTo>
                  <a:pt x="1524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5" descr="Arrow left&#10;"/>
          <p:cNvSpPr/>
          <p:nvPr/>
        </p:nvSpPr>
        <p:spPr>
          <a:xfrm>
            <a:off x="7392161" y="2134361"/>
            <a:ext cx="609600" cy="304800"/>
          </a:xfrm>
          <a:custGeom>
            <a:avLst/>
            <a:gdLst/>
            <a:ahLst/>
            <a:cxnLst/>
            <a:rect l="l" t="t" r="r" b="b"/>
            <a:pathLst>
              <a:path w="609600" h="304800">
                <a:moveTo>
                  <a:pt x="0" y="152400"/>
                </a:moveTo>
                <a:lnTo>
                  <a:pt x="152400" y="0"/>
                </a:lnTo>
                <a:lnTo>
                  <a:pt x="152400" y="76200"/>
                </a:lnTo>
                <a:lnTo>
                  <a:pt x="609600" y="76200"/>
                </a:lnTo>
                <a:lnTo>
                  <a:pt x="609600" y="228600"/>
                </a:lnTo>
                <a:lnTo>
                  <a:pt x="152400" y="228600"/>
                </a:lnTo>
                <a:lnTo>
                  <a:pt x="152400" y="304800"/>
                </a:lnTo>
                <a:lnTo>
                  <a:pt x="0" y="152400"/>
                </a:lnTo>
                <a:close/>
              </a:path>
            </a:pathLst>
          </a:custGeom>
          <a:ln w="25908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6"/>
          <p:cNvSpPr txBox="1"/>
          <p:nvPr/>
        </p:nvSpPr>
        <p:spPr>
          <a:xfrm>
            <a:off x="52106" y="2072349"/>
            <a:ext cx="1238885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Indicate  P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eme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 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Services PO  or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Contract 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number</a:t>
            </a:r>
            <a:r>
              <a:rPr sz="18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only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70106" y="461581"/>
            <a:ext cx="54013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Notifications</a:t>
            </a:r>
            <a:r>
              <a:rPr sz="4400" spc="-75" dirty="0"/>
              <a:t> </a:t>
            </a:r>
            <a:r>
              <a:rPr sz="4400" spc="-5" dirty="0"/>
              <a:t>Continued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16456"/>
            <a:ext cx="7947659" cy="27330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223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All other situations,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indicate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one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following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ref/addtl information 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box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BPA:</a:t>
            </a:r>
            <a:endParaRPr sz="2000">
              <a:latin typeface="Calibri"/>
              <a:cs typeface="Calibri"/>
            </a:endParaRPr>
          </a:p>
          <a:p>
            <a:pPr marL="756285" marR="5080" lvl="1" indent="-286385">
              <a:lnSpc>
                <a:spcPct val="100000"/>
              </a:lnSpc>
              <a:spcBef>
                <a:spcPts val="47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Procurement Documentation attached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(Limited Solicitation/DPO/Sole  Source/Brand Name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Justification)</a:t>
            </a:r>
            <a:endParaRPr sz="2000">
              <a:latin typeface="Calibri"/>
              <a:cs typeface="Calibri"/>
            </a:endParaRPr>
          </a:p>
          <a:p>
            <a:pPr marL="812800" lvl="1" indent="-342900">
              <a:lnSpc>
                <a:spcPct val="100000"/>
              </a:lnSpc>
              <a:spcBef>
                <a:spcPts val="484"/>
              </a:spcBef>
              <a:buFont typeface="Arial"/>
              <a:buChar char="–"/>
              <a:tabLst>
                <a:tab pos="812165" algn="l"/>
                <a:tab pos="812800" algn="l"/>
                <a:tab pos="4229100" algn="l"/>
              </a:tabLst>
            </a:pPr>
            <a:r>
              <a:rPr sz="2000" spc="-50" dirty="0">
                <a:solidFill>
                  <a:srgbClr val="FFFFFF"/>
                </a:solidFill>
                <a:latin typeface="Calibri"/>
                <a:cs typeface="Calibri"/>
              </a:rPr>
              <a:t>Term</a:t>
            </a:r>
            <a:r>
              <a:rPr sz="20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Contract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 #</a:t>
            </a:r>
            <a:r>
              <a:rPr sz="2000" u="heavy" spc="-5" dirty="0">
                <a:solidFill>
                  <a:srgbClr val="FFFFFF"/>
                </a:solidFill>
                <a:uFill>
                  <a:solidFill>
                    <a:srgbClr val="FEFEFE"/>
                  </a:solidFill>
                </a:uFill>
                <a:latin typeface="Calibri"/>
                <a:cs typeface="Calibri"/>
              </a:rPr>
              <a:t> 	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_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(indicate</a:t>
            </a:r>
            <a:r>
              <a:rPr sz="20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number)</a:t>
            </a:r>
            <a:endParaRPr sz="20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75"/>
              </a:spcBef>
              <a:buFont typeface="Arial"/>
              <a:buChar char="–"/>
              <a:tabLst>
                <a:tab pos="756285" algn="l"/>
                <a:tab pos="756920" algn="l"/>
                <a:tab pos="4893945" algn="l"/>
              </a:tabLst>
            </a:pP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Procurement</a:t>
            </a:r>
            <a:r>
              <a:rPr sz="20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Exempt</a:t>
            </a:r>
            <a:r>
              <a:rPr sz="2000" u="heavy" spc="-10" dirty="0">
                <a:solidFill>
                  <a:srgbClr val="FFFFFF"/>
                </a:solidFill>
                <a:uFill>
                  <a:solidFill>
                    <a:srgbClr val="FEFEFE"/>
                  </a:solidFill>
                </a:uFill>
                <a:latin typeface="Calibri"/>
                <a:cs typeface="Calibri"/>
              </a:rPr>
              <a:t> 	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(state</a:t>
            </a:r>
            <a:r>
              <a:rPr sz="20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reason)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Clr>
                <a:srgbClr val="FFFFFF"/>
              </a:buClr>
              <a:buFont typeface="Arial"/>
              <a:buChar char="–"/>
            </a:pPr>
            <a:endParaRPr sz="26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This helps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us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ensure compliance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speedy processing.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66545" marR="5080" indent="-67691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Changing </a:t>
            </a:r>
            <a:r>
              <a:rPr spc="-10" dirty="0"/>
              <a:t>Funding </a:t>
            </a:r>
            <a:r>
              <a:rPr spc="-15" dirty="0"/>
              <a:t>Source </a:t>
            </a:r>
            <a:r>
              <a:rPr spc="-5" dirty="0"/>
              <a:t>on  </a:t>
            </a:r>
            <a:r>
              <a:rPr spc="-15" dirty="0"/>
              <a:t>Existing</a:t>
            </a:r>
            <a:r>
              <a:rPr spc="-10" dirty="0"/>
              <a:t> </a:t>
            </a:r>
            <a:r>
              <a:rPr spc="-15" dirty="0"/>
              <a:t>Encumbrance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683512"/>
            <a:ext cx="7278370" cy="2464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Submit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new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PD-1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Purchase</a:t>
            </a:r>
            <a:r>
              <a:rPr sz="3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Requisition</a:t>
            </a:r>
            <a:endParaRPr sz="32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Indicate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encumbrance</a:t>
            </a:r>
            <a:r>
              <a:rPr sz="3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number</a:t>
            </a:r>
            <a:endParaRPr sz="3200">
              <a:latin typeface="Calibri"/>
              <a:cs typeface="Calibri"/>
            </a:endParaRPr>
          </a:p>
          <a:p>
            <a:pPr marL="469900" marR="5080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Add new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Index(es)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change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distribution 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Funding</a:t>
            </a:r>
            <a:r>
              <a:rPr sz="32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Sources;</a:t>
            </a:r>
            <a:endParaRPr sz="32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Obtain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VP and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OSP*</a:t>
            </a:r>
            <a:r>
              <a:rPr sz="3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signatures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 descr="Purchase Requisition"/>
          <p:cNvSpPr/>
          <p:nvPr/>
        </p:nvSpPr>
        <p:spPr>
          <a:xfrm>
            <a:off x="2116835" y="4230623"/>
            <a:ext cx="4718068" cy="21687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 descr="Arrow left"/>
          <p:cNvSpPr/>
          <p:nvPr/>
        </p:nvSpPr>
        <p:spPr>
          <a:xfrm>
            <a:off x="6630161" y="5410961"/>
            <a:ext cx="990600" cy="457200"/>
          </a:xfrm>
          <a:custGeom>
            <a:avLst/>
            <a:gdLst/>
            <a:ahLst/>
            <a:cxnLst/>
            <a:rect l="l" t="t" r="r" b="b"/>
            <a:pathLst>
              <a:path w="990600" h="457200">
                <a:moveTo>
                  <a:pt x="228600" y="0"/>
                </a:moveTo>
                <a:lnTo>
                  <a:pt x="0" y="228600"/>
                </a:lnTo>
                <a:lnTo>
                  <a:pt x="228600" y="457200"/>
                </a:lnTo>
                <a:lnTo>
                  <a:pt x="228600" y="342900"/>
                </a:lnTo>
                <a:lnTo>
                  <a:pt x="990600" y="342900"/>
                </a:lnTo>
                <a:lnTo>
                  <a:pt x="990600" y="114300"/>
                </a:lnTo>
                <a:lnTo>
                  <a:pt x="228600" y="114300"/>
                </a:lnTo>
                <a:lnTo>
                  <a:pt x="2286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 descr="Arrow left&#10;"/>
          <p:cNvSpPr/>
          <p:nvPr/>
        </p:nvSpPr>
        <p:spPr>
          <a:xfrm>
            <a:off x="6630161" y="5410961"/>
            <a:ext cx="990600" cy="457200"/>
          </a:xfrm>
          <a:custGeom>
            <a:avLst/>
            <a:gdLst/>
            <a:ahLst/>
            <a:cxnLst/>
            <a:rect l="l" t="t" r="r" b="b"/>
            <a:pathLst>
              <a:path w="990600" h="457200">
                <a:moveTo>
                  <a:pt x="0" y="228600"/>
                </a:moveTo>
                <a:lnTo>
                  <a:pt x="228600" y="0"/>
                </a:lnTo>
                <a:lnTo>
                  <a:pt x="228600" y="114300"/>
                </a:lnTo>
                <a:lnTo>
                  <a:pt x="990600" y="114300"/>
                </a:lnTo>
                <a:lnTo>
                  <a:pt x="990600" y="342900"/>
                </a:lnTo>
                <a:lnTo>
                  <a:pt x="228600" y="342900"/>
                </a:lnTo>
                <a:lnTo>
                  <a:pt x="228600" y="457200"/>
                </a:lnTo>
                <a:lnTo>
                  <a:pt x="0" y="228600"/>
                </a:lnTo>
                <a:close/>
              </a:path>
            </a:pathLst>
          </a:custGeom>
          <a:ln w="25908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6802" y="1364996"/>
            <a:ext cx="7161530" cy="1243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47700" marR="5080" indent="-635635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How </a:t>
            </a:r>
            <a:r>
              <a:rPr spc="-5" dirty="0"/>
              <a:t>do </a:t>
            </a:r>
            <a:r>
              <a:rPr spc="-20" dirty="0"/>
              <a:t>you </a:t>
            </a:r>
            <a:r>
              <a:rPr spc="-10" dirty="0"/>
              <a:t>change </a:t>
            </a:r>
            <a:r>
              <a:rPr spc="-5" dirty="0"/>
              <a:t>the funds </a:t>
            </a:r>
            <a:r>
              <a:rPr dirty="0"/>
              <a:t>on</a:t>
            </a:r>
            <a:r>
              <a:rPr spc="-60" dirty="0"/>
              <a:t> </a:t>
            </a:r>
            <a:r>
              <a:rPr spc="-5" dirty="0"/>
              <a:t>a  </a:t>
            </a:r>
            <a:r>
              <a:rPr spc="-20" dirty="0"/>
              <a:t>procurement</a:t>
            </a:r>
            <a:r>
              <a:rPr spc="-15" dirty="0"/>
              <a:t> </a:t>
            </a:r>
            <a:r>
              <a:rPr spc="-10" dirty="0"/>
              <a:t>encumbrance?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to change funds on an encumbrance, you need to submit a new PD-1&#10;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940" y="891032"/>
            <a:ext cx="7912100" cy="485457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sz="3200" b="1" spc="-14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200" b="1" spc="-5" dirty="0">
                <a:solidFill>
                  <a:srgbClr val="FFFFFF"/>
                </a:solidFill>
                <a:latin typeface="Calibri"/>
                <a:cs typeface="Calibri"/>
              </a:rPr>
              <a:t>change funds 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on an </a:t>
            </a:r>
            <a:r>
              <a:rPr sz="3200" b="1" spc="-10" dirty="0">
                <a:solidFill>
                  <a:srgbClr val="FFFFFF"/>
                </a:solidFill>
                <a:latin typeface="Calibri"/>
                <a:cs typeface="Calibri"/>
              </a:rPr>
              <a:t>encumbrance, </a:t>
            </a:r>
            <a:r>
              <a:rPr sz="3200" b="1" spc="-15" dirty="0">
                <a:solidFill>
                  <a:srgbClr val="FFFFFF"/>
                </a:solidFill>
                <a:latin typeface="Calibri"/>
                <a:cs typeface="Calibri"/>
              </a:rPr>
              <a:t>you </a:t>
            </a:r>
            <a:r>
              <a:rPr sz="3200" b="1" spc="-5" dirty="0">
                <a:solidFill>
                  <a:srgbClr val="FFFFFF"/>
                </a:solidFill>
                <a:latin typeface="Calibri"/>
                <a:cs typeface="Calibri"/>
              </a:rPr>
              <a:t>need  </a:t>
            </a:r>
            <a:r>
              <a:rPr sz="3200" b="1" spc="-2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submit a </a:t>
            </a:r>
            <a:r>
              <a:rPr sz="3200" b="1" spc="-5" dirty="0">
                <a:solidFill>
                  <a:srgbClr val="FFFFFF"/>
                </a:solidFill>
                <a:latin typeface="Calibri"/>
                <a:cs typeface="Calibri"/>
              </a:rPr>
              <a:t>new</a:t>
            </a:r>
            <a:r>
              <a:rPr sz="32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b="1" spc="-5" dirty="0">
                <a:solidFill>
                  <a:srgbClr val="FFFFFF"/>
                </a:solidFill>
                <a:latin typeface="Calibri"/>
                <a:cs typeface="Calibri"/>
              </a:rPr>
              <a:t>PD-1</a:t>
            </a:r>
            <a:endParaRPr sz="3200">
              <a:latin typeface="Calibri"/>
              <a:cs typeface="Calibri"/>
            </a:endParaRPr>
          </a:p>
          <a:p>
            <a:pPr marL="355600" marR="205104" indent="-342900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Check the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box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at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top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of PD-1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indicating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change in</a:t>
            </a:r>
            <a:r>
              <a:rPr sz="3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funding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Reference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Contract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or PO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number</a:t>
            </a:r>
            <a:endParaRPr sz="3200">
              <a:latin typeface="Calibri"/>
              <a:cs typeface="Calibri"/>
            </a:endParaRPr>
          </a:p>
          <a:p>
            <a:pPr marL="355600" marR="430530" indent="-342900">
              <a:lnSpc>
                <a:spcPts val="3460"/>
              </a:lnSpc>
              <a:spcBef>
                <a:spcPts val="8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In the description add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note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clearly  identify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what you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want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done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(move all  remaining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funds, add $20,000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3200" spc="1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funds,etc)</a:t>
            </a:r>
            <a:endParaRPr sz="3200">
              <a:latin typeface="Calibri"/>
              <a:cs typeface="Calibri"/>
            </a:endParaRPr>
          </a:p>
          <a:p>
            <a:pPr marL="355600" marR="122555" indent="-342900">
              <a:lnSpc>
                <a:spcPts val="3460"/>
              </a:lnSpc>
              <a:spcBef>
                <a:spcPts val="7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Make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sure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update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funding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source 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information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get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VP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and/or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OSP</a:t>
            </a:r>
            <a:r>
              <a:rPr sz="32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signature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67839" y="461581"/>
            <a:ext cx="461010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/>
              <a:t>Delegated</a:t>
            </a:r>
            <a:r>
              <a:rPr sz="4400" spc="-70" dirty="0"/>
              <a:t> </a:t>
            </a:r>
            <a:r>
              <a:rPr sz="4400" dirty="0"/>
              <a:t>Authority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223942"/>
            <a:ext cx="8068945" cy="4826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Procurement procedures are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7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law!</a:t>
            </a:r>
            <a:endParaRPr sz="27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1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Title 18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Montana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Code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Annotated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(MCA)</a:t>
            </a:r>
            <a:endParaRPr sz="24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Montana Procurement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Act</a:t>
            </a:r>
            <a:endParaRPr sz="2400">
              <a:latin typeface="Calibri"/>
              <a:cs typeface="Calibri"/>
            </a:endParaRPr>
          </a:p>
          <a:p>
            <a:pPr marL="756285" lvl="1" indent="-286385">
              <a:lnSpc>
                <a:spcPts val="2875"/>
              </a:lnSpc>
              <a:buFont typeface="Arial"/>
              <a:buChar char="–"/>
              <a:tabLst>
                <a:tab pos="756920" algn="l"/>
              </a:tabLst>
            </a:pP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Administrative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Rules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Montana</a:t>
            </a:r>
            <a:r>
              <a:rPr sz="2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(ARM)</a:t>
            </a:r>
            <a:endParaRPr sz="2400">
              <a:latin typeface="Calibri"/>
              <a:cs typeface="Calibri"/>
            </a:endParaRPr>
          </a:p>
          <a:p>
            <a:pPr marL="355600" marR="50800" indent="-342900">
              <a:lnSpc>
                <a:spcPct val="80000"/>
              </a:lnSpc>
              <a:spcBef>
                <a:spcPts val="6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State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has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granted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MSU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Procurement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Services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Level  </a:t>
            </a:r>
            <a:r>
              <a:rPr sz="2700" spc="-45" dirty="0">
                <a:solidFill>
                  <a:srgbClr val="FFFFFF"/>
                </a:solidFill>
                <a:latin typeface="Calibri"/>
                <a:cs typeface="Calibri"/>
              </a:rPr>
              <a:t>Two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delegation;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authorizing us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purchase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non- 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controlled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supplies up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$500,000.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Delegation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two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years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can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27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revoked</a:t>
            </a: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ct val="80000"/>
              </a:lnSpc>
              <a:spcBef>
                <a:spcPts val="645"/>
              </a:spcBef>
              <a:buFont typeface="Arial"/>
              <a:buChar char="•"/>
              <a:tabLst>
                <a:tab pos="354965" algn="l"/>
                <a:tab pos="355600" algn="l"/>
                <a:tab pos="7950834" algn="l"/>
              </a:tabLst>
            </a:pPr>
            <a:r>
              <a:rPr sz="2700" spc="-50" dirty="0">
                <a:solidFill>
                  <a:srgbClr val="FFFFFF"/>
                </a:solidFill>
                <a:latin typeface="Calibri"/>
                <a:cs typeface="Calibri"/>
              </a:rPr>
              <a:t>We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further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delegate to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most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departments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allow  the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pu</a:t>
            </a:r>
            <a:r>
              <a:rPr sz="2700" spc="-4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ch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ase</a:t>
            </a:r>
            <a:r>
              <a:rPr sz="27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700" spc="10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700" spc="-5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olled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ems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$25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000	-  if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trained!</a:t>
            </a:r>
            <a:endParaRPr sz="2700">
              <a:latin typeface="Calibri"/>
              <a:cs typeface="Calibri"/>
            </a:endParaRPr>
          </a:p>
          <a:p>
            <a:pPr marL="355600" marR="114300" indent="-342900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Department Delegation can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revoked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decreased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if 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procurement procedures are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not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followed.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6918" y="399566"/>
            <a:ext cx="76504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/>
              <a:t>Direct </a:t>
            </a:r>
            <a:r>
              <a:rPr sz="3600" spc="-5" dirty="0"/>
              <a:t>Buy Opportunities: </a:t>
            </a:r>
            <a:r>
              <a:rPr sz="3600" spc="-85" dirty="0"/>
              <a:t>Term</a:t>
            </a:r>
            <a:r>
              <a:rPr sz="3600" spc="-105" dirty="0"/>
              <a:t> </a:t>
            </a:r>
            <a:r>
              <a:rPr sz="3600" spc="-15" dirty="0"/>
              <a:t>Contracts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1844173"/>
            <a:ext cx="7889240" cy="3140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816610" indent="-354965">
              <a:lnSpc>
                <a:spcPct val="12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List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all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State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term contracts available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agency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use: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http://svc.mt.gov/gsd/apps/TermContractDefault.aspx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FFFFFF"/>
              </a:buClr>
              <a:buFont typeface="Arial"/>
              <a:buChar char="•"/>
            </a:pPr>
            <a:endParaRPr sz="2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Does not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require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re-bidding.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State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has done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bidding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200" spc="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us.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FFFFFF"/>
              </a:buClr>
              <a:buFont typeface="Arial"/>
              <a:buChar char="•"/>
            </a:pPr>
            <a:endParaRPr sz="2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Does not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require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DPO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issuance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purchase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requisition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submittal.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FFFFFF"/>
              </a:buClr>
              <a:buFont typeface="Arial"/>
              <a:buChar char="•"/>
            </a:pPr>
            <a:endParaRPr sz="22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Please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order directly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vendor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indicate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contract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number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on  </a:t>
            </a:r>
            <a:r>
              <a:rPr sz="2200" spc="-55" dirty="0">
                <a:solidFill>
                  <a:srgbClr val="FFFFFF"/>
                </a:solidFill>
                <a:latin typeface="Calibri"/>
                <a:cs typeface="Calibri"/>
              </a:rPr>
              <a:t>BPA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P-Card</a:t>
            </a:r>
            <a:r>
              <a:rPr sz="2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report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55419" y="366038"/>
            <a:ext cx="52311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Procurement</a:t>
            </a:r>
            <a:r>
              <a:rPr spc="-35" dirty="0"/>
              <a:t> </a:t>
            </a:r>
            <a:r>
              <a:rPr spc="-20" dirty="0"/>
              <a:t>Exemptions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3331" y="1447152"/>
            <a:ext cx="7557134" cy="458787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Competition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(bidding) not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required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following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purchases:</a:t>
            </a:r>
            <a:endParaRPr sz="20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09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Training</a:t>
            </a:r>
            <a:endParaRPr sz="16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8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Travel</a:t>
            </a:r>
            <a:endParaRPr sz="16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8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Books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6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periodicals</a:t>
            </a:r>
            <a:endParaRPr sz="1600">
              <a:latin typeface="Calibri"/>
              <a:cs typeface="Calibri"/>
            </a:endParaRPr>
          </a:p>
          <a:p>
            <a:pPr marL="756285" marR="85090" lvl="1" indent="-286385">
              <a:lnSpc>
                <a:spcPct val="100000"/>
              </a:lnSpc>
              <a:spcBef>
                <a:spcPts val="384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Employment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of a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registered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professional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engineer,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surveyor,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real estate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appraiser, 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registered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architect, physician,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dentist, pharmacist or health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care</a:t>
            </a:r>
            <a:r>
              <a:rPr sz="16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provider.</a:t>
            </a:r>
            <a:endParaRPr sz="16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8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Commission of art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a museum or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public</a:t>
            </a:r>
            <a:r>
              <a:rPr sz="16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display</a:t>
            </a:r>
            <a:endParaRPr sz="16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8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Food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produced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60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Montana</a:t>
            </a:r>
            <a:endParaRPr sz="16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8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Professional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 Licenses</a:t>
            </a:r>
            <a:endParaRPr sz="16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8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Renewal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software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license</a:t>
            </a:r>
            <a:r>
              <a:rPr sz="16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agreements</a:t>
            </a:r>
            <a:endParaRPr sz="16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84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Purchase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renewal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maintenance agreements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software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1600" spc="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hardware</a:t>
            </a:r>
            <a:endParaRPr sz="16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8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Advertising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Placement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(but not</a:t>
            </a:r>
            <a:r>
              <a:rPr sz="16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creation)</a:t>
            </a:r>
            <a:endParaRPr sz="16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8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Interagency agreements</a:t>
            </a:r>
            <a:endParaRPr sz="16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8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Legal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Services</a:t>
            </a:r>
            <a:endParaRPr sz="16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520"/>
              </a:spcBef>
              <a:tabLst>
                <a:tab pos="4960620" algn="l"/>
              </a:tabLst>
            </a:pP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NOT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EXEMPT</a:t>
            </a:r>
            <a:r>
              <a:rPr sz="24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CONTRACTING	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-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JUST</a:t>
            </a:r>
            <a:r>
              <a:rPr sz="24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COMPETITION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46958" y="366038"/>
            <a:ext cx="34493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Controlled</a:t>
            </a:r>
            <a:r>
              <a:rPr spc="-65" dirty="0"/>
              <a:t> </a:t>
            </a:r>
            <a:r>
              <a:rPr spc="-15" dirty="0"/>
              <a:t>Items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3362"/>
            <a:ext cx="8148320" cy="33578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3733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Neither Departments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nor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Procurement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Services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authorized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to 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purchase:</a:t>
            </a:r>
            <a:endParaRPr sz="22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84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New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Vehicles*</a:t>
            </a:r>
            <a:endParaRPr sz="20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8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Purchasing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Fueling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Card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programs</a:t>
            </a:r>
            <a:endParaRPr sz="20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8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Bulk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Fuel</a:t>
            </a:r>
            <a:endParaRPr sz="20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8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Motor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Oil &amp;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Grease</a:t>
            </a:r>
            <a:endParaRPr sz="20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8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Bulk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Propane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350">
              <a:latin typeface="Times New Roman"/>
              <a:cs typeface="Times New Roman"/>
            </a:endParaRPr>
          </a:p>
          <a:p>
            <a:pPr marL="469900" marR="5080">
              <a:lnSpc>
                <a:spcPct val="100000"/>
              </a:lnSpc>
            </a:pP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*vehicles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purchased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on requisition time schedule,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statewide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bid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put out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spring and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fall.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All 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others must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purchased off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exclusive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agreements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600" spc="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place.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00914" y="461581"/>
            <a:ext cx="31407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Copier</a:t>
            </a:r>
            <a:r>
              <a:rPr sz="4400" spc="-80" dirty="0"/>
              <a:t> </a:t>
            </a:r>
            <a:r>
              <a:rPr sz="4400" dirty="0"/>
              <a:t>Leases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232408"/>
            <a:ext cx="8022590" cy="455168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927860" marR="83185" indent="-1789430">
              <a:lnSpc>
                <a:spcPts val="2920"/>
              </a:lnSpc>
              <a:spcBef>
                <a:spcPts val="459"/>
              </a:spcBef>
            </a:pP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Regardless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dollar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amount </a:t>
            </a:r>
            <a:r>
              <a:rPr sz="2700" b="1" spc="-5" dirty="0">
                <a:solidFill>
                  <a:srgbClr val="FFFFFF"/>
                </a:solidFill>
                <a:latin typeface="Calibri"/>
                <a:cs typeface="Calibri"/>
              </a:rPr>
              <a:t>ALL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Copier Leases </a:t>
            </a:r>
            <a:r>
              <a:rPr sz="2700" b="1" spc="-10" dirty="0">
                <a:solidFill>
                  <a:srgbClr val="FFFFFF"/>
                </a:solidFill>
                <a:latin typeface="Calibri"/>
                <a:cs typeface="Calibri"/>
              </a:rPr>
              <a:t>MUST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go  through Procurement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Services</a:t>
            </a:r>
            <a:endParaRPr sz="2700">
              <a:latin typeface="Calibri"/>
              <a:cs typeface="Calibri"/>
            </a:endParaRPr>
          </a:p>
          <a:p>
            <a:pPr marL="355600" marR="636905" indent="-342900">
              <a:lnSpc>
                <a:spcPts val="2920"/>
              </a:lnSpc>
              <a:spcBef>
                <a:spcPts val="6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If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you are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market for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700" spc="-40" dirty="0">
                <a:solidFill>
                  <a:srgbClr val="FFFFFF"/>
                </a:solidFill>
                <a:latin typeface="Calibri"/>
                <a:cs typeface="Calibri"/>
              </a:rPr>
              <a:t>copier,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contact 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Procurement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Services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right 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away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learn about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an 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exciting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new 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state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Contract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Great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rates!</a:t>
            </a:r>
            <a:endParaRPr sz="2700">
              <a:latin typeface="Calibri"/>
              <a:cs typeface="Calibri"/>
            </a:endParaRPr>
          </a:p>
          <a:p>
            <a:pPr marL="355600" marR="560705" indent="-342900">
              <a:lnSpc>
                <a:spcPts val="2920"/>
              </a:lnSpc>
              <a:spcBef>
                <a:spcPts val="6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Before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entering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any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agreements,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send the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vendor’s 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quote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to Procurement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0" dirty="0">
                <a:solidFill>
                  <a:srgbClr val="FFFFFF"/>
                </a:solidFill>
                <a:latin typeface="Calibri"/>
                <a:cs typeface="Calibri"/>
              </a:rPr>
              <a:t>We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ensure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you are getting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best 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rates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fair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terms</a:t>
            </a:r>
            <a:endParaRPr sz="2700">
              <a:latin typeface="Calibri"/>
              <a:cs typeface="Calibri"/>
            </a:endParaRPr>
          </a:p>
          <a:p>
            <a:pPr marL="355600" marR="138430" indent="-342900">
              <a:lnSpc>
                <a:spcPts val="2920"/>
              </a:lnSpc>
              <a:spcBef>
                <a:spcPts val="6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0" dirty="0">
                <a:solidFill>
                  <a:srgbClr val="FFFFFF"/>
                </a:solidFill>
                <a:latin typeface="Calibri"/>
                <a:cs typeface="Calibri"/>
              </a:rPr>
              <a:t>We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provide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UBS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info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properly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record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the lease; UBS 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will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send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you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an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amortization</a:t>
            </a:r>
            <a:r>
              <a:rPr sz="27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schedule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0" dirty="0">
                <a:solidFill>
                  <a:srgbClr val="FFFFFF"/>
                </a:solidFill>
                <a:latin typeface="Calibri"/>
                <a:cs typeface="Calibri"/>
              </a:rPr>
              <a:t>We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will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issue the</a:t>
            </a:r>
            <a:r>
              <a:rPr sz="27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DPO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4" name="object 4" descr="star"/>
          <p:cNvSpPr/>
          <p:nvPr/>
        </p:nvSpPr>
        <p:spPr>
          <a:xfrm>
            <a:off x="399288" y="2049779"/>
            <a:ext cx="495299" cy="4312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 descr="Star&#10;"/>
          <p:cNvSpPr/>
          <p:nvPr/>
        </p:nvSpPr>
        <p:spPr>
          <a:xfrm>
            <a:off x="457200" y="2083308"/>
            <a:ext cx="379475" cy="3215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 descr="Star&#10;"/>
          <p:cNvSpPr/>
          <p:nvPr/>
        </p:nvSpPr>
        <p:spPr>
          <a:xfrm>
            <a:off x="457200" y="2083311"/>
            <a:ext cx="379730" cy="321945"/>
          </a:xfrm>
          <a:custGeom>
            <a:avLst/>
            <a:gdLst/>
            <a:ahLst/>
            <a:cxnLst/>
            <a:rect l="l" t="t" r="r" b="b"/>
            <a:pathLst>
              <a:path w="379730" h="321944">
                <a:moveTo>
                  <a:pt x="0" y="122821"/>
                </a:moveTo>
                <a:lnTo>
                  <a:pt x="144945" y="122821"/>
                </a:lnTo>
                <a:lnTo>
                  <a:pt x="189738" y="0"/>
                </a:lnTo>
                <a:lnTo>
                  <a:pt x="234530" y="122821"/>
                </a:lnTo>
                <a:lnTo>
                  <a:pt x="379476" y="122821"/>
                </a:lnTo>
                <a:lnTo>
                  <a:pt x="262204" y="198729"/>
                </a:lnTo>
                <a:lnTo>
                  <a:pt x="306997" y="321563"/>
                </a:lnTo>
                <a:lnTo>
                  <a:pt x="189738" y="245643"/>
                </a:lnTo>
                <a:lnTo>
                  <a:pt x="72478" y="321563"/>
                </a:lnTo>
                <a:lnTo>
                  <a:pt x="117259" y="198729"/>
                </a:lnTo>
                <a:lnTo>
                  <a:pt x="0" y="122821"/>
                </a:lnTo>
                <a:close/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 descr="star&#10;"/>
          <p:cNvSpPr/>
          <p:nvPr/>
        </p:nvSpPr>
        <p:spPr>
          <a:xfrm>
            <a:off x="400812" y="2369820"/>
            <a:ext cx="492251" cy="4739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 descr="Star"/>
          <p:cNvSpPr/>
          <p:nvPr/>
        </p:nvSpPr>
        <p:spPr>
          <a:xfrm>
            <a:off x="457200" y="2404872"/>
            <a:ext cx="379475" cy="36118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 descr="Star&#10;"/>
          <p:cNvSpPr/>
          <p:nvPr/>
        </p:nvSpPr>
        <p:spPr>
          <a:xfrm>
            <a:off x="457200" y="2404873"/>
            <a:ext cx="379730" cy="361315"/>
          </a:xfrm>
          <a:custGeom>
            <a:avLst/>
            <a:gdLst/>
            <a:ahLst/>
            <a:cxnLst/>
            <a:rect l="l" t="t" r="r" b="b"/>
            <a:pathLst>
              <a:path w="379730" h="361314">
                <a:moveTo>
                  <a:pt x="0" y="137960"/>
                </a:moveTo>
                <a:lnTo>
                  <a:pt x="144945" y="137960"/>
                </a:lnTo>
                <a:lnTo>
                  <a:pt x="189738" y="0"/>
                </a:lnTo>
                <a:lnTo>
                  <a:pt x="234530" y="137960"/>
                </a:lnTo>
                <a:lnTo>
                  <a:pt x="379476" y="137960"/>
                </a:lnTo>
                <a:lnTo>
                  <a:pt x="262204" y="223227"/>
                </a:lnTo>
                <a:lnTo>
                  <a:pt x="306997" y="361188"/>
                </a:lnTo>
                <a:lnTo>
                  <a:pt x="189738" y="275920"/>
                </a:lnTo>
                <a:lnTo>
                  <a:pt x="72478" y="361188"/>
                </a:lnTo>
                <a:lnTo>
                  <a:pt x="117259" y="223227"/>
                </a:lnTo>
                <a:lnTo>
                  <a:pt x="0" y="137960"/>
                </a:lnTo>
                <a:close/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 descr="star"/>
          <p:cNvSpPr/>
          <p:nvPr/>
        </p:nvSpPr>
        <p:spPr>
          <a:xfrm>
            <a:off x="408431" y="2689860"/>
            <a:ext cx="483107" cy="54559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 descr="Star"/>
          <p:cNvSpPr/>
          <p:nvPr/>
        </p:nvSpPr>
        <p:spPr>
          <a:xfrm>
            <a:off x="463295" y="2726435"/>
            <a:ext cx="373379" cy="42976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 descr="Star"/>
          <p:cNvSpPr/>
          <p:nvPr/>
        </p:nvSpPr>
        <p:spPr>
          <a:xfrm>
            <a:off x="463295" y="2726432"/>
            <a:ext cx="373380" cy="429895"/>
          </a:xfrm>
          <a:custGeom>
            <a:avLst/>
            <a:gdLst/>
            <a:ahLst/>
            <a:cxnLst/>
            <a:rect l="l" t="t" r="r" b="b"/>
            <a:pathLst>
              <a:path w="373380" h="429894">
                <a:moveTo>
                  <a:pt x="0" y="164160"/>
                </a:moveTo>
                <a:lnTo>
                  <a:pt x="142621" y="164160"/>
                </a:lnTo>
                <a:lnTo>
                  <a:pt x="186690" y="0"/>
                </a:lnTo>
                <a:lnTo>
                  <a:pt x="230759" y="164160"/>
                </a:lnTo>
                <a:lnTo>
                  <a:pt x="373380" y="164160"/>
                </a:lnTo>
                <a:lnTo>
                  <a:pt x="258000" y="265607"/>
                </a:lnTo>
                <a:lnTo>
                  <a:pt x="302069" y="429767"/>
                </a:lnTo>
                <a:lnTo>
                  <a:pt x="186690" y="328320"/>
                </a:lnTo>
                <a:lnTo>
                  <a:pt x="71310" y="429767"/>
                </a:lnTo>
                <a:lnTo>
                  <a:pt x="115379" y="265607"/>
                </a:lnTo>
                <a:lnTo>
                  <a:pt x="0" y="164160"/>
                </a:lnTo>
                <a:close/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3974" y="461581"/>
            <a:ext cx="7519034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Copier </a:t>
            </a:r>
            <a:r>
              <a:rPr sz="4400" spc="-5" dirty="0"/>
              <a:t>Maintenance</a:t>
            </a:r>
            <a:r>
              <a:rPr sz="4400" spc="-75" dirty="0"/>
              <a:t> </a:t>
            </a:r>
            <a:r>
              <a:rPr sz="4400" spc="-10" dirty="0"/>
              <a:t>Agreements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7312"/>
            <a:ext cx="7929245" cy="14890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All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Copier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Maintenance Agreements MUST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be 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reviewed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by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Procurement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Services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before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you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sign</a:t>
            </a:r>
            <a:r>
              <a:rPr sz="3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anything!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2410" y="461581"/>
            <a:ext cx="45542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35" dirty="0"/>
              <a:t>Vendor</a:t>
            </a:r>
            <a:r>
              <a:rPr sz="4400" spc="-60" dirty="0"/>
              <a:t> </a:t>
            </a:r>
            <a:r>
              <a:rPr sz="4400" spc="-10" dirty="0"/>
              <a:t>Agreements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7312"/>
            <a:ext cx="7556500" cy="20745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Do </a:t>
            </a: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NOT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sign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any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vendor agreements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before 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Procurement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Services has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reviewed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agreement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This applies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all dollar</a:t>
            </a:r>
            <a:r>
              <a:rPr sz="32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levels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2618" y="461581"/>
            <a:ext cx="78822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5" dirty="0"/>
              <a:t>Who </a:t>
            </a:r>
            <a:r>
              <a:rPr sz="4400" spc="-15" dirty="0"/>
              <a:t>can </a:t>
            </a:r>
            <a:r>
              <a:rPr sz="4400" dirty="0"/>
              <a:t>sign </a:t>
            </a:r>
            <a:r>
              <a:rPr sz="4400" spc="-5" dirty="0"/>
              <a:t>vendor</a:t>
            </a:r>
            <a:r>
              <a:rPr sz="4400" spc="-40" dirty="0"/>
              <a:t> </a:t>
            </a:r>
            <a:r>
              <a:rPr sz="4400" spc="-10" dirty="0"/>
              <a:t>agreements?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10385"/>
            <a:ext cx="7349490" cy="3342004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5" dirty="0">
                <a:solidFill>
                  <a:srgbClr val="FFFFFF"/>
                </a:solidFill>
                <a:latin typeface="Calibri"/>
                <a:cs typeface="Calibri"/>
              </a:rPr>
              <a:t>A.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Anyone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pen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B.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Anyone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who has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attended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Procurement 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training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C. Nobody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that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likes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32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Griz</a:t>
            </a:r>
            <a:endParaRPr sz="3200">
              <a:latin typeface="Calibri"/>
              <a:cs typeface="Calibri"/>
            </a:endParaRPr>
          </a:p>
          <a:p>
            <a:pPr marL="355600" marR="64769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40" dirty="0">
                <a:solidFill>
                  <a:srgbClr val="FFFFFF"/>
                </a:solidFill>
                <a:latin typeface="Calibri"/>
                <a:cs typeface="Calibri"/>
              </a:rPr>
              <a:t>D.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Nobody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until Procurement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Services has 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reviewed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agreement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2410" y="461581"/>
            <a:ext cx="44786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/>
              <a:t>Correct Answer </a:t>
            </a:r>
            <a:r>
              <a:rPr sz="4400" spc="-5" dirty="0"/>
              <a:t>is</a:t>
            </a:r>
            <a:r>
              <a:rPr sz="4400" spc="-35" dirty="0"/>
              <a:t> </a:t>
            </a:r>
            <a:r>
              <a:rPr sz="4400" dirty="0"/>
              <a:t>D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7312"/>
            <a:ext cx="7531100" cy="41224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Nobody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can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sign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vendor agreements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unless 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Procurement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Services has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reviewed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agreement.</a:t>
            </a:r>
            <a:endParaRPr sz="3200">
              <a:latin typeface="Calibri"/>
              <a:cs typeface="Calibri"/>
            </a:endParaRPr>
          </a:p>
          <a:p>
            <a:pPr marL="355600" marR="280035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Procurement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often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has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to forward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vendor  agreements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Legal </a:t>
            </a: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further</a:t>
            </a:r>
            <a:r>
              <a:rPr sz="32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review</a:t>
            </a:r>
            <a:endParaRPr sz="3200">
              <a:latin typeface="Calibri"/>
              <a:cs typeface="Calibri"/>
            </a:endParaRPr>
          </a:p>
          <a:p>
            <a:pPr marL="355600" marR="67881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Any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vendor agreement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signed without 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Procurement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review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sz="32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unauthorized  agreement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and subject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32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cancellation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18942" y="461581"/>
            <a:ext cx="37077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/>
              <a:t>Foreign</a:t>
            </a:r>
            <a:r>
              <a:rPr sz="4400" spc="-85" dirty="0"/>
              <a:t> </a:t>
            </a:r>
            <a:r>
              <a:rPr sz="4400" spc="-40" dirty="0"/>
              <a:t>Vendors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06720"/>
            <a:ext cx="7913370" cy="4371975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9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Minimize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delays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paying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foreign</a:t>
            </a:r>
            <a:r>
              <a:rPr sz="3200" spc="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vendors</a:t>
            </a:r>
            <a:endParaRPr sz="3200">
              <a:latin typeface="Calibri"/>
              <a:cs typeface="Calibri"/>
            </a:endParaRPr>
          </a:p>
          <a:p>
            <a:pPr marL="756285" marR="335915" lvl="1" indent="-286385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As soon as a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foreign </a:t>
            </a:r>
            <a:r>
              <a:rPr sz="2800" spc="-25" dirty="0">
                <a:solidFill>
                  <a:srgbClr val="FFFFFF"/>
                </a:solidFill>
                <a:latin typeface="Calibri"/>
                <a:cs typeface="Calibri"/>
              </a:rPr>
              <a:t>payee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is identified,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contact 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Darcy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Tickner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HR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28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dtickner@montana.edu</a:t>
            </a:r>
            <a:endParaRPr sz="2800">
              <a:latin typeface="Calibri"/>
              <a:cs typeface="Calibri"/>
            </a:endParaRPr>
          </a:p>
          <a:p>
            <a:pPr marL="756285" marR="5080" lvl="1" indent="-286385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Darcy will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look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up vendor;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provide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her with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what  vendor will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doing,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company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name and</a:t>
            </a:r>
            <a:r>
              <a:rPr sz="28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address</a:t>
            </a:r>
            <a:endParaRPr sz="2800">
              <a:latin typeface="Calibri"/>
              <a:cs typeface="Calibri"/>
            </a:endParaRPr>
          </a:p>
          <a:p>
            <a:pPr marL="756285" marR="178435" lvl="1" indent="-286385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Let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her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know if </a:t>
            </a:r>
            <a:r>
              <a:rPr sz="2800" spc="-25" dirty="0">
                <a:solidFill>
                  <a:srgbClr val="FFFFFF"/>
                </a:solidFill>
                <a:latin typeface="Calibri"/>
                <a:cs typeface="Calibri"/>
              </a:rPr>
              <a:t>any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services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will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performed in 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US</a:t>
            </a:r>
            <a:endParaRPr sz="2800">
              <a:latin typeface="Calibri"/>
              <a:cs typeface="Calibri"/>
            </a:endParaRPr>
          </a:p>
          <a:p>
            <a:pPr marL="756285" marR="136525" lvl="1" indent="-286385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25" dirty="0">
                <a:solidFill>
                  <a:srgbClr val="FFFFFF"/>
                </a:solidFill>
                <a:latin typeface="Calibri"/>
                <a:cs typeface="Calibri"/>
              </a:rPr>
              <a:t>First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time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payment </a:t>
            </a:r>
            <a:r>
              <a:rPr sz="2800" spc="-2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each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year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will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need a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new  W-8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3378" y="2637377"/>
            <a:ext cx="7392670" cy="1243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6530" marR="5080" indent="-164465">
              <a:lnSpc>
                <a:spcPct val="100000"/>
              </a:lnSpc>
              <a:spcBef>
                <a:spcPts val="95"/>
              </a:spcBef>
              <a:tabLst>
                <a:tab pos="6620509" algn="l"/>
              </a:tabLst>
            </a:pPr>
            <a:r>
              <a:rPr spc="-10" dirty="0"/>
              <a:t>W</a:t>
            </a:r>
            <a:r>
              <a:rPr spc="-5" dirty="0"/>
              <a:t>ho</a:t>
            </a:r>
            <a:r>
              <a:rPr spc="5" dirty="0"/>
              <a:t> </a:t>
            </a:r>
            <a:r>
              <a:rPr spc="-5" dirty="0"/>
              <a:t>do </a:t>
            </a:r>
            <a:r>
              <a:rPr spc="-50" dirty="0"/>
              <a:t>y</a:t>
            </a:r>
            <a:r>
              <a:rPr spc="-5" dirty="0"/>
              <a:t>ou </a:t>
            </a:r>
            <a:r>
              <a:rPr spc="-40" dirty="0"/>
              <a:t>c</a:t>
            </a:r>
            <a:r>
              <a:rPr spc="-5" dirty="0"/>
              <a:t>o</a:t>
            </a:r>
            <a:r>
              <a:rPr spc="-45" dirty="0"/>
              <a:t>n</a:t>
            </a:r>
            <a:r>
              <a:rPr spc="-50" dirty="0"/>
              <a:t>t</a:t>
            </a:r>
            <a:r>
              <a:rPr spc="-5" dirty="0"/>
              <a:t>act</a:t>
            </a:r>
            <a:r>
              <a:rPr spc="-25" dirty="0"/>
              <a:t> </a:t>
            </a:r>
            <a:r>
              <a:rPr spc="-5" dirty="0"/>
              <a:t>as</a:t>
            </a:r>
            <a:r>
              <a:rPr spc="-20" dirty="0"/>
              <a:t> </a:t>
            </a:r>
            <a:r>
              <a:rPr spc="-10" dirty="0"/>
              <a:t>s</a:t>
            </a:r>
            <a:r>
              <a:rPr dirty="0"/>
              <a:t>o</a:t>
            </a:r>
            <a:r>
              <a:rPr spc="-5" dirty="0"/>
              <a:t>on</a:t>
            </a:r>
            <a:r>
              <a:rPr spc="5" dirty="0"/>
              <a:t> </a:t>
            </a:r>
            <a:r>
              <a:rPr spc="-5" dirty="0"/>
              <a:t>as</a:t>
            </a:r>
            <a:r>
              <a:rPr dirty="0"/>
              <a:t>	</a:t>
            </a:r>
            <a:r>
              <a:rPr spc="-50" dirty="0"/>
              <a:t>y</a:t>
            </a:r>
            <a:r>
              <a:rPr dirty="0"/>
              <a:t>o</a:t>
            </a:r>
            <a:r>
              <a:rPr spc="-5" dirty="0"/>
              <a:t>u  </a:t>
            </a:r>
            <a:r>
              <a:rPr spc="-25" dirty="0"/>
              <a:t>realize </a:t>
            </a:r>
            <a:r>
              <a:rPr spc="-20" dirty="0"/>
              <a:t>you </a:t>
            </a:r>
            <a:r>
              <a:rPr spc="-35" dirty="0"/>
              <a:t>have </a:t>
            </a:r>
            <a:r>
              <a:rPr spc="-5" dirty="0"/>
              <a:t>a </a:t>
            </a:r>
            <a:r>
              <a:rPr spc="-25" dirty="0"/>
              <a:t>foreign</a:t>
            </a:r>
            <a:r>
              <a:rPr spc="25" dirty="0"/>
              <a:t> </a:t>
            </a:r>
            <a:r>
              <a:rPr spc="-10" dirty="0"/>
              <a:t>vendor?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41475" y="461581"/>
            <a:ext cx="58597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5" dirty="0"/>
              <a:t>TCV= </a:t>
            </a:r>
            <a:r>
              <a:rPr sz="4400" spc="-90" dirty="0"/>
              <a:t>Total </a:t>
            </a:r>
            <a:r>
              <a:rPr sz="4400" spc="-15" dirty="0"/>
              <a:t>Contract</a:t>
            </a:r>
            <a:r>
              <a:rPr sz="4400" spc="60" dirty="0"/>
              <a:t> </a:t>
            </a:r>
            <a:r>
              <a:rPr sz="4400" spc="-50" dirty="0"/>
              <a:t>Value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459740" y="1377609"/>
            <a:ext cx="8185150" cy="317119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5080" indent="-342900">
              <a:lnSpc>
                <a:spcPts val="2590"/>
              </a:lnSpc>
              <a:spcBef>
                <a:spcPts val="4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total contract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value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the initial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contract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period, plus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any 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options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400" spc="-45" dirty="0">
                <a:solidFill>
                  <a:srgbClr val="FFFFFF"/>
                </a:solidFill>
                <a:latin typeface="Calibri"/>
                <a:cs typeface="Calibri"/>
              </a:rPr>
              <a:t>renew,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total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potential purchase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price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goods  and/or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services.</a:t>
            </a:r>
            <a:endParaRPr sz="2400">
              <a:latin typeface="Calibri"/>
              <a:cs typeface="Calibri"/>
            </a:endParaRPr>
          </a:p>
          <a:p>
            <a:pPr marL="355600" marR="36830" indent="-342900">
              <a:lnSpc>
                <a:spcPts val="2590"/>
              </a:lnSpc>
              <a:spcBef>
                <a:spcPts val="5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This includes shipping,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handling,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warranties,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maintenance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&amp; 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support,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convenience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fees,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reimbursable expenses,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short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– 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ANY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cost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that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University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will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incur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throughout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length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of 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contract</a:t>
            </a:r>
            <a:endParaRPr sz="2400">
              <a:latin typeface="Calibri"/>
              <a:cs typeface="Calibri"/>
            </a:endParaRPr>
          </a:p>
          <a:p>
            <a:pPr marL="355600" marR="1348740" indent="-342900">
              <a:lnSpc>
                <a:spcPts val="259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5" dirty="0">
                <a:solidFill>
                  <a:srgbClr val="FFFFFF"/>
                </a:solidFill>
                <a:latin typeface="Calibri"/>
                <a:cs typeface="Calibri"/>
              </a:rPr>
              <a:t>Total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Contract 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Value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used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determine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proper  procurement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method.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8716" y="4590201"/>
            <a:ext cx="1339215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spc="-13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6600" spc="-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6600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endParaRPr sz="6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72132" y="4658628"/>
            <a:ext cx="6358255" cy="1042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5200"/>
              </a:lnSpc>
              <a:spcBef>
                <a:spcPts val="100"/>
              </a:spcBef>
            </a:pPr>
            <a:r>
              <a:rPr sz="4400" b="1" dirty="0">
                <a:solidFill>
                  <a:srgbClr val="FFFFFF"/>
                </a:solidFill>
                <a:latin typeface="Calibri"/>
                <a:cs typeface="Calibri"/>
              </a:rPr>
              <a:t>= 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PURCHASE PRICE </a:t>
            </a:r>
            <a:r>
              <a:rPr sz="4400" b="1" dirty="0">
                <a:solidFill>
                  <a:srgbClr val="FFFFFF"/>
                </a:solidFill>
                <a:latin typeface="Calibri"/>
                <a:cs typeface="Calibri"/>
              </a:rPr>
              <a:t>+</a:t>
            </a:r>
            <a:r>
              <a:rPr sz="4400" b="1" spc="-4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ANY </a:t>
            </a:r>
            <a:r>
              <a:rPr sz="2400" b="1" spc="-20" dirty="0">
                <a:solidFill>
                  <a:srgbClr val="FFFFFF"/>
                </a:solidFill>
                <a:latin typeface="Calibri"/>
                <a:cs typeface="Calibri"/>
              </a:rPr>
              <a:t>RENEWAL </a:t>
            </a: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OPTIONS 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endParaRPr sz="2400">
              <a:latin typeface="Calibri"/>
              <a:cs typeface="Calibri"/>
            </a:endParaRPr>
          </a:p>
          <a:p>
            <a:pPr marL="2947670">
              <a:lnSpc>
                <a:spcPts val="2800"/>
              </a:lnSpc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ALL </a:t>
            </a:r>
            <a:r>
              <a:rPr sz="2400" b="1" spc="-15" dirty="0">
                <a:solidFill>
                  <a:srgbClr val="FFFFFF"/>
                </a:solidFill>
                <a:latin typeface="Calibri"/>
                <a:cs typeface="Calibri"/>
              </a:rPr>
              <a:t>OTHER</a:t>
            </a:r>
            <a:r>
              <a:rPr sz="24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FEES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8722" y="1575308"/>
            <a:ext cx="7223759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/>
              <a:t>Darcy </a:t>
            </a:r>
            <a:r>
              <a:rPr sz="7200" dirty="0"/>
              <a:t>Tickner in</a:t>
            </a:r>
            <a:r>
              <a:rPr sz="7200" spc="-60" dirty="0"/>
              <a:t> </a:t>
            </a:r>
            <a:r>
              <a:rPr sz="7200" spc="-5" dirty="0"/>
              <a:t>HR</a:t>
            </a:r>
            <a:endParaRPr sz="720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06266" y="461581"/>
            <a:ext cx="23304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u="heavy" spc="-15" dirty="0">
                <a:uFill>
                  <a:solidFill>
                    <a:srgbClr val="FFFFFF"/>
                  </a:solidFill>
                </a:uFill>
              </a:rPr>
              <a:t>Resources</a:t>
            </a:r>
            <a:endParaRPr sz="4400"/>
          </a:p>
        </p:txBody>
      </p:sp>
      <p:sp>
        <p:nvSpPr>
          <p:cNvPr id="3" name="object 3" descr="Resources used in presentation"/>
          <p:cNvSpPr/>
          <p:nvPr/>
        </p:nvSpPr>
        <p:spPr>
          <a:xfrm>
            <a:off x="457200" y="1738883"/>
            <a:ext cx="8382000" cy="4387850"/>
          </a:xfrm>
          <a:custGeom>
            <a:avLst/>
            <a:gdLst/>
            <a:ahLst/>
            <a:cxnLst/>
            <a:rect l="l" t="t" r="r" b="b"/>
            <a:pathLst>
              <a:path w="8382000" h="4387850">
                <a:moveTo>
                  <a:pt x="0" y="0"/>
                </a:moveTo>
                <a:lnTo>
                  <a:pt x="8382000" y="0"/>
                </a:lnTo>
                <a:lnTo>
                  <a:pt x="8382000" y="4387596"/>
                </a:lnTo>
                <a:lnTo>
                  <a:pt x="0" y="4387596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789" y="1755409"/>
            <a:ext cx="8188325" cy="38665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310832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Procurement Policy </a:t>
            </a:r>
            <a:r>
              <a:rPr sz="2000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and </a:t>
            </a:r>
            <a:r>
              <a:rPr sz="2000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Procedures: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ht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tp: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//ww</a:t>
            </a:r>
            <a:r>
              <a:rPr sz="2000" spc="-140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w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.mo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nt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an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a.e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d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u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/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p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oli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cy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/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p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u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r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c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h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a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si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n</a:t>
            </a:r>
            <a:r>
              <a:rPr sz="2000" spc="75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g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/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Forms</a:t>
            </a:r>
            <a:r>
              <a:rPr sz="2000" spc="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http://www.montana.edu/policy/purchasing/purch1800.html#1800</a:t>
            </a:r>
            <a:endParaRPr sz="2000">
              <a:latin typeface="Calibri"/>
              <a:cs typeface="Calibri"/>
            </a:endParaRPr>
          </a:p>
          <a:p>
            <a:pPr marL="756285" marR="234315" indent="-287020">
              <a:lnSpc>
                <a:spcPct val="100000"/>
              </a:lnSpc>
              <a:spcBef>
                <a:spcPts val="484"/>
              </a:spcBef>
              <a:tabLst>
                <a:tab pos="75628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–	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Purchasing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Manual ,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Delegation Agreement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Summary, 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FAQ’s,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Training, 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Quick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Reference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Guide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State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Procurement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Bureau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website</a:t>
            </a:r>
            <a:r>
              <a:rPr sz="20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  <a:hlinkClick r:id="rId4"/>
              </a:rPr>
              <a:t>http://sfsd.mt.gov/SPB</a:t>
            </a: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Purchasing ListServ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(signup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request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purchase@montana.edu)</a:t>
            </a: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Procurement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Services</a:t>
            </a:r>
            <a:r>
              <a:rPr sz="20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4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Other MSU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Colleagues</a:t>
            </a:r>
            <a:endParaRPr sz="2000">
              <a:latin typeface="Calibri"/>
              <a:cs typeface="Calibri"/>
            </a:endParaRPr>
          </a:p>
          <a:p>
            <a:pPr marL="354965" marR="2324735" indent="-354965">
              <a:lnSpc>
                <a:spcPct val="12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How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Do I Buy…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Webpage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–is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up and running!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  <a:hlinkClick r:id="rId5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  <a:hlinkClick r:id="rId5"/>
              </a:rPr>
              <a:t>http://www.montana.edu/buyingatmsu/index.html!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5902" y="2625344"/>
            <a:ext cx="257238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Questions?</a:t>
            </a:r>
            <a:endParaRPr sz="440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878994" y="2726086"/>
            <a:ext cx="338582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MSU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Procurement</a:t>
            </a:r>
            <a:r>
              <a:rPr sz="2400" spc="-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5" dirty="0">
                <a:solidFill>
                  <a:srgbClr val="FFFFFF"/>
                </a:solidFill>
                <a:latin typeface="Calibri"/>
                <a:cs typeface="Calibri"/>
              </a:rPr>
              <a:t>Services 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994-3211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purchase@montana.edu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29186" y="1429162"/>
            <a:ext cx="48856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Thanks </a:t>
            </a:r>
            <a:r>
              <a:rPr sz="4400" spc="-35" dirty="0"/>
              <a:t>for</a:t>
            </a:r>
            <a:r>
              <a:rPr sz="4400" spc="-55" dirty="0"/>
              <a:t> </a:t>
            </a:r>
            <a:r>
              <a:rPr sz="4400" spc="-15" dirty="0"/>
              <a:t>attending!</a:t>
            </a:r>
            <a:endParaRPr sz="4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3110" y="461581"/>
            <a:ext cx="45764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90" dirty="0"/>
              <a:t>Total </a:t>
            </a:r>
            <a:r>
              <a:rPr sz="4400" spc="-15" dirty="0"/>
              <a:t>Contract</a:t>
            </a:r>
            <a:r>
              <a:rPr sz="4400" spc="20" dirty="0"/>
              <a:t> </a:t>
            </a:r>
            <a:r>
              <a:rPr sz="4400" spc="-50" dirty="0"/>
              <a:t>Value</a:t>
            </a:r>
            <a:endParaRPr sz="4400"/>
          </a:p>
        </p:txBody>
      </p:sp>
      <p:sp>
        <p:nvSpPr>
          <p:cNvPr id="3" name="object 3" descr="Total Contract Value&#10;"/>
          <p:cNvSpPr/>
          <p:nvPr/>
        </p:nvSpPr>
        <p:spPr>
          <a:xfrm>
            <a:off x="548640" y="1417320"/>
            <a:ext cx="7598663" cy="42748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04090" y="461581"/>
            <a:ext cx="41351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“Small”</a:t>
            </a:r>
            <a:r>
              <a:rPr sz="4400" spc="-65" dirty="0"/>
              <a:t> </a:t>
            </a:r>
            <a:r>
              <a:rPr sz="4400" spc="-5" dirty="0"/>
              <a:t>Purchases</a:t>
            </a:r>
            <a:endParaRPr sz="44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5865">
              <a:lnSpc>
                <a:spcPct val="100000"/>
              </a:lnSpc>
              <a:spcBef>
                <a:spcPts val="95"/>
              </a:spcBef>
            </a:pPr>
            <a:r>
              <a:rPr spc="-60" dirty="0"/>
              <a:t>Total </a:t>
            </a:r>
            <a:r>
              <a:rPr spc="-15" dirty="0"/>
              <a:t>Contract </a:t>
            </a:r>
            <a:r>
              <a:rPr spc="-40" dirty="0"/>
              <a:t>Value </a:t>
            </a:r>
            <a:r>
              <a:rPr spc="-5" dirty="0"/>
              <a:t>of </a:t>
            </a:r>
            <a:r>
              <a:rPr spc="-10" dirty="0"/>
              <a:t>$5,000 </a:t>
            </a:r>
            <a:r>
              <a:rPr spc="-5" dirty="0"/>
              <a:t>or</a:t>
            </a:r>
            <a:r>
              <a:rPr spc="195" dirty="0"/>
              <a:t> </a:t>
            </a:r>
            <a:r>
              <a:rPr spc="-55" dirty="0"/>
              <a:t>under.</a:t>
            </a:r>
          </a:p>
          <a:p>
            <a:pPr marL="37465">
              <a:lnSpc>
                <a:spcPct val="100000"/>
              </a:lnSpc>
              <a:spcBef>
                <a:spcPts val="35"/>
              </a:spcBef>
            </a:pPr>
            <a:endParaRPr sz="2550">
              <a:latin typeface="Times New Roman"/>
              <a:cs typeface="Times New Roman"/>
            </a:endParaRPr>
          </a:p>
          <a:p>
            <a:pPr marL="393065" indent="-342900">
              <a:lnSpc>
                <a:spcPct val="100000"/>
              </a:lnSpc>
              <a:buFont typeface="Arial"/>
              <a:buChar char="•"/>
              <a:tabLst>
                <a:tab pos="392430" algn="l"/>
                <a:tab pos="393065" algn="l"/>
              </a:tabLst>
            </a:pPr>
            <a:r>
              <a:rPr sz="2200" spc="-5" dirty="0"/>
              <a:t>Use </a:t>
            </a:r>
            <a:r>
              <a:rPr sz="2200" spc="-10" dirty="0"/>
              <a:t>the method that best meets your departments</a:t>
            </a:r>
            <a:r>
              <a:rPr sz="2200" spc="170" dirty="0"/>
              <a:t> </a:t>
            </a:r>
            <a:r>
              <a:rPr sz="2200" spc="-5" dirty="0"/>
              <a:t>needs.</a:t>
            </a:r>
            <a:endParaRPr sz="2200"/>
          </a:p>
          <a:p>
            <a:pPr marL="393065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92430" algn="l"/>
                <a:tab pos="393065" algn="l"/>
              </a:tabLst>
            </a:pPr>
            <a:r>
              <a:rPr sz="2200" spc="-5" dirty="0"/>
              <a:t>Shop </a:t>
            </a:r>
            <a:r>
              <a:rPr sz="2200" spc="-10" dirty="0"/>
              <a:t>around!</a:t>
            </a:r>
            <a:endParaRPr sz="2200"/>
          </a:p>
          <a:p>
            <a:pPr marL="37465">
              <a:lnSpc>
                <a:spcPct val="100000"/>
              </a:lnSpc>
              <a:spcBef>
                <a:spcPts val="15"/>
              </a:spcBef>
              <a:buClr>
                <a:srgbClr val="FFFFFF"/>
              </a:buClr>
              <a:buFont typeface="Arial"/>
              <a:buChar char="•"/>
            </a:pPr>
            <a:endParaRPr sz="3200">
              <a:latin typeface="Times New Roman"/>
              <a:cs typeface="Times New Roman"/>
            </a:endParaRPr>
          </a:p>
          <a:p>
            <a:pPr marL="393065" indent="-342900">
              <a:lnSpc>
                <a:spcPct val="100000"/>
              </a:lnSpc>
              <a:buFont typeface="Arial"/>
              <a:buChar char="•"/>
              <a:tabLst>
                <a:tab pos="392430" algn="l"/>
                <a:tab pos="393065" algn="l"/>
              </a:tabLst>
            </a:pPr>
            <a:r>
              <a:rPr sz="2200" spc="-5" dirty="0"/>
              <a:t>Use </a:t>
            </a:r>
            <a:r>
              <a:rPr sz="2200" spc="-10" dirty="0"/>
              <a:t>your P-Card </a:t>
            </a:r>
            <a:r>
              <a:rPr sz="2200" spc="-20" dirty="0"/>
              <a:t>to pay for </a:t>
            </a:r>
            <a:r>
              <a:rPr sz="2200" spc="-5" dirty="0"/>
              <a:t>goods </a:t>
            </a:r>
            <a:r>
              <a:rPr sz="2200" spc="-10" dirty="0"/>
              <a:t>whenever</a:t>
            </a:r>
            <a:r>
              <a:rPr sz="2200" spc="105" dirty="0"/>
              <a:t> </a:t>
            </a:r>
            <a:r>
              <a:rPr sz="2200" spc="-5" dirty="0"/>
              <a:t>possible.</a:t>
            </a:r>
            <a:endParaRPr sz="2200"/>
          </a:p>
          <a:p>
            <a:pPr marL="37465">
              <a:lnSpc>
                <a:spcPct val="100000"/>
              </a:lnSpc>
              <a:spcBef>
                <a:spcPts val="15"/>
              </a:spcBef>
              <a:buClr>
                <a:srgbClr val="FFFFFF"/>
              </a:buClr>
              <a:buFont typeface="Arial"/>
              <a:buChar char="•"/>
            </a:pPr>
            <a:endParaRPr sz="3200">
              <a:latin typeface="Times New Roman"/>
              <a:cs typeface="Times New Roman"/>
            </a:endParaRPr>
          </a:p>
          <a:p>
            <a:pPr marL="393065" marR="527685" indent="-342900">
              <a:lnSpc>
                <a:spcPct val="100000"/>
              </a:lnSpc>
              <a:buFont typeface="Arial"/>
              <a:buChar char="•"/>
              <a:tabLst>
                <a:tab pos="392430" algn="l"/>
                <a:tab pos="393065" algn="l"/>
              </a:tabLst>
            </a:pPr>
            <a:r>
              <a:rPr sz="2200" spc="-10" dirty="0"/>
              <a:t>Departmental Purchase Order </a:t>
            </a:r>
            <a:r>
              <a:rPr sz="2200" dirty="0"/>
              <a:t>or </a:t>
            </a:r>
            <a:r>
              <a:rPr sz="2200" spc="-15" dirty="0"/>
              <a:t>Contracted </a:t>
            </a:r>
            <a:r>
              <a:rPr sz="2200" spc="-5" dirty="0"/>
              <a:t>Service </a:t>
            </a:r>
            <a:r>
              <a:rPr sz="2200" spc="-15" dirty="0"/>
              <a:t>Agreement  </a:t>
            </a:r>
            <a:r>
              <a:rPr sz="2200" spc="-10" dirty="0"/>
              <a:t>recommended </a:t>
            </a:r>
            <a:r>
              <a:rPr sz="2200" spc="-5" dirty="0"/>
              <a:t>when </a:t>
            </a:r>
            <a:r>
              <a:rPr sz="2200" spc="-10" dirty="0"/>
              <a:t>appropriate, but </a:t>
            </a:r>
            <a:r>
              <a:rPr sz="2200" spc="-5" dirty="0"/>
              <a:t>not</a:t>
            </a:r>
            <a:r>
              <a:rPr sz="2200" spc="40" dirty="0"/>
              <a:t> </a:t>
            </a:r>
            <a:r>
              <a:rPr sz="2200" spc="-10" dirty="0"/>
              <a:t>required.</a:t>
            </a:r>
            <a:endParaRPr sz="2200"/>
          </a:p>
          <a:p>
            <a:pPr marL="37465">
              <a:lnSpc>
                <a:spcPct val="100000"/>
              </a:lnSpc>
              <a:spcBef>
                <a:spcPts val="15"/>
              </a:spcBef>
              <a:buClr>
                <a:srgbClr val="FFFFFF"/>
              </a:buClr>
              <a:buFont typeface="Arial"/>
              <a:buChar char="•"/>
            </a:pPr>
            <a:endParaRPr sz="3200">
              <a:latin typeface="Times New Roman"/>
              <a:cs typeface="Times New Roman"/>
            </a:endParaRPr>
          </a:p>
          <a:p>
            <a:pPr marL="393065" marR="5080" indent="-342900">
              <a:lnSpc>
                <a:spcPct val="100000"/>
              </a:lnSpc>
              <a:buFont typeface="Arial"/>
              <a:buChar char="•"/>
              <a:tabLst>
                <a:tab pos="392430" algn="l"/>
                <a:tab pos="393065" algn="l"/>
              </a:tabLst>
            </a:pPr>
            <a:r>
              <a:rPr sz="2200" spc="-20" dirty="0"/>
              <a:t>Any </a:t>
            </a:r>
            <a:r>
              <a:rPr sz="2200" spc="-10" dirty="0"/>
              <a:t>time </a:t>
            </a:r>
            <a:r>
              <a:rPr sz="2200" spc="-5" dirty="0"/>
              <a:t>Services </a:t>
            </a:r>
            <a:r>
              <a:rPr sz="2200" spc="-15" dirty="0"/>
              <a:t>are required </a:t>
            </a:r>
            <a:r>
              <a:rPr sz="2200" spc="-5" dirty="0"/>
              <a:t>a </a:t>
            </a:r>
            <a:r>
              <a:rPr sz="2200" spc="-10" dirty="0"/>
              <a:t>CSA </a:t>
            </a:r>
            <a:r>
              <a:rPr sz="2200" spc="-5" dirty="0"/>
              <a:t>is a good </a:t>
            </a:r>
            <a:r>
              <a:rPr sz="2200" spc="-10" dirty="0"/>
              <a:t>idea </a:t>
            </a:r>
            <a:r>
              <a:rPr sz="2200" spc="-20" dirty="0"/>
              <a:t>to </a:t>
            </a:r>
            <a:r>
              <a:rPr sz="2200" spc="-5" dirty="0"/>
              <a:t>clearly outline  </a:t>
            </a:r>
            <a:r>
              <a:rPr sz="2200" spc="-10" dirty="0"/>
              <a:t>what </a:t>
            </a:r>
            <a:r>
              <a:rPr sz="2200" spc="-5" dirty="0"/>
              <a:t>is</a:t>
            </a:r>
            <a:r>
              <a:rPr sz="2200" dirty="0"/>
              <a:t> </a:t>
            </a:r>
            <a:r>
              <a:rPr sz="2200" spc="-15" dirty="0"/>
              <a:t>expected</a:t>
            </a:r>
            <a:endParaRPr sz="2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80646" y="377253"/>
            <a:ext cx="43815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“Medium”</a:t>
            </a:r>
            <a:r>
              <a:rPr spc="-25" dirty="0"/>
              <a:t> </a:t>
            </a:r>
            <a:r>
              <a:rPr spc="-15" dirty="0"/>
              <a:t>Purchases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785105"/>
            <a:ext cx="8173720" cy="5332095"/>
          </a:xfrm>
          <a:prstGeom prst="rect">
            <a:avLst/>
          </a:prstGeom>
        </p:spPr>
        <p:txBody>
          <a:bodyPr vert="horz" wrap="square" lIns="0" tIns="212090" rIns="0" bIns="0" rtlCol="0">
            <a:spAutoFit/>
          </a:bodyPr>
          <a:lstStyle/>
          <a:p>
            <a:pPr marL="16510">
              <a:lnSpc>
                <a:spcPct val="100000"/>
              </a:lnSpc>
              <a:spcBef>
                <a:spcPts val="1670"/>
              </a:spcBef>
            </a:pPr>
            <a:r>
              <a:rPr sz="2800" spc="-60" dirty="0">
                <a:solidFill>
                  <a:srgbClr val="FFFFFF"/>
                </a:solidFill>
                <a:latin typeface="Calibri"/>
                <a:cs typeface="Calibri"/>
              </a:rPr>
              <a:t>Total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Contract </a:t>
            </a:r>
            <a:r>
              <a:rPr sz="2800" spc="-40" dirty="0">
                <a:solidFill>
                  <a:srgbClr val="FFFFFF"/>
                </a:solidFill>
                <a:latin typeface="Calibri"/>
                <a:cs typeface="Calibri"/>
              </a:rPr>
              <a:t>Value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of $5,000.01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through</a:t>
            </a:r>
            <a:r>
              <a:rPr sz="2800" spc="2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$25,000.00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2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MUST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competitively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bid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by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Conducting 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Limited</a:t>
            </a:r>
            <a:r>
              <a:rPr sz="22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Solicitation</a:t>
            </a:r>
            <a:endParaRPr sz="22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5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Obtain quotes from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minimum of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three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different</a:t>
            </a:r>
            <a:r>
              <a:rPr sz="1800" spc="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vendors</a:t>
            </a:r>
            <a:endParaRPr sz="18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Phone bids ok,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but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email/fax</a:t>
            </a:r>
            <a:r>
              <a:rPr sz="18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preferred.</a:t>
            </a:r>
            <a:endParaRPr sz="18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Quotes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should include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any</a:t>
            </a:r>
            <a:r>
              <a:rPr sz="18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shipping</a:t>
            </a:r>
            <a:endParaRPr sz="18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34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Record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prices on PD-20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– use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“as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attached”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sz="1800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necessary.</a:t>
            </a:r>
            <a:endParaRPr sz="18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Compare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“apples to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apples”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must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award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to low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cost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that meets</a:t>
            </a:r>
            <a:r>
              <a:rPr sz="1800" spc="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specs.</a:t>
            </a:r>
            <a:endParaRPr sz="18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34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Contact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us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if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you have rationale to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consider other than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low</a:t>
            </a:r>
            <a:r>
              <a:rPr sz="1800" spc="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cost</a:t>
            </a:r>
            <a:endParaRPr sz="1800">
              <a:latin typeface="Calibri"/>
              <a:cs typeface="Calibri"/>
            </a:endParaRPr>
          </a:p>
          <a:p>
            <a:pPr marL="355600" marR="17780" indent="-342900">
              <a:lnSpc>
                <a:spcPct val="100000"/>
              </a:lnSpc>
              <a:spcBef>
                <a:spcPts val="50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Must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be multiple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brands.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If specific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brand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needed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complete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PD-13 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Brand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Name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Justification</a:t>
            </a:r>
            <a:r>
              <a:rPr sz="2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form.</a:t>
            </a:r>
            <a:endParaRPr sz="2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If only one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source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available, complete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PD-14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Sole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Source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Justification 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form.</a:t>
            </a:r>
            <a:endParaRPr sz="2200">
              <a:latin typeface="Calibri"/>
              <a:cs typeface="Calibri"/>
            </a:endParaRPr>
          </a:p>
          <a:p>
            <a:pPr marL="355600" marR="763270" indent="-342900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Approved at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the Department Level,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requestor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signs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indicate  correct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info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 no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conflict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20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interest.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8879" y="176102"/>
            <a:ext cx="8110220" cy="2032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75565" algn="r">
              <a:lnSpc>
                <a:spcPts val="815"/>
              </a:lnSpc>
              <a:spcBef>
                <a:spcPts val="100"/>
              </a:spcBef>
            </a:pPr>
            <a:r>
              <a:rPr sz="700" spc="5" dirty="0">
                <a:solidFill>
                  <a:srgbClr val="010101"/>
                </a:solidFill>
                <a:latin typeface="Arial"/>
                <a:cs typeface="Arial"/>
              </a:rPr>
              <a:t>PD-20</a:t>
            </a:r>
            <a:endParaRPr sz="700" dirty="0">
              <a:latin typeface="Arial"/>
              <a:cs typeface="Arial"/>
            </a:endParaRPr>
          </a:p>
          <a:p>
            <a:pPr marR="78740" algn="r">
              <a:lnSpc>
                <a:spcPts val="875"/>
              </a:lnSpc>
            </a:pPr>
            <a:r>
              <a:rPr sz="750" spc="-25" dirty="0">
                <a:solidFill>
                  <a:srgbClr val="010101"/>
                </a:solidFill>
                <a:latin typeface="Arial"/>
                <a:cs typeface="Arial"/>
              </a:rPr>
              <a:t>Rev</a:t>
            </a:r>
            <a:r>
              <a:rPr sz="750" spc="-90" dirty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750" spc="-25" dirty="0">
                <a:solidFill>
                  <a:srgbClr val="010101"/>
                </a:solidFill>
                <a:latin typeface="Arial"/>
                <a:cs typeface="Arial"/>
              </a:rPr>
              <a:t>111606</a:t>
            </a:r>
            <a:endParaRPr sz="7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650" dirty="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</a:pPr>
            <a:r>
              <a:rPr sz="1000" b="1" spc="40" dirty="0">
                <a:solidFill>
                  <a:srgbClr val="010101"/>
                </a:solidFill>
                <a:latin typeface="Arial"/>
                <a:cs typeface="Arial"/>
              </a:rPr>
              <a:t>TABULATION </a:t>
            </a:r>
            <a:r>
              <a:rPr sz="1000" b="1" spc="60" dirty="0">
                <a:solidFill>
                  <a:srgbClr val="010101"/>
                </a:solidFill>
                <a:latin typeface="Arial"/>
                <a:cs typeface="Arial"/>
              </a:rPr>
              <a:t>OF </a:t>
            </a:r>
            <a:r>
              <a:rPr sz="1000" b="1" spc="40" dirty="0">
                <a:solidFill>
                  <a:srgbClr val="010101"/>
                </a:solidFill>
                <a:latin typeface="Arial"/>
                <a:cs typeface="Arial"/>
              </a:rPr>
              <a:t>BIDS </a:t>
            </a:r>
            <a:r>
              <a:rPr sz="1000" b="1" spc="45" dirty="0">
                <a:solidFill>
                  <a:srgbClr val="010101"/>
                </a:solidFill>
                <a:latin typeface="Arial"/>
                <a:cs typeface="Arial"/>
              </a:rPr>
              <a:t>RESULTING </a:t>
            </a:r>
            <a:r>
              <a:rPr sz="1000" b="1" spc="60" dirty="0">
                <a:solidFill>
                  <a:srgbClr val="010101"/>
                </a:solidFill>
                <a:latin typeface="Arial"/>
                <a:cs typeface="Arial"/>
              </a:rPr>
              <a:t>FROM </a:t>
            </a:r>
            <a:r>
              <a:rPr sz="1000" b="1" spc="40" dirty="0">
                <a:solidFill>
                  <a:srgbClr val="010101"/>
                </a:solidFill>
                <a:latin typeface="Arial"/>
                <a:cs typeface="Arial"/>
              </a:rPr>
              <a:t>LIMITED </a:t>
            </a:r>
            <a:r>
              <a:rPr sz="1000" b="1" spc="35" dirty="0">
                <a:solidFill>
                  <a:srgbClr val="010101"/>
                </a:solidFill>
                <a:latin typeface="Arial"/>
                <a:cs typeface="Arial"/>
              </a:rPr>
              <a:t>SOLICITATION</a:t>
            </a:r>
            <a:r>
              <a:rPr sz="1000" b="1" spc="25" dirty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000" b="1" spc="45" dirty="0">
                <a:solidFill>
                  <a:srgbClr val="010101"/>
                </a:solidFill>
                <a:latin typeface="Arial"/>
                <a:cs typeface="Arial"/>
              </a:rPr>
              <a:t>PROCEDURE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  <a:tabLst>
                <a:tab pos="8096884" algn="l"/>
              </a:tabLst>
            </a:pPr>
            <a:r>
              <a:rPr sz="1000" b="1" u="heavy" spc="-65" dirty="0">
                <a:solidFill>
                  <a:srgbClr val="010101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heavy" spc="40" dirty="0">
                <a:solidFill>
                  <a:srgbClr val="010101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Must </a:t>
            </a:r>
            <a:r>
              <a:rPr sz="1000" b="1" u="heavy" spc="50" dirty="0">
                <a:solidFill>
                  <a:srgbClr val="010101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 </a:t>
            </a:r>
            <a:r>
              <a:rPr sz="1000" b="1" u="heavy" spc="40" dirty="0">
                <a:solidFill>
                  <a:srgbClr val="010101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completed</a:t>
            </a:r>
            <a:r>
              <a:rPr sz="1000" b="1" spc="40" dirty="0">
                <a:solidFill>
                  <a:srgbClr val="010101"/>
                </a:solidFill>
                <a:latin typeface="Arial"/>
                <a:cs typeface="Arial"/>
              </a:rPr>
              <a:t>  </a:t>
            </a:r>
            <a:r>
              <a:rPr sz="1000" b="1" u="heavy" spc="25" dirty="0">
                <a:solidFill>
                  <a:srgbClr val="010101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for </a:t>
            </a:r>
            <a:r>
              <a:rPr sz="1000" b="1" u="heavy" spc="35" dirty="0">
                <a:solidFill>
                  <a:srgbClr val="010101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competitively</a:t>
            </a:r>
            <a:r>
              <a:rPr sz="1000" b="1" spc="35" dirty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000" b="1" u="heavy" spc="45" dirty="0">
                <a:solidFill>
                  <a:srgbClr val="010101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bid purchases</a:t>
            </a:r>
            <a:r>
              <a:rPr sz="1000" b="1" spc="45" dirty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000" b="1" u="heavy" spc="40" dirty="0">
                <a:solidFill>
                  <a:srgbClr val="010101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with </a:t>
            </a:r>
            <a:r>
              <a:rPr sz="1000" b="1" u="heavy" spc="50" dirty="0">
                <a:solidFill>
                  <a:srgbClr val="010101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 </a:t>
            </a:r>
            <a:r>
              <a:rPr sz="1000" b="1" u="heavy" spc="35" dirty="0">
                <a:solidFill>
                  <a:srgbClr val="010101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Total Contract  </a:t>
            </a:r>
            <a:r>
              <a:rPr sz="1000" b="1" u="heavy" spc="30" dirty="0">
                <a:solidFill>
                  <a:srgbClr val="010101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Value </a:t>
            </a:r>
            <a:r>
              <a:rPr sz="1000" b="1" u="heavy" spc="40" dirty="0">
                <a:solidFill>
                  <a:srgbClr val="010101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between </a:t>
            </a:r>
            <a:r>
              <a:rPr sz="1000" b="1" u="heavy" spc="35" dirty="0">
                <a:solidFill>
                  <a:srgbClr val="010101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$5,000.01 </a:t>
            </a:r>
            <a:r>
              <a:rPr sz="1000" b="1" u="heavy" spc="40" dirty="0">
                <a:solidFill>
                  <a:srgbClr val="010101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and</a:t>
            </a:r>
            <a:r>
              <a:rPr sz="1000" b="1" u="heavy" spc="30" dirty="0">
                <a:solidFill>
                  <a:srgbClr val="010101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$25,000	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90170">
              <a:lnSpc>
                <a:spcPct val="100000"/>
              </a:lnSpc>
            </a:pPr>
            <a:r>
              <a:rPr sz="850" b="1" u="heavy" spc="50" dirty="0">
                <a:solidFill>
                  <a:srgbClr val="010101"/>
                </a:solidFill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How </a:t>
            </a:r>
            <a:r>
              <a:rPr sz="850" b="1" u="heavy" spc="35" dirty="0">
                <a:solidFill>
                  <a:srgbClr val="010101"/>
                </a:solidFill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to </a:t>
            </a:r>
            <a:r>
              <a:rPr sz="850" b="1" u="heavy" spc="25" dirty="0">
                <a:solidFill>
                  <a:srgbClr val="010101"/>
                </a:solidFill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complete this</a:t>
            </a:r>
            <a:r>
              <a:rPr sz="850" b="1" u="heavy" spc="-45" dirty="0">
                <a:solidFill>
                  <a:srgbClr val="010101"/>
                </a:solidFill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</a:t>
            </a:r>
            <a:r>
              <a:rPr sz="850" b="1" u="heavy" spc="30" dirty="0">
                <a:solidFill>
                  <a:srgbClr val="010101"/>
                </a:solidFill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form</a:t>
            </a:r>
            <a:endParaRPr sz="8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50" dirty="0">
              <a:latin typeface="Times New Roman"/>
              <a:cs typeface="Times New Roman"/>
            </a:endParaRPr>
          </a:p>
          <a:p>
            <a:pPr marL="246379" indent="-215265">
              <a:lnSpc>
                <a:spcPts val="1015"/>
              </a:lnSpc>
              <a:buAutoNum type="arabicPeriod"/>
              <a:tabLst>
                <a:tab pos="247015" algn="l"/>
              </a:tabLst>
            </a:pPr>
            <a:r>
              <a:rPr sz="850" spc="10" dirty="0">
                <a:solidFill>
                  <a:srgbClr val="010101"/>
                </a:solidFill>
                <a:latin typeface="Arial"/>
                <a:cs typeface="Arial"/>
              </a:rPr>
              <a:t>If </a:t>
            </a:r>
            <a:r>
              <a:rPr sz="850" spc="25" dirty="0">
                <a:solidFill>
                  <a:srgbClr val="010101"/>
                </a:solidFill>
                <a:latin typeface="Arial"/>
                <a:cs typeface="Arial"/>
              </a:rPr>
              <a:t>your </a:t>
            </a:r>
            <a:r>
              <a:rPr sz="850" spc="20" dirty="0">
                <a:solidFill>
                  <a:srgbClr val="010101"/>
                </a:solidFill>
                <a:latin typeface="Arial"/>
                <a:cs typeface="Arial"/>
              </a:rPr>
              <a:t>purchase is </a:t>
            </a:r>
            <a:r>
              <a:rPr sz="850" spc="25" dirty="0">
                <a:solidFill>
                  <a:srgbClr val="010101"/>
                </a:solidFill>
                <a:latin typeface="Arial"/>
                <a:cs typeface="Arial"/>
              </a:rPr>
              <a:t>brand </a:t>
            </a:r>
            <a:r>
              <a:rPr sz="850" spc="15" dirty="0">
                <a:solidFill>
                  <a:srgbClr val="010101"/>
                </a:solidFill>
                <a:latin typeface="Arial"/>
                <a:cs typeface="Arial"/>
              </a:rPr>
              <a:t>specific, </a:t>
            </a:r>
            <a:r>
              <a:rPr sz="850" spc="35" dirty="0">
                <a:solidFill>
                  <a:srgbClr val="010101"/>
                </a:solidFill>
                <a:latin typeface="Arial"/>
                <a:cs typeface="Arial"/>
              </a:rPr>
              <a:t>be </a:t>
            </a:r>
            <a:r>
              <a:rPr sz="850" spc="15" dirty="0">
                <a:solidFill>
                  <a:srgbClr val="010101"/>
                </a:solidFill>
                <a:latin typeface="Arial"/>
                <a:cs typeface="Arial"/>
              </a:rPr>
              <a:t>sure </a:t>
            </a:r>
            <a:r>
              <a:rPr sz="850" spc="30" dirty="0">
                <a:solidFill>
                  <a:srgbClr val="010101"/>
                </a:solidFill>
                <a:latin typeface="Arial"/>
                <a:cs typeface="Arial"/>
              </a:rPr>
              <a:t>to </a:t>
            </a:r>
            <a:r>
              <a:rPr sz="850" spc="20" dirty="0">
                <a:solidFill>
                  <a:srgbClr val="010101"/>
                </a:solidFill>
                <a:latin typeface="Arial"/>
                <a:cs typeface="Arial"/>
              </a:rPr>
              <a:t>tell </a:t>
            </a:r>
            <a:r>
              <a:rPr sz="850" spc="25" dirty="0">
                <a:solidFill>
                  <a:srgbClr val="010101"/>
                </a:solidFill>
                <a:latin typeface="Arial"/>
                <a:cs typeface="Arial"/>
              </a:rPr>
              <a:t>vendors </a:t>
            </a:r>
            <a:r>
              <a:rPr sz="850" spc="30" dirty="0">
                <a:solidFill>
                  <a:srgbClr val="010101"/>
                </a:solidFill>
                <a:latin typeface="Arial"/>
                <a:cs typeface="Arial"/>
              </a:rPr>
              <a:t>so </a:t>
            </a:r>
            <a:r>
              <a:rPr sz="850" spc="20" dirty="0">
                <a:solidFill>
                  <a:srgbClr val="010101"/>
                </a:solidFill>
                <a:latin typeface="Arial"/>
                <a:cs typeface="Arial"/>
              </a:rPr>
              <a:t>they </a:t>
            </a:r>
            <a:r>
              <a:rPr sz="850" spc="40" dirty="0">
                <a:solidFill>
                  <a:srgbClr val="010101"/>
                </a:solidFill>
                <a:latin typeface="Arial"/>
                <a:cs typeface="Arial"/>
              </a:rPr>
              <a:t>can </a:t>
            </a:r>
            <a:r>
              <a:rPr sz="850" spc="20" dirty="0">
                <a:solidFill>
                  <a:srgbClr val="010101"/>
                </a:solidFill>
                <a:latin typeface="Arial"/>
                <a:cs typeface="Arial"/>
              </a:rPr>
              <a:t>give </a:t>
            </a:r>
            <a:r>
              <a:rPr sz="850" spc="40" dirty="0">
                <a:solidFill>
                  <a:srgbClr val="010101"/>
                </a:solidFill>
                <a:latin typeface="Arial"/>
                <a:cs typeface="Arial"/>
              </a:rPr>
              <a:t>you </a:t>
            </a:r>
            <a:r>
              <a:rPr sz="850" spc="20" dirty="0">
                <a:solidFill>
                  <a:srgbClr val="010101"/>
                </a:solidFill>
                <a:latin typeface="Arial"/>
                <a:cs typeface="Arial"/>
              </a:rPr>
              <a:t>accurate </a:t>
            </a:r>
            <a:r>
              <a:rPr sz="850" spc="10" dirty="0">
                <a:solidFill>
                  <a:srgbClr val="010101"/>
                </a:solidFill>
                <a:latin typeface="Arial"/>
                <a:cs typeface="Arial"/>
              </a:rPr>
              <a:t>information. </a:t>
            </a:r>
            <a:r>
              <a:rPr sz="850" spc="15" dirty="0">
                <a:solidFill>
                  <a:srgbClr val="010101"/>
                </a:solidFill>
                <a:latin typeface="Arial"/>
                <a:cs typeface="Arial"/>
              </a:rPr>
              <a:t>Also </a:t>
            </a:r>
            <a:r>
              <a:rPr sz="850" spc="20" dirty="0">
                <a:solidFill>
                  <a:srgbClr val="010101"/>
                </a:solidFill>
                <a:latin typeface="Arial"/>
                <a:cs typeface="Arial"/>
              </a:rPr>
              <a:t>complete </a:t>
            </a:r>
            <a:r>
              <a:rPr sz="850" spc="30" dirty="0">
                <a:solidFill>
                  <a:srgbClr val="010101"/>
                </a:solidFill>
                <a:latin typeface="Arial"/>
                <a:cs typeface="Arial"/>
              </a:rPr>
              <a:t>PD-13</a:t>
            </a:r>
            <a:r>
              <a:rPr sz="850" spc="-35" dirty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10101"/>
                </a:solidFill>
                <a:latin typeface="Arial"/>
                <a:cs typeface="Arial"/>
              </a:rPr>
              <a:t>form.</a:t>
            </a:r>
            <a:endParaRPr sz="850" dirty="0">
              <a:latin typeface="Arial"/>
              <a:cs typeface="Arial"/>
            </a:endParaRPr>
          </a:p>
          <a:p>
            <a:pPr marL="241935" marR="578485" indent="-205104">
              <a:lnSpc>
                <a:spcPts val="1030"/>
              </a:lnSpc>
              <a:spcBef>
                <a:spcPts val="20"/>
              </a:spcBef>
              <a:buAutoNum type="arabicPeriod"/>
              <a:tabLst>
                <a:tab pos="242570" algn="l"/>
              </a:tabLst>
            </a:pPr>
            <a:r>
              <a:rPr sz="850" spc="15" dirty="0">
                <a:solidFill>
                  <a:srgbClr val="010101"/>
                </a:solidFill>
                <a:latin typeface="Arial"/>
                <a:cs typeface="Arial"/>
              </a:rPr>
              <a:t>Clearly </a:t>
            </a:r>
            <a:r>
              <a:rPr sz="850" spc="10" dirty="0">
                <a:solidFill>
                  <a:srgbClr val="010101"/>
                </a:solidFill>
                <a:latin typeface="Arial"/>
                <a:cs typeface="Arial"/>
              </a:rPr>
              <a:t>detail </a:t>
            </a:r>
            <a:r>
              <a:rPr sz="850" spc="25" dirty="0">
                <a:solidFill>
                  <a:srgbClr val="010101"/>
                </a:solidFill>
                <a:latin typeface="Arial"/>
                <a:cs typeface="Arial"/>
              </a:rPr>
              <a:t>your </a:t>
            </a:r>
            <a:r>
              <a:rPr sz="850" spc="20" dirty="0">
                <a:solidFill>
                  <a:srgbClr val="010101"/>
                </a:solidFill>
                <a:latin typeface="Arial"/>
                <a:cs typeface="Arial"/>
              </a:rPr>
              <a:t>required </a:t>
            </a:r>
            <a:r>
              <a:rPr sz="850" spc="25" dirty="0">
                <a:solidFill>
                  <a:srgbClr val="010101"/>
                </a:solidFill>
                <a:latin typeface="Arial"/>
                <a:cs typeface="Arial"/>
              </a:rPr>
              <a:t>specifications </a:t>
            </a:r>
            <a:r>
              <a:rPr sz="850" spc="30" dirty="0">
                <a:solidFill>
                  <a:srgbClr val="010101"/>
                </a:solidFill>
                <a:latin typeface="Arial"/>
                <a:cs typeface="Arial"/>
              </a:rPr>
              <a:t>to </a:t>
            </a:r>
            <a:r>
              <a:rPr sz="850" spc="20" dirty="0">
                <a:solidFill>
                  <a:srgbClr val="010101"/>
                </a:solidFill>
                <a:latin typeface="Arial"/>
                <a:cs typeface="Arial"/>
              </a:rPr>
              <a:t>ensure </a:t>
            </a:r>
            <a:r>
              <a:rPr sz="850" spc="40" dirty="0">
                <a:solidFill>
                  <a:srgbClr val="010101"/>
                </a:solidFill>
                <a:latin typeface="Arial"/>
                <a:cs typeface="Arial"/>
              </a:rPr>
              <a:t>you </a:t>
            </a:r>
            <a:r>
              <a:rPr sz="850" spc="15" dirty="0">
                <a:solidFill>
                  <a:srgbClr val="010101"/>
                </a:solidFill>
                <a:latin typeface="Arial"/>
                <a:cs typeface="Arial"/>
              </a:rPr>
              <a:t>are </a:t>
            </a:r>
            <a:r>
              <a:rPr sz="850" spc="20" dirty="0">
                <a:solidFill>
                  <a:srgbClr val="010101"/>
                </a:solidFill>
                <a:latin typeface="Arial"/>
                <a:cs typeface="Arial"/>
              </a:rPr>
              <a:t>receiving </a:t>
            </a:r>
            <a:r>
              <a:rPr sz="850" spc="25" dirty="0">
                <a:solidFill>
                  <a:srgbClr val="010101"/>
                </a:solidFill>
                <a:latin typeface="Arial"/>
                <a:cs typeface="Arial"/>
              </a:rPr>
              <a:t>comparable </a:t>
            </a:r>
            <a:r>
              <a:rPr sz="850" spc="5" dirty="0">
                <a:solidFill>
                  <a:srgbClr val="010101"/>
                </a:solidFill>
                <a:latin typeface="Arial"/>
                <a:cs typeface="Arial"/>
              </a:rPr>
              <a:t>bids. </a:t>
            </a:r>
            <a:r>
              <a:rPr sz="850" spc="20" dirty="0">
                <a:solidFill>
                  <a:srgbClr val="010101"/>
                </a:solidFill>
                <a:latin typeface="Arial"/>
                <a:cs typeface="Arial"/>
              </a:rPr>
              <a:t>Provide </a:t>
            </a:r>
            <a:r>
              <a:rPr sz="850" spc="10" dirty="0">
                <a:solidFill>
                  <a:srgbClr val="010101"/>
                </a:solidFill>
                <a:latin typeface="Arial"/>
                <a:cs typeface="Arial"/>
              </a:rPr>
              <a:t>all </a:t>
            </a:r>
            <a:r>
              <a:rPr sz="850" spc="30" dirty="0">
                <a:solidFill>
                  <a:srgbClr val="010101"/>
                </a:solidFill>
                <a:latin typeface="Arial"/>
                <a:cs typeface="Arial"/>
              </a:rPr>
              <a:t>vendors with </a:t>
            </a:r>
            <a:r>
              <a:rPr sz="850" spc="25" dirty="0">
                <a:solidFill>
                  <a:srgbClr val="010101"/>
                </a:solidFill>
                <a:latin typeface="Arial"/>
                <a:cs typeface="Arial"/>
              </a:rPr>
              <a:t>the </a:t>
            </a:r>
            <a:r>
              <a:rPr sz="850" spc="30" dirty="0">
                <a:solidFill>
                  <a:srgbClr val="010101"/>
                </a:solidFill>
                <a:latin typeface="Arial"/>
                <a:cs typeface="Arial"/>
              </a:rPr>
              <a:t>same </a:t>
            </a:r>
            <a:r>
              <a:rPr sz="850" spc="15" dirty="0">
                <a:solidFill>
                  <a:srgbClr val="010101"/>
                </a:solidFill>
                <a:latin typeface="Arial"/>
                <a:cs typeface="Arial"/>
              </a:rPr>
              <a:t>set </a:t>
            </a:r>
            <a:r>
              <a:rPr sz="850" spc="5" dirty="0">
                <a:solidFill>
                  <a:srgbClr val="010101"/>
                </a:solidFill>
                <a:latin typeface="Arial"/>
                <a:cs typeface="Arial"/>
              </a:rPr>
              <a:t>of </a:t>
            </a:r>
            <a:r>
              <a:rPr sz="850" spc="25" dirty="0">
                <a:solidFill>
                  <a:srgbClr val="010101"/>
                </a:solidFill>
                <a:latin typeface="Arial"/>
                <a:cs typeface="Arial"/>
              </a:rPr>
              <a:t>specifications.  Compare apples </a:t>
            </a:r>
            <a:r>
              <a:rPr sz="850" spc="30" dirty="0">
                <a:solidFill>
                  <a:srgbClr val="010101"/>
                </a:solidFill>
                <a:latin typeface="Arial"/>
                <a:cs typeface="Arial"/>
              </a:rPr>
              <a:t>to</a:t>
            </a:r>
            <a:r>
              <a:rPr sz="850" spc="5" dirty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010101"/>
                </a:solidFill>
                <a:latin typeface="Arial"/>
                <a:cs typeface="Arial"/>
              </a:rPr>
              <a:t>apples.</a:t>
            </a:r>
            <a:endParaRPr sz="850" dirty="0">
              <a:latin typeface="Arial"/>
              <a:cs typeface="Arial"/>
            </a:endParaRPr>
          </a:p>
          <a:p>
            <a:pPr marL="246379" indent="-210820">
              <a:lnSpc>
                <a:spcPts val="980"/>
              </a:lnSpc>
              <a:buAutoNum type="arabicPeriod"/>
              <a:tabLst>
                <a:tab pos="247015" algn="l"/>
              </a:tabLst>
            </a:pPr>
            <a:r>
              <a:rPr sz="850" spc="10" dirty="0">
                <a:solidFill>
                  <a:srgbClr val="010101"/>
                </a:solidFill>
                <a:latin typeface="Arial"/>
                <a:cs typeface="Arial"/>
              </a:rPr>
              <a:t>If all </a:t>
            </a:r>
            <a:r>
              <a:rPr sz="850" spc="30" dirty="0">
                <a:solidFill>
                  <a:srgbClr val="010101"/>
                </a:solidFill>
                <a:latin typeface="Arial"/>
                <a:cs typeface="Arial"/>
              </a:rPr>
              <a:t>of </a:t>
            </a:r>
            <a:r>
              <a:rPr sz="850" spc="25" dirty="0">
                <a:solidFill>
                  <a:srgbClr val="010101"/>
                </a:solidFill>
                <a:latin typeface="Arial"/>
                <a:cs typeface="Arial"/>
              </a:rPr>
              <a:t>your </a:t>
            </a:r>
            <a:r>
              <a:rPr sz="850" spc="20" dirty="0">
                <a:solidFill>
                  <a:srgbClr val="010101"/>
                </a:solidFill>
                <a:latin typeface="Arial"/>
                <a:cs typeface="Arial"/>
              </a:rPr>
              <a:t>bids </a:t>
            </a:r>
            <a:r>
              <a:rPr sz="850" spc="35" dirty="0">
                <a:solidFill>
                  <a:srgbClr val="010101"/>
                </a:solidFill>
                <a:latin typeface="Arial"/>
                <a:cs typeface="Arial"/>
              </a:rPr>
              <a:t>come </a:t>
            </a:r>
            <a:r>
              <a:rPr sz="850" spc="20" dirty="0">
                <a:solidFill>
                  <a:srgbClr val="010101"/>
                </a:solidFill>
                <a:latin typeface="Arial"/>
                <a:cs typeface="Arial"/>
              </a:rPr>
              <a:t>in </a:t>
            </a:r>
            <a:r>
              <a:rPr sz="850" spc="5" dirty="0">
                <a:solidFill>
                  <a:srgbClr val="010101"/>
                </a:solidFill>
                <a:latin typeface="Arial"/>
                <a:cs typeface="Arial"/>
              </a:rPr>
              <a:t>at </a:t>
            </a:r>
            <a:r>
              <a:rPr sz="850" spc="10" dirty="0">
                <a:solidFill>
                  <a:srgbClr val="010101"/>
                </a:solidFill>
                <a:latin typeface="Arial"/>
                <a:cs typeface="Arial"/>
              </a:rPr>
              <a:t>over </a:t>
            </a:r>
            <a:r>
              <a:rPr sz="850" spc="-55" dirty="0">
                <a:solidFill>
                  <a:srgbClr val="010101"/>
                </a:solidFill>
                <a:latin typeface="Arial"/>
                <a:cs typeface="Arial"/>
              </a:rPr>
              <a:t>$25,DDD.DD </a:t>
            </a:r>
            <a:r>
              <a:rPr sz="850" spc="15" dirty="0">
                <a:solidFill>
                  <a:srgbClr val="010101"/>
                </a:solidFill>
                <a:latin typeface="Arial"/>
                <a:cs typeface="Arial"/>
              </a:rPr>
              <a:t>do not </a:t>
            </a:r>
            <a:r>
              <a:rPr sz="850" spc="10" dirty="0">
                <a:solidFill>
                  <a:srgbClr val="010101"/>
                </a:solidFill>
                <a:latin typeface="Arial"/>
                <a:cs typeface="Arial"/>
              </a:rPr>
              <a:t>proceed. </a:t>
            </a:r>
            <a:r>
              <a:rPr sz="850" spc="20" dirty="0">
                <a:solidFill>
                  <a:srgbClr val="010101"/>
                </a:solidFill>
                <a:latin typeface="Arial"/>
                <a:cs typeface="Arial"/>
              </a:rPr>
              <a:t>Contact </a:t>
            </a:r>
            <a:r>
              <a:rPr sz="850" spc="15" dirty="0">
                <a:solidFill>
                  <a:srgbClr val="010101"/>
                </a:solidFill>
                <a:latin typeface="Arial"/>
                <a:cs typeface="Arial"/>
              </a:rPr>
              <a:t>Procurement </a:t>
            </a:r>
            <a:r>
              <a:rPr sz="850" spc="20" dirty="0">
                <a:solidFill>
                  <a:srgbClr val="010101"/>
                </a:solidFill>
                <a:latin typeface="Arial"/>
                <a:cs typeface="Arial"/>
              </a:rPr>
              <a:t>Services </a:t>
            </a:r>
            <a:r>
              <a:rPr sz="850" spc="15" dirty="0">
                <a:solidFill>
                  <a:srgbClr val="010101"/>
                </a:solidFill>
                <a:latin typeface="Arial"/>
                <a:cs typeface="Arial"/>
              </a:rPr>
              <a:t>immediately for </a:t>
            </a:r>
            <a:r>
              <a:rPr sz="850" spc="10" dirty="0">
                <a:solidFill>
                  <a:srgbClr val="010101"/>
                </a:solidFill>
                <a:latin typeface="Arial"/>
                <a:cs typeface="Arial"/>
              </a:rPr>
              <a:t>further</a:t>
            </a:r>
            <a:r>
              <a:rPr sz="850" spc="25" dirty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010101"/>
                </a:solidFill>
                <a:latin typeface="Arial"/>
                <a:cs typeface="Arial"/>
              </a:rPr>
              <a:t>assistance</a:t>
            </a:r>
            <a:endParaRPr sz="850" dirty="0">
              <a:latin typeface="Arial"/>
              <a:cs typeface="Arial"/>
            </a:endParaRPr>
          </a:p>
          <a:p>
            <a:pPr marL="241935" indent="-203200">
              <a:lnSpc>
                <a:spcPct val="100000"/>
              </a:lnSpc>
              <a:spcBef>
                <a:spcPts val="15"/>
              </a:spcBef>
              <a:buAutoNum type="arabicPeriod"/>
              <a:tabLst>
                <a:tab pos="242570" algn="l"/>
              </a:tabLst>
            </a:pPr>
            <a:r>
              <a:rPr sz="850" spc="30" dirty="0">
                <a:solidFill>
                  <a:srgbClr val="010101"/>
                </a:solidFill>
                <a:latin typeface="Arial"/>
                <a:cs typeface="Arial"/>
              </a:rPr>
              <a:t>Use </a:t>
            </a:r>
            <a:r>
              <a:rPr sz="850" spc="15" dirty="0">
                <a:solidFill>
                  <a:srgbClr val="010101"/>
                </a:solidFill>
                <a:latin typeface="Arial"/>
                <a:cs typeface="Arial"/>
              </a:rPr>
              <a:t>additional </a:t>
            </a:r>
            <a:r>
              <a:rPr sz="850" spc="25" dirty="0">
                <a:solidFill>
                  <a:srgbClr val="010101"/>
                </a:solidFill>
                <a:latin typeface="Arial"/>
                <a:cs typeface="Arial"/>
              </a:rPr>
              <a:t>sheets as </a:t>
            </a:r>
            <a:r>
              <a:rPr sz="850" spc="15" dirty="0">
                <a:solidFill>
                  <a:srgbClr val="010101"/>
                </a:solidFill>
                <a:latin typeface="Arial"/>
                <a:cs typeface="Arial"/>
              </a:rPr>
              <a:t>necessary, label </a:t>
            </a:r>
            <a:r>
              <a:rPr sz="850" spc="40" dirty="0">
                <a:solidFill>
                  <a:srgbClr val="010101"/>
                </a:solidFill>
                <a:latin typeface="Arial"/>
                <a:cs typeface="Arial"/>
              </a:rPr>
              <a:t>as </a:t>
            </a:r>
            <a:r>
              <a:rPr sz="850" spc="20" dirty="0">
                <a:solidFill>
                  <a:srgbClr val="010101"/>
                </a:solidFill>
                <a:latin typeface="Arial"/>
                <a:cs typeface="Arial"/>
              </a:rPr>
              <a:t>"see </a:t>
            </a:r>
            <a:r>
              <a:rPr sz="850" spc="15" dirty="0">
                <a:solidFill>
                  <a:srgbClr val="010101"/>
                </a:solidFill>
                <a:latin typeface="Arial"/>
                <a:cs typeface="Arial"/>
              </a:rPr>
              <a:t>attached" </a:t>
            </a:r>
            <a:r>
              <a:rPr sz="850" spc="10" dirty="0">
                <a:solidFill>
                  <a:srgbClr val="010101"/>
                </a:solidFill>
                <a:latin typeface="Arial"/>
                <a:cs typeface="Arial"/>
              </a:rPr>
              <a:t>if </a:t>
            </a:r>
            <a:r>
              <a:rPr sz="850" spc="20" dirty="0">
                <a:solidFill>
                  <a:srgbClr val="010101"/>
                </a:solidFill>
                <a:latin typeface="Arial"/>
                <a:cs typeface="Arial"/>
              </a:rPr>
              <a:t>attaching </a:t>
            </a:r>
            <a:r>
              <a:rPr sz="850" spc="15" dirty="0">
                <a:solidFill>
                  <a:srgbClr val="010101"/>
                </a:solidFill>
                <a:latin typeface="Arial"/>
                <a:cs typeface="Arial"/>
              </a:rPr>
              <a:t>fax </a:t>
            </a:r>
            <a:r>
              <a:rPr sz="850" spc="5" dirty="0">
                <a:solidFill>
                  <a:srgbClr val="010101"/>
                </a:solidFill>
                <a:latin typeface="Arial"/>
                <a:cs typeface="Arial"/>
              </a:rPr>
              <a:t>or </a:t>
            </a:r>
            <a:r>
              <a:rPr sz="850" spc="20" dirty="0">
                <a:solidFill>
                  <a:srgbClr val="010101"/>
                </a:solidFill>
                <a:latin typeface="Arial"/>
                <a:cs typeface="Arial"/>
              </a:rPr>
              <a:t>email</a:t>
            </a:r>
            <a:r>
              <a:rPr sz="850" spc="-10" dirty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010101"/>
                </a:solidFill>
                <a:latin typeface="Arial"/>
                <a:cs typeface="Arial"/>
              </a:rPr>
              <a:t>bids.</a:t>
            </a:r>
            <a:endParaRPr sz="8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00" dirty="0">
              <a:latin typeface="Times New Roman"/>
              <a:cs typeface="Times New Roman"/>
            </a:endParaRPr>
          </a:p>
          <a:p>
            <a:pPr marL="464184" algn="ctr">
              <a:lnSpc>
                <a:spcPct val="100000"/>
              </a:lnSpc>
            </a:pPr>
            <a:r>
              <a:rPr sz="1200" b="1" spc="30" dirty="0">
                <a:solidFill>
                  <a:srgbClr val="010101"/>
                </a:solidFill>
                <a:latin typeface="Arial"/>
                <a:cs typeface="Arial"/>
              </a:rPr>
              <a:t>BIDS QUOTED BY</a:t>
            </a:r>
            <a:r>
              <a:rPr sz="1200" b="1" spc="175" dirty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200" b="1" spc="30" dirty="0">
                <a:solidFill>
                  <a:srgbClr val="010101"/>
                </a:solidFill>
                <a:latin typeface="Arial"/>
                <a:cs typeface="Arial"/>
              </a:rPr>
              <a:t>VENDORS</a:t>
            </a:r>
            <a:endParaRPr sz="1200" dirty="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29712" y="2193881"/>
          <a:ext cx="8872855" cy="25496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69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2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1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19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887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7632">
                <a:tc rowSpan="5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sz="950" b="1" spc="20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REQUIRED </a:t>
                      </a:r>
                      <a:r>
                        <a:rPr sz="950" b="1" spc="10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DELIVERY</a:t>
                      </a:r>
                      <a:r>
                        <a:rPr sz="950" b="1" spc="165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-10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DATE: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R="50800" algn="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950" b="1" spc="25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Vendor </a:t>
                      </a:r>
                      <a:r>
                        <a:rPr sz="950" b="1" spc="40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Name: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R="52069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950" b="1" spc="25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Telephone</a:t>
                      </a:r>
                      <a:r>
                        <a:rPr sz="950" b="1" spc="65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20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#: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445510" marR="48895" indent="54610" algn="r">
                        <a:lnSpc>
                          <a:spcPts val="1850"/>
                        </a:lnSpc>
                        <a:spcBef>
                          <a:spcPts val="120"/>
                        </a:spcBef>
                      </a:pPr>
                      <a:r>
                        <a:rPr sz="950" b="1" spc="20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Person</a:t>
                      </a:r>
                      <a:r>
                        <a:rPr sz="950" b="1" spc="50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15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Contacted: </a:t>
                      </a:r>
                      <a:r>
                        <a:rPr sz="950" b="1" spc="-5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40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Date </a:t>
                      </a:r>
                      <a:r>
                        <a:rPr sz="950" b="1" spc="35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950" b="1" spc="25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Phone</a:t>
                      </a:r>
                      <a:r>
                        <a:rPr sz="950" b="1" spc="65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10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Call: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ts val="1365"/>
                        </a:lnSpc>
                        <a:spcBef>
                          <a:spcPts val="170"/>
                        </a:spcBef>
                      </a:pPr>
                      <a:r>
                        <a:rPr sz="1200" b="1" spc="20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Vendor</a:t>
                      </a:r>
                      <a:r>
                        <a:rPr sz="1200" b="1" spc="135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5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15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1630">
                        <a:lnSpc>
                          <a:spcPts val="1365"/>
                        </a:lnSpc>
                        <a:spcBef>
                          <a:spcPts val="170"/>
                        </a:spcBef>
                      </a:pPr>
                      <a:r>
                        <a:rPr sz="1200" b="1" spc="15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Vendor</a:t>
                      </a:r>
                      <a:r>
                        <a:rPr sz="1200" b="1" spc="160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40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B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15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4805">
                        <a:lnSpc>
                          <a:spcPts val="1365"/>
                        </a:lnSpc>
                        <a:spcBef>
                          <a:spcPts val="170"/>
                        </a:spcBef>
                      </a:pPr>
                      <a:r>
                        <a:rPr sz="1200" b="1" spc="80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VendorC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15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487"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418"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594"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876"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7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ts val="919"/>
                        </a:lnSpc>
                        <a:spcBef>
                          <a:spcPts val="5"/>
                        </a:spcBef>
                      </a:pPr>
                      <a:r>
                        <a:rPr sz="850" b="1" spc="20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Description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24790">
                        <a:lnSpc>
                          <a:spcPts val="919"/>
                        </a:lnSpc>
                        <a:spcBef>
                          <a:spcPts val="5"/>
                        </a:spcBef>
                      </a:pPr>
                      <a:r>
                        <a:rPr sz="800" b="1" spc="-5" dirty="0">
                          <a:solidFill>
                            <a:srgbClr val="010101"/>
                          </a:solidFill>
                          <a:latin typeface="Courier New"/>
                          <a:cs typeface="Courier New"/>
                        </a:rPr>
                        <a:t>MfQ.</a:t>
                      </a:r>
                      <a:r>
                        <a:rPr sz="800" b="1" spc="-360" dirty="0">
                          <a:solidFill>
                            <a:srgbClr val="010101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850" b="1" spc="35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Name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51765">
                        <a:lnSpc>
                          <a:spcPts val="869"/>
                        </a:lnSpc>
                      </a:pPr>
                      <a:r>
                        <a:rPr sz="800" b="1" spc="25" dirty="0">
                          <a:solidFill>
                            <a:srgbClr val="010101"/>
                          </a:solidFill>
                          <a:latin typeface="Courier New"/>
                          <a:cs typeface="Courier New"/>
                        </a:rPr>
                        <a:t>MfQ.#</a:t>
                      </a:r>
                      <a:endParaRPr sz="800">
                        <a:latin typeface="Courier New"/>
                        <a:cs typeface="Courier New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90500">
                        <a:lnSpc>
                          <a:spcPts val="894"/>
                        </a:lnSpc>
                      </a:pPr>
                      <a:r>
                        <a:rPr sz="850" b="1" spc="35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QTY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7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dirty="0">
                          <a:solidFill>
                            <a:srgbClr val="010101"/>
                          </a:solidFill>
                          <a:latin typeface="Times New Roman"/>
                          <a:cs typeface="Times New Roman"/>
                        </a:rPr>
                        <a:t>$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dirty="0">
                          <a:solidFill>
                            <a:srgbClr val="010101"/>
                          </a:solidFill>
                          <a:latin typeface="Times New Roman"/>
                          <a:cs typeface="Times New Roman"/>
                        </a:rPr>
                        <a:t>$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900" dirty="0">
                          <a:solidFill>
                            <a:srgbClr val="010101"/>
                          </a:solidFill>
                          <a:latin typeface="Times New Roman"/>
                          <a:cs typeface="Times New Roman"/>
                        </a:rPr>
                        <a:t>$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5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900" dirty="0">
                          <a:solidFill>
                            <a:srgbClr val="010101"/>
                          </a:solidFill>
                          <a:latin typeface="Times New Roman"/>
                          <a:cs typeface="Times New Roman"/>
                        </a:rPr>
                        <a:t>$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628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900" dirty="0">
                          <a:solidFill>
                            <a:srgbClr val="010101"/>
                          </a:solidFill>
                          <a:latin typeface="Times New Roman"/>
                          <a:cs typeface="Times New Roman"/>
                        </a:rPr>
                        <a:t>$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628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900" dirty="0">
                          <a:solidFill>
                            <a:srgbClr val="010101"/>
                          </a:solidFill>
                          <a:latin typeface="Times New Roman"/>
                          <a:cs typeface="Times New Roman"/>
                        </a:rPr>
                        <a:t>$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628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5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900" dirty="0">
                          <a:solidFill>
                            <a:srgbClr val="010101"/>
                          </a:solidFill>
                          <a:latin typeface="Times New Roman"/>
                          <a:cs typeface="Times New Roman"/>
                        </a:rPr>
                        <a:t>$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628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900" dirty="0">
                          <a:solidFill>
                            <a:srgbClr val="010101"/>
                          </a:solidFill>
                          <a:latin typeface="Times New Roman"/>
                          <a:cs typeface="Times New Roman"/>
                        </a:rPr>
                        <a:t>$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628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900" dirty="0">
                          <a:solidFill>
                            <a:srgbClr val="010101"/>
                          </a:solidFill>
                          <a:latin typeface="Times New Roman"/>
                          <a:cs typeface="Times New Roman"/>
                        </a:rPr>
                        <a:t>$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628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953">
                <a:tc gridSpan="4">
                  <a:txBody>
                    <a:bodyPr/>
                    <a:lstStyle/>
                    <a:p>
                      <a:pPr marL="2540635">
                        <a:lnSpc>
                          <a:spcPts val="1115"/>
                        </a:lnSpc>
                        <a:spcBef>
                          <a:spcPts val="560"/>
                        </a:spcBef>
                      </a:pPr>
                      <a:r>
                        <a:rPr sz="1000" b="1" spc="35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Subtotals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11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900" dirty="0">
                          <a:solidFill>
                            <a:srgbClr val="010101"/>
                          </a:solidFill>
                          <a:latin typeface="Times New Roman"/>
                          <a:cs typeface="Times New Roman"/>
                        </a:rPr>
                        <a:t>$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900" dirty="0">
                          <a:solidFill>
                            <a:srgbClr val="010101"/>
                          </a:solidFill>
                          <a:latin typeface="Times New Roman"/>
                          <a:cs typeface="Times New Roman"/>
                        </a:rPr>
                        <a:t>$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900" dirty="0">
                          <a:solidFill>
                            <a:srgbClr val="010101"/>
                          </a:solidFill>
                          <a:latin typeface="Times New Roman"/>
                          <a:cs typeface="Times New Roman"/>
                        </a:rPr>
                        <a:t>$</a:t>
                      </a: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37342" y="4885470"/>
            <a:ext cx="3174365" cy="1020444"/>
          </a:xfrm>
          <a:prstGeom prst="rect">
            <a:avLst/>
          </a:prstGeom>
          <a:ln w="12208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marL="93980" marR="116839" indent="-3175">
              <a:lnSpc>
                <a:spcPct val="101499"/>
              </a:lnSpc>
            </a:pPr>
            <a:r>
              <a:rPr sz="750" spc="15" dirty="0">
                <a:solidFill>
                  <a:srgbClr val="010101"/>
                </a:solidFill>
                <a:latin typeface="Arial"/>
                <a:cs typeface="Arial"/>
              </a:rPr>
              <a:t>I </a:t>
            </a:r>
            <a:r>
              <a:rPr sz="750" spc="20" dirty="0">
                <a:solidFill>
                  <a:srgbClr val="010101"/>
                </a:solidFill>
                <a:latin typeface="Arial"/>
                <a:cs typeface="Arial"/>
              </a:rPr>
              <a:t>certify </a:t>
            </a:r>
            <a:r>
              <a:rPr sz="750" spc="30" dirty="0">
                <a:solidFill>
                  <a:srgbClr val="010101"/>
                </a:solidFill>
                <a:latin typeface="Arial"/>
                <a:cs typeface="Arial"/>
              </a:rPr>
              <a:t>that </a:t>
            </a:r>
            <a:r>
              <a:rPr sz="750" spc="20" dirty="0">
                <a:solidFill>
                  <a:srgbClr val="010101"/>
                </a:solidFill>
                <a:latin typeface="Arial"/>
                <a:cs typeface="Arial"/>
              </a:rPr>
              <a:t>all information </a:t>
            </a:r>
            <a:r>
              <a:rPr sz="750" spc="35" dirty="0">
                <a:solidFill>
                  <a:srgbClr val="010101"/>
                </a:solidFill>
                <a:latin typeface="Arial"/>
                <a:cs typeface="Arial"/>
              </a:rPr>
              <a:t>on </a:t>
            </a:r>
            <a:r>
              <a:rPr sz="750" spc="25" dirty="0">
                <a:solidFill>
                  <a:srgbClr val="010101"/>
                </a:solidFill>
                <a:latin typeface="Arial"/>
                <a:cs typeface="Arial"/>
              </a:rPr>
              <a:t>this </a:t>
            </a:r>
            <a:r>
              <a:rPr sz="750" spc="35" dirty="0">
                <a:solidFill>
                  <a:srgbClr val="010101"/>
                </a:solidFill>
                <a:latin typeface="Arial"/>
                <a:cs typeface="Arial"/>
              </a:rPr>
              <a:t>form </a:t>
            </a:r>
            <a:r>
              <a:rPr sz="750" spc="25" dirty="0">
                <a:solidFill>
                  <a:srgbClr val="010101"/>
                </a:solidFill>
                <a:latin typeface="Arial"/>
                <a:cs typeface="Arial"/>
              </a:rPr>
              <a:t>is correct </a:t>
            </a:r>
            <a:r>
              <a:rPr sz="750" spc="30" dirty="0">
                <a:solidFill>
                  <a:srgbClr val="010101"/>
                </a:solidFill>
                <a:latin typeface="Arial"/>
                <a:cs typeface="Arial"/>
              </a:rPr>
              <a:t>and </a:t>
            </a:r>
            <a:r>
              <a:rPr sz="750" spc="35" dirty="0">
                <a:solidFill>
                  <a:srgbClr val="010101"/>
                </a:solidFill>
                <a:latin typeface="Arial"/>
                <a:cs typeface="Arial"/>
              </a:rPr>
              <a:t>that </a:t>
            </a:r>
            <a:r>
              <a:rPr sz="750" spc="25" dirty="0">
                <a:solidFill>
                  <a:srgbClr val="010101"/>
                </a:solidFill>
                <a:latin typeface="Arial"/>
                <a:cs typeface="Arial"/>
              </a:rPr>
              <a:t>I have  </a:t>
            </a:r>
            <a:r>
              <a:rPr sz="750" spc="35" dirty="0">
                <a:solidFill>
                  <a:srgbClr val="010101"/>
                </a:solidFill>
                <a:latin typeface="Arial"/>
                <a:cs typeface="Arial"/>
              </a:rPr>
              <a:t>no </a:t>
            </a:r>
            <a:r>
              <a:rPr sz="750" spc="20" dirty="0">
                <a:solidFill>
                  <a:srgbClr val="010101"/>
                </a:solidFill>
                <a:latin typeface="Arial"/>
                <a:cs typeface="Arial"/>
              </a:rPr>
              <a:t>financial interest or </a:t>
            </a:r>
            <a:r>
              <a:rPr sz="750" spc="25" dirty="0">
                <a:solidFill>
                  <a:srgbClr val="010101"/>
                </a:solidFill>
                <a:latin typeface="Arial"/>
                <a:cs typeface="Arial"/>
              </a:rPr>
              <a:t>conflict of </a:t>
            </a:r>
            <a:r>
              <a:rPr sz="750" spc="20" dirty="0">
                <a:solidFill>
                  <a:srgbClr val="010101"/>
                </a:solidFill>
                <a:latin typeface="Arial"/>
                <a:cs typeface="Arial"/>
              </a:rPr>
              <a:t>interest in </a:t>
            </a:r>
            <a:r>
              <a:rPr sz="750" spc="25" dirty="0">
                <a:solidFill>
                  <a:srgbClr val="010101"/>
                </a:solidFill>
                <a:latin typeface="Arial"/>
                <a:cs typeface="Arial"/>
              </a:rPr>
              <a:t>any </a:t>
            </a:r>
            <a:r>
              <a:rPr sz="750" spc="10" dirty="0">
                <a:solidFill>
                  <a:srgbClr val="010101"/>
                </a:solidFill>
                <a:latin typeface="Arial"/>
                <a:cs typeface="Arial"/>
              </a:rPr>
              <a:t>of the </a:t>
            </a:r>
            <a:r>
              <a:rPr sz="750" spc="30" dirty="0">
                <a:solidFill>
                  <a:srgbClr val="010101"/>
                </a:solidFill>
                <a:latin typeface="Arial"/>
                <a:cs typeface="Arial"/>
              </a:rPr>
              <a:t>vendors  </a:t>
            </a:r>
            <a:r>
              <a:rPr sz="750" spc="15" dirty="0">
                <a:solidFill>
                  <a:srgbClr val="010101"/>
                </a:solidFill>
                <a:latin typeface="Arial"/>
                <a:cs typeface="Arial"/>
              </a:rPr>
              <a:t>notified.</a:t>
            </a:r>
            <a:endParaRPr sz="7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750">
              <a:latin typeface="Times New Roman"/>
              <a:cs typeface="Times New Roman"/>
            </a:endParaRPr>
          </a:p>
          <a:p>
            <a:pPr marL="92710">
              <a:lnSpc>
                <a:spcPct val="100000"/>
              </a:lnSpc>
              <a:tabLst>
                <a:tab pos="2647315" algn="l"/>
              </a:tabLst>
            </a:pPr>
            <a:r>
              <a:rPr sz="750" spc="20" dirty="0">
                <a:solidFill>
                  <a:srgbClr val="010101"/>
                </a:solidFill>
                <a:latin typeface="Arial"/>
                <a:cs typeface="Arial"/>
              </a:rPr>
              <a:t>Signature</a:t>
            </a:r>
            <a:r>
              <a:rPr sz="750" spc="75" dirty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750" spc="25" dirty="0">
                <a:solidFill>
                  <a:srgbClr val="010101"/>
                </a:solidFill>
                <a:latin typeface="Arial"/>
                <a:cs typeface="Arial"/>
              </a:rPr>
              <a:t>of</a:t>
            </a:r>
            <a:r>
              <a:rPr sz="750" spc="55" dirty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750" spc="15" dirty="0">
                <a:solidFill>
                  <a:srgbClr val="010101"/>
                </a:solidFill>
                <a:latin typeface="Arial"/>
                <a:cs typeface="Arial"/>
              </a:rPr>
              <a:t>Buyer:</a:t>
            </a:r>
            <a:r>
              <a:rPr sz="750" u="sng" spc="15" dirty="0">
                <a:solidFill>
                  <a:srgbClr val="010101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r>
              <a:rPr sz="750" spc="720" dirty="0">
                <a:solidFill>
                  <a:srgbClr val="010101"/>
                </a:solidFill>
                <a:latin typeface="Arial"/>
                <a:cs typeface="Arial"/>
              </a:rPr>
              <a:t>_</a:t>
            </a:r>
            <a:endParaRPr sz="75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371003" y="4874783"/>
          <a:ext cx="5630545" cy="10167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1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76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6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6258">
                <a:tc>
                  <a:txBody>
                    <a:bodyPr/>
                    <a:lstStyle/>
                    <a:p>
                      <a:pPr marL="74295">
                        <a:lnSpc>
                          <a:spcPts val="770"/>
                        </a:lnSpc>
                        <a:spcBef>
                          <a:spcPts val="595"/>
                        </a:spcBef>
                      </a:pPr>
                      <a:r>
                        <a:rPr sz="750" spc="20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Freiqht </a:t>
                      </a:r>
                      <a:r>
                        <a:rPr sz="750" spc="30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Charqes </a:t>
                      </a:r>
                      <a:r>
                        <a:rPr sz="750" spc="5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(if</a:t>
                      </a:r>
                      <a:r>
                        <a:rPr sz="750" spc="45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50" spc="15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any)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418">
                <a:tc>
                  <a:txBody>
                    <a:bodyPr/>
                    <a:lstStyle/>
                    <a:p>
                      <a:pPr marL="73660">
                        <a:lnSpc>
                          <a:spcPts val="869"/>
                        </a:lnSpc>
                        <a:spcBef>
                          <a:spcPts val="570"/>
                        </a:spcBef>
                      </a:pPr>
                      <a:r>
                        <a:rPr sz="800" b="1" spc="-5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TOTAL </a:t>
                      </a:r>
                      <a:r>
                        <a:rPr sz="750" spc="15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(after </a:t>
                      </a:r>
                      <a:r>
                        <a:rPr sz="750" spc="25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freight</a:t>
                      </a:r>
                      <a:r>
                        <a:rPr sz="750" spc="80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50" spc="20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charges)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899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50" spc="20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Delivery</a:t>
                      </a:r>
                      <a:r>
                        <a:rPr sz="750" spc="-5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50" spc="40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Time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846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50" spc="30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Terms </a:t>
                      </a:r>
                      <a:r>
                        <a:rPr sz="750" spc="35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(FOB </a:t>
                      </a:r>
                      <a:r>
                        <a:rPr sz="750" spc="70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Dest </a:t>
                      </a:r>
                      <a:r>
                        <a:rPr sz="750" spc="75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Net</a:t>
                      </a:r>
                      <a:r>
                        <a:rPr sz="750" spc="-100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30)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365">
                <a:tc>
                  <a:txBody>
                    <a:bodyPr/>
                    <a:lstStyle/>
                    <a:p>
                      <a:pPr marL="71120">
                        <a:lnSpc>
                          <a:spcPts val="795"/>
                        </a:lnSpc>
                        <a:spcBef>
                          <a:spcPts val="620"/>
                        </a:spcBef>
                      </a:pPr>
                      <a:r>
                        <a:rPr sz="750" spc="35" dirty="0">
                          <a:solidFill>
                            <a:srgbClr val="010101"/>
                          </a:solidFill>
                          <a:latin typeface="Arial"/>
                          <a:cs typeface="Arial"/>
                        </a:rPr>
                        <a:t>Comments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4273231" y="6401260"/>
            <a:ext cx="612140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spc="20" dirty="0">
                <a:solidFill>
                  <a:srgbClr val="010101"/>
                </a:solidFill>
                <a:latin typeface="Arial"/>
                <a:cs typeface="Arial"/>
              </a:rPr>
              <a:t>Page 1 </a:t>
            </a:r>
            <a:r>
              <a:rPr sz="850" spc="5" dirty="0">
                <a:solidFill>
                  <a:srgbClr val="010101"/>
                </a:solidFill>
                <a:latin typeface="Arial"/>
                <a:cs typeface="Arial"/>
              </a:rPr>
              <a:t>of</a:t>
            </a:r>
            <a:r>
              <a:rPr sz="850" spc="-5" dirty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10101"/>
                </a:solidFill>
                <a:latin typeface="Arial"/>
                <a:cs typeface="Arial"/>
              </a:rPr>
              <a:t>1</a:t>
            </a:r>
            <a:endParaRPr sz="8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2809</Words>
  <Application>Microsoft Office PowerPoint</Application>
  <PresentationFormat>On-screen Show (4:3)</PresentationFormat>
  <Paragraphs>443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8" baseType="lpstr">
      <vt:lpstr>Arial</vt:lpstr>
      <vt:lpstr>Calibri</vt:lpstr>
      <vt:lpstr>Courier New</vt:lpstr>
      <vt:lpstr>Times New Roman</vt:lpstr>
      <vt:lpstr>Office Theme</vt:lpstr>
      <vt:lpstr>Basic Procurement</vt:lpstr>
      <vt:lpstr>Contact Information</vt:lpstr>
      <vt:lpstr>Training Overview</vt:lpstr>
      <vt:lpstr>Delegated Authority</vt:lpstr>
      <vt:lpstr>TCV= Total Contract Value</vt:lpstr>
      <vt:lpstr>Total Contract Value</vt:lpstr>
      <vt:lpstr>“Small” Purchases</vt:lpstr>
      <vt:lpstr>“Medium” Purchases</vt:lpstr>
      <vt:lpstr>PowerPoint Presentation</vt:lpstr>
      <vt:lpstr>Limited Solicitations (continued)</vt:lpstr>
      <vt:lpstr>Drafting a CSA</vt:lpstr>
      <vt:lpstr>What are the most important things in  a Contracted Service Agreement?</vt:lpstr>
      <vt:lpstr>The most important Info on a CSA:</vt:lpstr>
      <vt:lpstr>“Large” Purchases</vt:lpstr>
      <vt:lpstr>“Large” Purchases</vt:lpstr>
      <vt:lpstr>Filling out the PD-1 For accurate encumbrances, PD-1s must be filled out correctly.</vt:lpstr>
      <vt:lpstr>Be sure to define more than “sorta”  what you want.</vt:lpstr>
      <vt:lpstr>Independent Contractors vs. Employees</vt:lpstr>
      <vt:lpstr>IT Procurement</vt:lpstr>
      <vt:lpstr>Sole Source &amp; Brand Specific Justifications</vt:lpstr>
      <vt:lpstr>SSJ and Brand Justifications</vt:lpstr>
      <vt:lpstr>PowerPoint Presentation</vt:lpstr>
      <vt:lpstr>Filling out A PD-14 Sole Source  Justification form</vt:lpstr>
      <vt:lpstr>PD-14 Continued</vt:lpstr>
      <vt:lpstr>SSJ Approvals</vt:lpstr>
      <vt:lpstr>True or False?</vt:lpstr>
      <vt:lpstr>TRUE</vt:lpstr>
      <vt:lpstr>True or False?</vt:lpstr>
      <vt:lpstr>FALSE</vt:lpstr>
      <vt:lpstr>Encumbrances </vt:lpstr>
      <vt:lpstr>Identifying Encumbrances</vt:lpstr>
      <vt:lpstr>Which one is a Procurement Services  encumbrance number?</vt:lpstr>
      <vt:lpstr>How to Relieve Encumbrances?</vt:lpstr>
      <vt:lpstr>Notations</vt:lpstr>
      <vt:lpstr>Reducing Encumbrance with BPA</vt:lpstr>
      <vt:lpstr>Notifications Continued</vt:lpstr>
      <vt:lpstr>Changing Funding Source on  Existing Encumbrance</vt:lpstr>
      <vt:lpstr>How do you change the funds on a  procurement encumbrance?</vt:lpstr>
      <vt:lpstr>PowerPoint Presentation</vt:lpstr>
      <vt:lpstr>Direct Buy Opportunities: Term Contracts</vt:lpstr>
      <vt:lpstr>Procurement Exemptions</vt:lpstr>
      <vt:lpstr>Controlled Items</vt:lpstr>
      <vt:lpstr>Copier Leases</vt:lpstr>
      <vt:lpstr>Copier Maintenance Agreements</vt:lpstr>
      <vt:lpstr>Vendor Agreements</vt:lpstr>
      <vt:lpstr>Who can sign vendor agreements?</vt:lpstr>
      <vt:lpstr>Correct Answer is D</vt:lpstr>
      <vt:lpstr>Foreign Vendors</vt:lpstr>
      <vt:lpstr>Who do you contact as soon as you  realize you have a foreign vendor?</vt:lpstr>
      <vt:lpstr>Darcy Tickner in HR</vt:lpstr>
      <vt:lpstr>Resources</vt:lpstr>
      <vt:lpstr>Questions?</vt:lpstr>
      <vt:lpstr>Thanks for attending!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Lambert</dc:creator>
  <cp:lastModifiedBy>Cain, Torrance</cp:lastModifiedBy>
  <cp:revision>5</cp:revision>
  <dcterms:created xsi:type="dcterms:W3CDTF">2018-12-18T15:48:13Z</dcterms:created>
  <dcterms:modified xsi:type="dcterms:W3CDTF">2018-12-18T16:12:00Z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2018-12-17T00:00:00Z</vt:filetime>
  </property>
  <property fmtid="{D5CDD505-2E9C-101B-9397-08002B2CF9AE}" pid="3" name="Creator">
    <vt:lpwstr>Acrobat PDFMaker 19 for PowerPoint</vt:lpwstr>
  </property>
  <property fmtid="{D5CDD505-2E9C-101B-9397-08002B2CF9AE}" pid="4" name="LastSaved">
    <vt:filetime>2018-12-18T00:00:00Z</vt:filetime>
  </property>
</Properties>
</file>