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1"/>
  </p:notesMasterIdLst>
  <p:handoutMasterIdLst>
    <p:handoutMasterId r:id="rId32"/>
  </p:handoutMasterIdLst>
  <p:sldIdLst>
    <p:sldId id="257" r:id="rId2"/>
    <p:sldId id="275" r:id="rId3"/>
    <p:sldId id="276" r:id="rId4"/>
    <p:sldId id="277" r:id="rId5"/>
    <p:sldId id="278" r:id="rId6"/>
    <p:sldId id="279" r:id="rId7"/>
    <p:sldId id="280" r:id="rId8"/>
    <p:sldId id="282" r:id="rId9"/>
    <p:sldId id="284" r:id="rId10"/>
    <p:sldId id="285" r:id="rId11"/>
    <p:sldId id="286" r:id="rId12"/>
    <p:sldId id="288" r:id="rId13"/>
    <p:sldId id="287" r:id="rId14"/>
    <p:sldId id="289" r:id="rId15"/>
    <p:sldId id="290" r:id="rId16"/>
    <p:sldId id="291" r:id="rId17"/>
    <p:sldId id="292" r:id="rId18"/>
    <p:sldId id="294" r:id="rId19"/>
    <p:sldId id="295" r:id="rId20"/>
    <p:sldId id="304" r:id="rId21"/>
    <p:sldId id="296" r:id="rId22"/>
    <p:sldId id="297" r:id="rId23"/>
    <p:sldId id="298" r:id="rId24"/>
    <p:sldId id="299" r:id="rId25"/>
    <p:sldId id="300" r:id="rId26"/>
    <p:sldId id="301" r:id="rId27"/>
    <p:sldId id="302" r:id="rId28"/>
    <p:sldId id="303" r:id="rId29"/>
    <p:sldId id="273" r:id="rId30"/>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B82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8" d="100"/>
          <a:sy n="68" d="100"/>
        </p:scale>
        <p:origin x="162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6" tIns="46588" rIns="93176" bIns="46588"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176" tIns="46588" rIns="93176" bIns="46588" rtlCol="0"/>
          <a:lstStyle>
            <a:lvl1pPr algn="r">
              <a:defRPr sz="1200"/>
            </a:lvl1pPr>
          </a:lstStyle>
          <a:p>
            <a:fld id="{69866318-23C3-4EA7-8E6A-25E3C50901F1}" type="datetimeFigureOut">
              <a:rPr lang="en-US" smtClean="0"/>
              <a:t>11/12/2019</a:t>
            </a:fld>
            <a:endParaRPr lang="en-US"/>
          </a:p>
        </p:txBody>
      </p:sp>
      <p:sp>
        <p:nvSpPr>
          <p:cNvPr id="4" name="Footer Placeholder 3"/>
          <p:cNvSpPr>
            <a:spLocks noGrp="1"/>
          </p:cNvSpPr>
          <p:nvPr>
            <p:ph type="ftr" sz="quarter" idx="2"/>
          </p:nvPr>
        </p:nvSpPr>
        <p:spPr>
          <a:xfrm>
            <a:off x="0" y="8829966"/>
            <a:ext cx="3037840" cy="464820"/>
          </a:xfrm>
          <a:prstGeom prst="rect">
            <a:avLst/>
          </a:prstGeom>
        </p:spPr>
        <p:txBody>
          <a:bodyPr vert="horz" lIns="93176" tIns="46588" rIns="93176" bIns="46588"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6"/>
            <a:ext cx="3037840" cy="464820"/>
          </a:xfrm>
          <a:prstGeom prst="rect">
            <a:avLst/>
          </a:prstGeom>
        </p:spPr>
        <p:txBody>
          <a:bodyPr vert="horz" lIns="93176" tIns="46588" rIns="93176" bIns="46588" rtlCol="0" anchor="b"/>
          <a:lstStyle>
            <a:lvl1pPr algn="r">
              <a:defRPr sz="1200"/>
            </a:lvl1pPr>
          </a:lstStyle>
          <a:p>
            <a:fld id="{BBC6CFA0-6DBF-4884-A827-3E5CDC48EDD7}" type="slidenum">
              <a:rPr lang="en-US" smtClean="0"/>
              <a:t>‹#›</a:t>
            </a:fld>
            <a:endParaRPr lang="en-US"/>
          </a:p>
        </p:txBody>
      </p:sp>
    </p:spTree>
    <p:extLst>
      <p:ext uri="{BB962C8B-B14F-4D97-AF65-F5344CB8AC3E}">
        <p14:creationId xmlns:p14="http://schemas.microsoft.com/office/powerpoint/2010/main" val="34126396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3C5F8F9E-6FF3-4934-8D36-E8BDBAD9530E}" type="datetimeFigureOut">
              <a:rPr lang="en-US" smtClean="0"/>
              <a:t>11/12/2019</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6A3F891B-7A0D-48AF-B914-3762FE0C40F2}" type="slidenum">
              <a:rPr lang="en-US" smtClean="0"/>
              <a:t>‹#›</a:t>
            </a:fld>
            <a:endParaRPr lang="en-US"/>
          </a:p>
        </p:txBody>
      </p:sp>
    </p:spTree>
    <p:extLst>
      <p:ext uri="{BB962C8B-B14F-4D97-AF65-F5344CB8AC3E}">
        <p14:creationId xmlns:p14="http://schemas.microsoft.com/office/powerpoint/2010/main" val="1063832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3F891B-7A0D-48AF-B914-3762FE0C40F2}" type="slidenum">
              <a:rPr lang="en-US" smtClean="0"/>
              <a:t>20</a:t>
            </a:fld>
            <a:endParaRPr lang="en-US"/>
          </a:p>
        </p:txBody>
      </p:sp>
    </p:spTree>
    <p:extLst>
      <p:ext uri="{BB962C8B-B14F-4D97-AF65-F5344CB8AC3E}">
        <p14:creationId xmlns:p14="http://schemas.microsoft.com/office/powerpoint/2010/main" val="2418868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lstStyle>
            <a:lvl1pPr>
              <a:defRPr>
                <a:solidFill>
                  <a:schemeClr val="tx1"/>
                </a:solidFill>
              </a:defRPr>
            </a:lvl1pPr>
          </a:lstStyle>
          <a:p>
            <a:r>
              <a:rPr lang="en-US" dirty="0"/>
              <a:t>Title</a:t>
            </a:r>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a:t>
            </a:r>
          </a:p>
        </p:txBody>
      </p:sp>
      <p:sp>
        <p:nvSpPr>
          <p:cNvPr id="4" name="Date Placeholder 3"/>
          <p:cNvSpPr>
            <a:spLocks noGrp="1"/>
          </p:cNvSpPr>
          <p:nvPr>
            <p:ph type="dt" sz="half" idx="10"/>
          </p:nvPr>
        </p:nvSpPr>
        <p:spPr/>
        <p:txBody>
          <a:bodyPr/>
          <a:lstStyle/>
          <a:p>
            <a:fld id="{07A9634C-365A-9845-9775-8941B6FBB9ED}" type="datetimeFigureOut">
              <a:rPr lang="en-US" smtClean="0"/>
              <a:t>11/12/2019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C8EB61-6689-BD46-842D-184A5EFC0833}" type="slidenum">
              <a:rPr lang="en-US" smtClean="0"/>
              <a:t>‹#›</a:t>
            </a:fld>
            <a:endParaRPr lang="en-US" dirty="0"/>
          </a:p>
        </p:txBody>
      </p:sp>
    </p:spTree>
    <p:extLst>
      <p:ext uri="{BB962C8B-B14F-4D97-AF65-F5344CB8AC3E}">
        <p14:creationId xmlns:p14="http://schemas.microsoft.com/office/powerpoint/2010/main" val="17466656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A9634C-365A-9845-9775-8941B6FBB9ED}" type="datetimeFigureOut">
              <a:rPr lang="en-US" smtClean="0"/>
              <a:t>11/12/2019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C8EB61-6689-BD46-842D-184A5EFC0833}" type="slidenum">
              <a:rPr lang="en-US" smtClean="0"/>
              <a:t>‹#›</a:t>
            </a:fld>
            <a:endParaRPr lang="en-US" dirty="0"/>
          </a:p>
        </p:txBody>
      </p:sp>
    </p:spTree>
    <p:extLst>
      <p:ext uri="{BB962C8B-B14F-4D97-AF65-F5344CB8AC3E}">
        <p14:creationId xmlns:p14="http://schemas.microsoft.com/office/powerpoint/2010/main" val="1614918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A9634C-365A-9845-9775-8941B6FBB9ED}" type="datetimeFigureOut">
              <a:rPr lang="en-US" smtClean="0"/>
              <a:t>11/12/2019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C8EB61-6689-BD46-842D-184A5EFC0833}" type="slidenum">
              <a:rPr lang="en-US" smtClean="0"/>
              <a:t>‹#›</a:t>
            </a:fld>
            <a:endParaRPr lang="en-US" dirty="0"/>
          </a:p>
        </p:txBody>
      </p:sp>
    </p:spTree>
    <p:extLst>
      <p:ext uri="{BB962C8B-B14F-4D97-AF65-F5344CB8AC3E}">
        <p14:creationId xmlns:p14="http://schemas.microsoft.com/office/powerpoint/2010/main" val="35672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Title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A9634C-365A-9845-9775-8941B6FBB9ED}" type="datetimeFigureOut">
              <a:rPr lang="en-US" smtClean="0"/>
              <a:t>11/12/2019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C8EB61-6689-BD46-842D-184A5EFC0833}" type="slidenum">
              <a:rPr lang="en-US" smtClean="0"/>
              <a:t>‹#›</a:t>
            </a:fld>
            <a:endParaRPr lang="en-US" dirty="0"/>
          </a:p>
        </p:txBody>
      </p:sp>
    </p:spTree>
    <p:extLst>
      <p:ext uri="{BB962C8B-B14F-4D97-AF65-F5344CB8AC3E}">
        <p14:creationId xmlns:p14="http://schemas.microsoft.com/office/powerpoint/2010/main" val="2273472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07A9634C-365A-9845-9775-8941B6FBB9ED}" type="datetimeFigureOut">
              <a:rPr lang="en-US" smtClean="0"/>
              <a:t>11/12/2019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C8EB61-6689-BD46-842D-184A5EFC0833}" type="slidenum">
              <a:rPr lang="en-US" smtClean="0"/>
              <a:t>‹#›</a:t>
            </a:fld>
            <a:endParaRPr lang="en-US" dirty="0"/>
          </a:p>
        </p:txBody>
      </p:sp>
    </p:spTree>
    <p:extLst>
      <p:ext uri="{BB962C8B-B14F-4D97-AF65-F5344CB8AC3E}">
        <p14:creationId xmlns:p14="http://schemas.microsoft.com/office/powerpoint/2010/main" val="3744324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7A9634C-365A-9845-9775-8941B6FBB9ED}" type="datetimeFigureOut">
              <a:rPr lang="en-US" smtClean="0"/>
              <a:t>11/12/2019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AC8EB61-6689-BD46-842D-184A5EFC0833}" type="slidenum">
              <a:rPr lang="en-US" smtClean="0"/>
              <a:t>‹#›</a:t>
            </a:fld>
            <a:endParaRPr lang="en-US" dirty="0"/>
          </a:p>
        </p:txBody>
      </p:sp>
    </p:spTree>
    <p:extLst>
      <p:ext uri="{BB962C8B-B14F-4D97-AF65-F5344CB8AC3E}">
        <p14:creationId xmlns:p14="http://schemas.microsoft.com/office/powerpoint/2010/main" val="2300541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7A9634C-365A-9845-9775-8941B6FBB9ED}" type="datetimeFigureOut">
              <a:rPr lang="en-US" smtClean="0"/>
              <a:t>11/12/2019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AC8EB61-6689-BD46-842D-184A5EFC0833}" type="slidenum">
              <a:rPr lang="en-US" smtClean="0"/>
              <a:t>‹#›</a:t>
            </a:fld>
            <a:endParaRPr lang="en-US" dirty="0"/>
          </a:p>
        </p:txBody>
      </p:sp>
    </p:spTree>
    <p:extLst>
      <p:ext uri="{BB962C8B-B14F-4D97-AF65-F5344CB8AC3E}">
        <p14:creationId xmlns:p14="http://schemas.microsoft.com/office/powerpoint/2010/main" val="1890119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7A9634C-365A-9845-9775-8941B6FBB9ED}" type="datetimeFigureOut">
              <a:rPr lang="en-US" smtClean="0"/>
              <a:t>11/12/2019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AC8EB61-6689-BD46-842D-184A5EFC0833}" type="slidenum">
              <a:rPr lang="en-US" smtClean="0"/>
              <a:t>‹#›</a:t>
            </a:fld>
            <a:endParaRPr lang="en-US" dirty="0"/>
          </a:p>
        </p:txBody>
      </p:sp>
    </p:spTree>
    <p:extLst>
      <p:ext uri="{BB962C8B-B14F-4D97-AF65-F5344CB8AC3E}">
        <p14:creationId xmlns:p14="http://schemas.microsoft.com/office/powerpoint/2010/main" val="2761494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A9634C-365A-9845-9775-8941B6FBB9ED}" type="datetimeFigureOut">
              <a:rPr lang="en-US" smtClean="0"/>
              <a:t>11/12/2019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AC8EB61-6689-BD46-842D-184A5EFC0833}" type="slidenum">
              <a:rPr lang="en-US" smtClean="0"/>
              <a:t>‹#›</a:t>
            </a:fld>
            <a:endParaRPr lang="en-US" dirty="0"/>
          </a:p>
        </p:txBody>
      </p:sp>
    </p:spTree>
    <p:extLst>
      <p:ext uri="{BB962C8B-B14F-4D97-AF65-F5344CB8AC3E}">
        <p14:creationId xmlns:p14="http://schemas.microsoft.com/office/powerpoint/2010/main" val="2256874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A9634C-365A-9845-9775-8941B6FBB9ED}" type="datetimeFigureOut">
              <a:rPr lang="en-US" smtClean="0"/>
              <a:t>11/12/2019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AC8EB61-6689-BD46-842D-184A5EFC0833}" type="slidenum">
              <a:rPr lang="en-US" smtClean="0"/>
              <a:t>‹#›</a:t>
            </a:fld>
            <a:endParaRPr lang="en-US" dirty="0"/>
          </a:p>
        </p:txBody>
      </p:sp>
    </p:spTree>
    <p:extLst>
      <p:ext uri="{BB962C8B-B14F-4D97-AF65-F5344CB8AC3E}">
        <p14:creationId xmlns:p14="http://schemas.microsoft.com/office/powerpoint/2010/main" val="290875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A9634C-365A-9845-9775-8941B6FBB9ED}" type="datetimeFigureOut">
              <a:rPr lang="en-US" smtClean="0"/>
              <a:t>11/12/2019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AC8EB61-6689-BD46-842D-184A5EFC0833}" type="slidenum">
              <a:rPr lang="en-US" smtClean="0"/>
              <a:t>‹#›</a:t>
            </a:fld>
            <a:endParaRPr lang="en-US" dirty="0"/>
          </a:p>
        </p:txBody>
      </p:sp>
    </p:spTree>
    <p:extLst>
      <p:ext uri="{BB962C8B-B14F-4D97-AF65-F5344CB8AC3E}">
        <p14:creationId xmlns:p14="http://schemas.microsoft.com/office/powerpoint/2010/main" val="472187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MSU-ppt-2011-white-final.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A9634C-365A-9845-9775-8941B6FBB9ED}" type="datetimeFigureOut">
              <a:rPr lang="en-US" smtClean="0"/>
              <a:t>11/12/2019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C8EB61-6689-BD46-842D-184A5EFC0833}" type="slidenum">
              <a:rPr lang="en-US" smtClean="0"/>
              <a:t>‹#›</a:t>
            </a:fld>
            <a:endParaRPr lang="en-US" dirty="0"/>
          </a:p>
        </p:txBody>
      </p:sp>
    </p:spTree>
    <p:extLst>
      <p:ext uri="{BB962C8B-B14F-4D97-AF65-F5344CB8AC3E}">
        <p14:creationId xmlns:p14="http://schemas.microsoft.com/office/powerpoint/2010/main" val="41710612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hyperlink" Target="https://legacy.enterprise.com/car_rental/deeplinkmap.do?bid=028&amp;refId=GRP63MSU"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gsa.gov/portal/category/100120"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hyperlink" Target="http://www.gsa.gov/portal/content/104877"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aoprals.state.gov/content.asp?content_id=184&amp;menu_id=78"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hyperlink" Target="https://www.xe.com/travel-expenses-calculator/"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www.gsa.gov/portal/category/100120" TargetMode="External"/><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44025" y="2697573"/>
            <a:ext cx="6619568" cy="1470025"/>
          </a:xfrm>
        </p:spPr>
        <p:txBody>
          <a:bodyPr>
            <a:normAutofit/>
          </a:bodyPr>
          <a:lstStyle/>
          <a:p>
            <a:r>
              <a:rPr lang="en-US" sz="7200" dirty="0">
                <a:latin typeface="Britannic Bold" panose="020B0903060703020204" pitchFamily="34" charset="0"/>
              </a:rPr>
              <a:t>Travel Training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2683" y="751431"/>
            <a:ext cx="1780337" cy="1874520"/>
          </a:xfrm>
          <a:prstGeom prst="rect">
            <a:avLst/>
          </a:prstGeom>
        </p:spPr>
      </p:pic>
      <p:sp>
        <p:nvSpPr>
          <p:cNvPr id="4" name="TextBox 3"/>
          <p:cNvSpPr txBox="1"/>
          <p:nvPr/>
        </p:nvSpPr>
        <p:spPr>
          <a:xfrm>
            <a:off x="6284890" y="5597237"/>
            <a:ext cx="2663975" cy="369332"/>
          </a:xfrm>
          <a:prstGeom prst="rect">
            <a:avLst/>
          </a:prstGeom>
          <a:noFill/>
        </p:spPr>
        <p:txBody>
          <a:bodyPr wrap="square" rtlCol="0">
            <a:spAutoFit/>
          </a:bodyPr>
          <a:lstStyle/>
          <a:p>
            <a:r>
              <a:rPr lang="en-US" dirty="0"/>
              <a:t>November 2019 (updated)</a:t>
            </a:r>
          </a:p>
        </p:txBody>
      </p:sp>
    </p:spTree>
    <p:extLst>
      <p:ext uri="{BB962C8B-B14F-4D97-AF65-F5344CB8AC3E}">
        <p14:creationId xmlns:p14="http://schemas.microsoft.com/office/powerpoint/2010/main" val="22148281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Approvals</a:t>
            </a:r>
          </a:p>
        </p:txBody>
      </p:sp>
      <p:pic>
        <p:nvPicPr>
          <p:cNvPr id="4" name="Content Placeholder 3"/>
          <p:cNvPicPr>
            <a:picLocks noGrp="1" noChangeAspect="1"/>
          </p:cNvPicPr>
          <p:nvPr>
            <p:ph sz="half" idx="1"/>
          </p:nvPr>
        </p:nvPicPr>
        <p:blipFill>
          <a:blip r:embed="rId2"/>
          <a:stretch>
            <a:fillRect/>
          </a:stretch>
        </p:blipFill>
        <p:spPr>
          <a:xfrm>
            <a:off x="1656736" y="1260322"/>
            <a:ext cx="5687962" cy="2412054"/>
          </a:xfrm>
          <a:prstGeom prst="rect">
            <a:avLst/>
          </a:prstGeom>
        </p:spPr>
      </p:pic>
      <p:sp>
        <p:nvSpPr>
          <p:cNvPr id="5" name="Content Placeholder 4"/>
          <p:cNvSpPr>
            <a:spLocks noGrp="1"/>
          </p:cNvSpPr>
          <p:nvPr>
            <p:ph sz="half" idx="2"/>
          </p:nvPr>
        </p:nvSpPr>
        <p:spPr>
          <a:xfrm>
            <a:off x="334297" y="3805084"/>
            <a:ext cx="8475406" cy="2311247"/>
          </a:xfrm>
        </p:spPr>
        <p:txBody>
          <a:bodyPr>
            <a:normAutofit fontScale="92500" lnSpcReduction="20000"/>
          </a:bodyPr>
          <a:lstStyle/>
          <a:p>
            <a:r>
              <a:rPr lang="en-US" dirty="0"/>
              <a:t>Traveler must sign on ‘Employee’ line</a:t>
            </a:r>
          </a:p>
          <a:p>
            <a:r>
              <a:rPr lang="en-US" dirty="0"/>
              <a:t>Traveler’s supervisor, Student’s advisor or PI, must sign</a:t>
            </a:r>
          </a:p>
          <a:p>
            <a:r>
              <a:rPr lang="en-US" dirty="0"/>
              <a:t>Other approvers at the department’s discretion may sign (Dept. Head, Dean, Director, VP, OSP, MAES, ES…)</a:t>
            </a:r>
          </a:p>
          <a:p>
            <a:r>
              <a:rPr lang="en-US" dirty="0"/>
              <a:t>Final approval </a:t>
            </a:r>
            <a:r>
              <a:rPr lang="en-US" i="1" u="sng" dirty="0"/>
              <a:t>must be signed</a:t>
            </a:r>
            <a:r>
              <a:rPr lang="en-US" dirty="0"/>
              <a:t> by appropriate designee to release payment and approve travel.  </a:t>
            </a:r>
          </a:p>
        </p:txBody>
      </p:sp>
    </p:spTree>
    <p:extLst>
      <p:ext uri="{BB962C8B-B14F-4D97-AF65-F5344CB8AC3E}">
        <p14:creationId xmlns:p14="http://schemas.microsoft.com/office/powerpoint/2010/main" val="15982414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After Travel</a:t>
            </a:r>
          </a:p>
        </p:txBody>
      </p:sp>
      <p:sp>
        <p:nvSpPr>
          <p:cNvPr id="3" name="Content Placeholder 2"/>
          <p:cNvSpPr>
            <a:spLocks noGrp="1"/>
          </p:cNvSpPr>
          <p:nvPr>
            <p:ph idx="1"/>
          </p:nvPr>
        </p:nvSpPr>
        <p:spPr/>
        <p:txBody>
          <a:bodyPr/>
          <a:lstStyle/>
          <a:p>
            <a:r>
              <a:rPr lang="en-US" dirty="0"/>
              <a:t>A Travel Expense Voucher must be turned in after all travel when:</a:t>
            </a:r>
          </a:p>
          <a:p>
            <a:pPr lvl="1"/>
            <a:r>
              <a:rPr lang="en-US" dirty="0"/>
              <a:t>Expenses are being claimed, including per diem</a:t>
            </a:r>
          </a:p>
          <a:p>
            <a:pPr lvl="1"/>
            <a:r>
              <a:rPr lang="en-US" dirty="0"/>
              <a:t>A travel advance was given</a:t>
            </a:r>
          </a:p>
          <a:p>
            <a:pPr lvl="1"/>
            <a:endParaRPr lang="en-US" dirty="0"/>
          </a:p>
          <a:p>
            <a:pPr marL="514350" indent="-457200"/>
            <a:r>
              <a:rPr lang="en-US" dirty="0"/>
              <a:t>A BPA must be submitted when the traveler is owed a reimbursement for expenses</a:t>
            </a:r>
          </a:p>
        </p:txBody>
      </p:sp>
    </p:spTree>
    <p:extLst>
      <p:ext uri="{BB962C8B-B14F-4D97-AF65-F5344CB8AC3E}">
        <p14:creationId xmlns:p14="http://schemas.microsoft.com/office/powerpoint/2010/main" val="41219875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Clearing Travel Advances</a:t>
            </a:r>
          </a:p>
        </p:txBody>
      </p:sp>
      <p:sp>
        <p:nvSpPr>
          <p:cNvPr id="3" name="Content Placeholder 2"/>
          <p:cNvSpPr>
            <a:spLocks noGrp="1"/>
          </p:cNvSpPr>
          <p:nvPr>
            <p:ph idx="1"/>
          </p:nvPr>
        </p:nvSpPr>
        <p:spPr>
          <a:xfrm>
            <a:off x="457199" y="1417638"/>
            <a:ext cx="8352503" cy="4708525"/>
          </a:xfrm>
        </p:spPr>
        <p:txBody>
          <a:bodyPr>
            <a:normAutofit fontScale="85000" lnSpcReduction="10000"/>
          </a:bodyPr>
          <a:lstStyle/>
          <a:p>
            <a:r>
              <a:rPr lang="en-US" dirty="0"/>
              <a:t>If a traveler received a travel advance and is owed for additional expenses:</a:t>
            </a:r>
          </a:p>
          <a:p>
            <a:pPr lvl="1"/>
            <a:r>
              <a:rPr lang="en-US" dirty="0"/>
              <a:t>Submit a BPA and attach a copy of the Travel Authorization (TA), a Travel Expense Voucher (TEV), all receipts, and proof of travel if out of state</a:t>
            </a:r>
          </a:p>
          <a:p>
            <a:pPr lvl="1"/>
            <a:r>
              <a:rPr lang="en-US" dirty="0"/>
              <a:t>Subtract the amount of advance from the total to be paid</a:t>
            </a:r>
          </a:p>
          <a:p>
            <a:r>
              <a:rPr lang="en-US" dirty="0"/>
              <a:t>If no additional expenses are owed to traveler:</a:t>
            </a:r>
          </a:p>
          <a:p>
            <a:pPr lvl="1"/>
            <a:r>
              <a:rPr lang="en-US" dirty="0"/>
              <a:t>Submit a TEV with proof of travel, all receipts, and a copy of the TA</a:t>
            </a:r>
          </a:p>
          <a:p>
            <a:pPr lvl="1"/>
            <a:r>
              <a:rPr lang="en-US" dirty="0"/>
              <a:t>If the traveler does not use the entire amount of the advance, deposit the remaining funds with the cashiers and attach a copy of the </a:t>
            </a:r>
            <a:r>
              <a:rPr lang="en-US" b="1" u="sng" dirty="0"/>
              <a:t>PROCESSED</a:t>
            </a:r>
            <a:r>
              <a:rPr lang="en-US" dirty="0"/>
              <a:t> deposit slip with the TEV</a:t>
            </a:r>
          </a:p>
        </p:txBody>
      </p:sp>
    </p:spTree>
    <p:extLst>
      <p:ext uri="{BB962C8B-B14F-4D97-AF65-F5344CB8AC3E}">
        <p14:creationId xmlns:p14="http://schemas.microsoft.com/office/powerpoint/2010/main" val="3952564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07D2542-D8F0-4B2F-BD9F-F019E5C3671E}"/>
              </a:ext>
            </a:extLst>
          </p:cNvPr>
          <p:cNvPicPr>
            <a:picLocks noChangeAspect="1"/>
          </p:cNvPicPr>
          <p:nvPr/>
        </p:nvPicPr>
        <p:blipFill>
          <a:blip r:embed="rId2"/>
          <a:stretch>
            <a:fillRect/>
          </a:stretch>
        </p:blipFill>
        <p:spPr>
          <a:xfrm>
            <a:off x="1950688" y="77574"/>
            <a:ext cx="5242624" cy="6268019"/>
          </a:xfrm>
          <a:prstGeom prst="rect">
            <a:avLst/>
          </a:prstGeom>
          <a:ln w="19050">
            <a:solidFill>
              <a:schemeClr val="tx1"/>
            </a:solidFill>
          </a:ln>
        </p:spPr>
      </p:pic>
    </p:spTree>
    <p:extLst>
      <p:ext uri="{BB962C8B-B14F-4D97-AF65-F5344CB8AC3E}">
        <p14:creationId xmlns:p14="http://schemas.microsoft.com/office/powerpoint/2010/main" val="10347280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1912" y="1152524"/>
            <a:ext cx="9020175" cy="2276475"/>
          </a:xfrm>
          <a:prstGeom prst="rect">
            <a:avLst/>
          </a:prstGeom>
        </p:spPr>
      </p:pic>
      <p:sp>
        <p:nvSpPr>
          <p:cNvPr id="3" name="Title 2"/>
          <p:cNvSpPr>
            <a:spLocks noGrp="1"/>
          </p:cNvSpPr>
          <p:nvPr>
            <p:ph type="title"/>
          </p:nvPr>
        </p:nvSpPr>
        <p:spPr/>
        <p:txBody>
          <a:bodyPr/>
          <a:lstStyle/>
          <a:p>
            <a:r>
              <a:rPr lang="en-US" dirty="0"/>
              <a:t>Travel Expense Voucher </a:t>
            </a:r>
          </a:p>
        </p:txBody>
      </p:sp>
      <p:sp>
        <p:nvSpPr>
          <p:cNvPr id="4" name="Content Placeholder 3"/>
          <p:cNvSpPr>
            <a:spLocks noGrp="1"/>
          </p:cNvSpPr>
          <p:nvPr>
            <p:ph idx="1"/>
          </p:nvPr>
        </p:nvSpPr>
        <p:spPr>
          <a:xfrm>
            <a:off x="250721" y="3615813"/>
            <a:ext cx="8608143" cy="2303206"/>
          </a:xfrm>
        </p:spPr>
        <p:txBody>
          <a:bodyPr>
            <a:normAutofit fontScale="70000" lnSpcReduction="20000"/>
          </a:bodyPr>
          <a:lstStyle/>
          <a:p>
            <a:pPr marL="0" indent="0">
              <a:buNone/>
            </a:pPr>
            <a:r>
              <a:rPr lang="en-US" dirty="0"/>
              <a:t>Please complete all areas in the top of the TEV:</a:t>
            </a:r>
          </a:p>
          <a:p>
            <a:pPr lvl="1"/>
            <a:r>
              <a:rPr lang="en-US" dirty="0"/>
              <a:t>Name and address</a:t>
            </a:r>
          </a:p>
          <a:p>
            <a:pPr lvl="1"/>
            <a:r>
              <a:rPr lang="en-US" dirty="0"/>
              <a:t>Complete GID #</a:t>
            </a:r>
          </a:p>
          <a:p>
            <a:pPr lvl="1"/>
            <a:r>
              <a:rPr lang="en-US" dirty="0"/>
              <a:t>Month and year of travel (not date of form completion)</a:t>
            </a:r>
          </a:p>
          <a:p>
            <a:pPr lvl="1"/>
            <a:r>
              <a:rPr lang="en-US" dirty="0"/>
              <a:t>Department</a:t>
            </a:r>
          </a:p>
          <a:p>
            <a:pPr lvl="1"/>
            <a:r>
              <a:rPr lang="en-US" dirty="0"/>
              <a:t>Index Number(s) to be charged for travel expenses</a:t>
            </a:r>
          </a:p>
          <a:p>
            <a:pPr lvl="1"/>
            <a:r>
              <a:rPr lang="en-US" dirty="0"/>
              <a:t>Nature of trip:  what, where (CABMA conference, Dallas, TX)</a:t>
            </a:r>
          </a:p>
        </p:txBody>
      </p:sp>
    </p:spTree>
    <p:extLst>
      <p:ext uri="{BB962C8B-B14F-4D97-AF65-F5344CB8AC3E}">
        <p14:creationId xmlns:p14="http://schemas.microsoft.com/office/powerpoint/2010/main" val="42692301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66975" y="410189"/>
            <a:ext cx="3895680" cy="6187256"/>
          </a:xfrm>
          <a:prstGeom prst="rect">
            <a:avLst/>
          </a:prstGeom>
        </p:spPr>
      </p:pic>
      <p:sp>
        <p:nvSpPr>
          <p:cNvPr id="5" name="TextBox 4"/>
          <p:cNvSpPr txBox="1"/>
          <p:nvPr/>
        </p:nvSpPr>
        <p:spPr>
          <a:xfrm>
            <a:off x="4267201" y="1297859"/>
            <a:ext cx="1245325" cy="276999"/>
          </a:xfrm>
          <a:prstGeom prst="rect">
            <a:avLst/>
          </a:prstGeom>
          <a:noFill/>
        </p:spPr>
        <p:txBody>
          <a:bodyPr wrap="square" rtlCol="0">
            <a:spAutoFit/>
          </a:bodyPr>
          <a:lstStyle/>
          <a:p>
            <a:r>
              <a:rPr lang="en-US" sz="1200" dirty="0"/>
              <a:t>Bozeman-Billings</a:t>
            </a:r>
          </a:p>
        </p:txBody>
      </p:sp>
      <p:sp>
        <p:nvSpPr>
          <p:cNvPr id="8" name="TextBox 7"/>
          <p:cNvSpPr txBox="1"/>
          <p:nvPr/>
        </p:nvSpPr>
        <p:spPr>
          <a:xfrm>
            <a:off x="4267201" y="1654629"/>
            <a:ext cx="1576251" cy="276999"/>
          </a:xfrm>
          <a:prstGeom prst="rect">
            <a:avLst/>
          </a:prstGeom>
          <a:noFill/>
        </p:spPr>
        <p:txBody>
          <a:bodyPr wrap="square" rtlCol="0">
            <a:spAutoFit/>
          </a:bodyPr>
          <a:lstStyle/>
          <a:p>
            <a:r>
              <a:rPr lang="en-US" sz="1200" dirty="0"/>
              <a:t>Billings – Miles City</a:t>
            </a:r>
          </a:p>
        </p:txBody>
      </p:sp>
      <p:sp>
        <p:nvSpPr>
          <p:cNvPr id="9" name="TextBox 8"/>
          <p:cNvSpPr txBox="1"/>
          <p:nvPr/>
        </p:nvSpPr>
        <p:spPr>
          <a:xfrm>
            <a:off x="4267201" y="1993982"/>
            <a:ext cx="1828799" cy="276999"/>
          </a:xfrm>
          <a:prstGeom prst="rect">
            <a:avLst/>
          </a:prstGeom>
          <a:noFill/>
        </p:spPr>
        <p:txBody>
          <a:bodyPr wrap="square" rtlCol="0">
            <a:spAutoFit/>
          </a:bodyPr>
          <a:lstStyle/>
          <a:p>
            <a:r>
              <a:rPr lang="en-US" sz="1200" dirty="0"/>
              <a:t>Miles City - Bozeman</a:t>
            </a:r>
          </a:p>
        </p:txBody>
      </p:sp>
    </p:spTree>
    <p:extLst>
      <p:ext uri="{BB962C8B-B14F-4D97-AF65-F5344CB8AC3E}">
        <p14:creationId xmlns:p14="http://schemas.microsoft.com/office/powerpoint/2010/main" val="27048802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95498" y="1291544"/>
            <a:ext cx="2171700" cy="3324225"/>
          </a:xfrm>
          <a:prstGeom prst="rect">
            <a:avLst/>
          </a:prstGeom>
        </p:spPr>
      </p:pic>
      <p:sp>
        <p:nvSpPr>
          <p:cNvPr id="3" name="Title 2"/>
          <p:cNvSpPr>
            <a:spLocks noGrp="1"/>
          </p:cNvSpPr>
          <p:nvPr>
            <p:ph type="title"/>
          </p:nvPr>
        </p:nvSpPr>
        <p:spPr/>
        <p:txBody>
          <a:bodyPr/>
          <a:lstStyle/>
          <a:p>
            <a:r>
              <a:rPr lang="en-US" dirty="0"/>
              <a:t>Mileage</a:t>
            </a:r>
          </a:p>
        </p:txBody>
      </p:sp>
      <p:sp>
        <p:nvSpPr>
          <p:cNvPr id="4" name="Content Placeholder 3"/>
          <p:cNvSpPr>
            <a:spLocks noGrp="1"/>
          </p:cNvSpPr>
          <p:nvPr>
            <p:ph sz="half" idx="1"/>
          </p:nvPr>
        </p:nvSpPr>
        <p:spPr/>
        <p:txBody>
          <a:bodyPr>
            <a:normAutofit fontScale="77500" lnSpcReduction="20000"/>
          </a:bodyPr>
          <a:lstStyle/>
          <a:p>
            <a:pPr marL="0" indent="0">
              <a:buNone/>
            </a:pPr>
            <a:endParaRPr lang="en-US" dirty="0"/>
          </a:p>
          <a:p>
            <a:pPr marL="0" indent="0">
              <a:buNone/>
            </a:pPr>
            <a:endParaRPr lang="en-US" dirty="0"/>
          </a:p>
        </p:txBody>
      </p:sp>
      <p:sp>
        <p:nvSpPr>
          <p:cNvPr id="5" name="Content Placeholder 4"/>
          <p:cNvSpPr>
            <a:spLocks noGrp="1"/>
          </p:cNvSpPr>
          <p:nvPr>
            <p:ph sz="half" idx="2"/>
          </p:nvPr>
        </p:nvSpPr>
        <p:spPr>
          <a:xfrm>
            <a:off x="4572000" y="1424169"/>
            <a:ext cx="4038600" cy="4525963"/>
          </a:xfrm>
        </p:spPr>
        <p:txBody>
          <a:bodyPr>
            <a:normAutofit fontScale="77500" lnSpcReduction="20000"/>
          </a:bodyPr>
          <a:lstStyle/>
          <a:p>
            <a:pPr marL="0" indent="0">
              <a:buNone/>
            </a:pPr>
            <a:r>
              <a:rPr lang="en-US" dirty="0"/>
              <a:t>Mode of Travel:</a:t>
            </a:r>
          </a:p>
          <a:p>
            <a:r>
              <a:rPr lang="en-US" dirty="0" err="1"/>
              <a:t>sc</a:t>
            </a:r>
            <a:r>
              <a:rPr lang="en-US" dirty="0"/>
              <a:t> = state car</a:t>
            </a:r>
          </a:p>
          <a:p>
            <a:r>
              <a:rPr lang="en-US" dirty="0" err="1"/>
              <a:t>rc</a:t>
            </a:r>
            <a:r>
              <a:rPr lang="en-US" dirty="0"/>
              <a:t> = rental car</a:t>
            </a:r>
          </a:p>
          <a:p>
            <a:r>
              <a:rPr lang="en-US" dirty="0"/>
              <a:t>pc = personal car</a:t>
            </a:r>
          </a:p>
          <a:p>
            <a:r>
              <a:rPr lang="en-US" dirty="0" err="1"/>
              <a:t>sa</a:t>
            </a:r>
            <a:r>
              <a:rPr lang="en-US" dirty="0"/>
              <a:t> = state aircraft</a:t>
            </a:r>
          </a:p>
          <a:p>
            <a:r>
              <a:rPr lang="en-US" dirty="0" err="1"/>
              <a:t>ca</a:t>
            </a:r>
            <a:r>
              <a:rPr lang="en-US" dirty="0"/>
              <a:t> = commercial air</a:t>
            </a:r>
          </a:p>
          <a:p>
            <a:r>
              <a:rPr lang="en-US" dirty="0"/>
              <a:t>pa = private aircraft</a:t>
            </a:r>
          </a:p>
          <a:p>
            <a:r>
              <a:rPr lang="en-US" dirty="0" err="1"/>
              <a:t>pt</a:t>
            </a:r>
            <a:r>
              <a:rPr lang="en-US" dirty="0"/>
              <a:t> = passenger train</a:t>
            </a:r>
          </a:p>
          <a:p>
            <a:r>
              <a:rPr lang="en-US" dirty="0" err="1"/>
              <a:t>ot</a:t>
            </a:r>
            <a:r>
              <a:rPr lang="en-US" dirty="0"/>
              <a:t> = other</a:t>
            </a:r>
          </a:p>
          <a:p>
            <a:pPr marL="0" indent="0">
              <a:buNone/>
            </a:pPr>
            <a:r>
              <a:rPr lang="en-US" dirty="0"/>
              <a:t>Mileage = number of miles from point A to point B (only necessary if traveling by car)</a:t>
            </a:r>
          </a:p>
          <a:p>
            <a:pPr marL="0" indent="0">
              <a:buNone/>
            </a:pPr>
            <a:r>
              <a:rPr lang="en-US" dirty="0"/>
              <a:t>Mileage amount = number of miles x appropriate mileage rate</a:t>
            </a:r>
          </a:p>
          <a:p>
            <a:endParaRPr lang="en-US" dirty="0"/>
          </a:p>
        </p:txBody>
      </p:sp>
      <p:sp>
        <p:nvSpPr>
          <p:cNvPr id="9" name="TextBox 8"/>
          <p:cNvSpPr txBox="1"/>
          <p:nvPr/>
        </p:nvSpPr>
        <p:spPr>
          <a:xfrm>
            <a:off x="264017" y="4798332"/>
            <a:ext cx="3934496" cy="1077218"/>
          </a:xfrm>
          <a:prstGeom prst="rect">
            <a:avLst/>
          </a:prstGeom>
          <a:noFill/>
        </p:spPr>
        <p:txBody>
          <a:bodyPr wrap="square" rtlCol="0">
            <a:spAutoFit/>
          </a:bodyPr>
          <a:lstStyle/>
          <a:p>
            <a:r>
              <a:rPr lang="en-US" sz="1600" b="1" u="sng" dirty="0"/>
              <a:t>2019 Mileage Rates:</a:t>
            </a:r>
          </a:p>
          <a:p>
            <a:r>
              <a:rPr lang="en-US" sz="1600" dirty="0"/>
              <a:t>High Rate						$.585</a:t>
            </a:r>
          </a:p>
          <a:p>
            <a:r>
              <a:rPr lang="en-US" sz="1600" dirty="0"/>
              <a:t>High Rate (over 1,000 in a month)	$.55</a:t>
            </a:r>
          </a:p>
          <a:p>
            <a:r>
              <a:rPr lang="en-US" sz="1600" dirty="0"/>
              <a:t>Low Rate						$.279</a:t>
            </a:r>
          </a:p>
        </p:txBody>
      </p:sp>
    </p:spTree>
    <p:extLst>
      <p:ext uri="{BB962C8B-B14F-4D97-AF65-F5344CB8AC3E}">
        <p14:creationId xmlns:p14="http://schemas.microsoft.com/office/powerpoint/2010/main" val="33652350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Enterprise Rent-a-Car</a:t>
            </a:r>
          </a:p>
        </p:txBody>
      </p:sp>
      <p:sp>
        <p:nvSpPr>
          <p:cNvPr id="3" name="Content Placeholder 2"/>
          <p:cNvSpPr>
            <a:spLocks noGrp="1"/>
          </p:cNvSpPr>
          <p:nvPr>
            <p:ph idx="1"/>
          </p:nvPr>
        </p:nvSpPr>
        <p:spPr>
          <a:xfrm>
            <a:off x="365760" y="1417638"/>
            <a:ext cx="8321040" cy="4634819"/>
          </a:xfrm>
        </p:spPr>
        <p:txBody>
          <a:bodyPr>
            <a:normAutofit fontScale="85000" lnSpcReduction="20000"/>
          </a:bodyPr>
          <a:lstStyle/>
          <a:p>
            <a:r>
              <a:rPr lang="en-US" dirty="0"/>
              <a:t>Enterprise has replaced the MSU Bozeman Motor Pool</a:t>
            </a:r>
          </a:p>
          <a:p>
            <a:r>
              <a:rPr lang="en-US" dirty="0"/>
              <a:t>If a traveler is planning to request more than the low rate ($.279/mile) and is traveling more than 25 miles, they MUST contact Enterprise to check for availability.  If an Enterprise car is available, and the traveler chooses not to take it, we cannot reimburse at the high rate</a:t>
            </a:r>
          </a:p>
          <a:p>
            <a:r>
              <a:rPr lang="en-US" dirty="0"/>
              <a:t>If a personal car is used and the high rate is requested, the traveler must document an appropriate reason why on the TEV.</a:t>
            </a:r>
          </a:p>
          <a:p>
            <a:r>
              <a:rPr lang="en-US" dirty="0"/>
              <a:t>Book online using MSU’s Enterprise Booking Tool at: </a:t>
            </a:r>
            <a:r>
              <a:rPr lang="en-US" dirty="0">
                <a:hlinkClick r:id="rId2"/>
              </a:rPr>
              <a:t>https://legacy.enterprise.com/car_rental/deeplinkmap.do?bid=028&amp;refId=GRP63MSU</a:t>
            </a:r>
            <a:endParaRPr lang="en-US" dirty="0"/>
          </a:p>
          <a:p>
            <a:endParaRPr lang="en-US" dirty="0"/>
          </a:p>
        </p:txBody>
      </p:sp>
    </p:spTree>
    <p:extLst>
      <p:ext uri="{BB962C8B-B14F-4D97-AF65-F5344CB8AC3E}">
        <p14:creationId xmlns:p14="http://schemas.microsoft.com/office/powerpoint/2010/main" val="40246645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Lodging, Meals, Other</a:t>
            </a:r>
          </a:p>
        </p:txBody>
      </p:sp>
      <p:sp>
        <p:nvSpPr>
          <p:cNvPr id="4" name="Content Placeholder 3"/>
          <p:cNvSpPr>
            <a:spLocks noGrp="1"/>
          </p:cNvSpPr>
          <p:nvPr>
            <p:ph sz="half" idx="2"/>
          </p:nvPr>
        </p:nvSpPr>
        <p:spPr>
          <a:xfrm>
            <a:off x="4058194" y="1417638"/>
            <a:ext cx="4868092" cy="4708525"/>
          </a:xfrm>
        </p:spPr>
        <p:txBody>
          <a:bodyPr>
            <a:normAutofit fontScale="92500" lnSpcReduction="10000"/>
          </a:bodyPr>
          <a:lstStyle/>
          <a:p>
            <a:r>
              <a:rPr lang="en-US" dirty="0"/>
              <a:t>Lodging</a:t>
            </a:r>
          </a:p>
          <a:p>
            <a:pPr lvl="1"/>
            <a:r>
              <a:rPr lang="en-US" dirty="0" err="1"/>
              <a:t>Unreceipted</a:t>
            </a:r>
            <a:r>
              <a:rPr lang="en-US" dirty="0"/>
              <a:t>:</a:t>
            </a:r>
          </a:p>
          <a:p>
            <a:pPr lvl="2"/>
            <a:r>
              <a:rPr lang="en-US" dirty="0"/>
              <a:t>Maximum reimbursement is $12</a:t>
            </a:r>
          </a:p>
          <a:p>
            <a:pPr lvl="2"/>
            <a:r>
              <a:rPr lang="en-US" dirty="0"/>
              <a:t>All </a:t>
            </a:r>
            <a:r>
              <a:rPr lang="en-US" dirty="0" err="1"/>
              <a:t>unreceipted</a:t>
            </a:r>
            <a:r>
              <a:rPr lang="en-US" dirty="0"/>
              <a:t> lodging is taxable</a:t>
            </a:r>
          </a:p>
          <a:p>
            <a:pPr lvl="1"/>
            <a:r>
              <a:rPr lang="en-US" dirty="0"/>
              <a:t>Actual cost of Lodging:</a:t>
            </a:r>
          </a:p>
          <a:p>
            <a:pPr lvl="2"/>
            <a:r>
              <a:rPr lang="en-US" dirty="0"/>
              <a:t>Actual cost + Tax </a:t>
            </a:r>
          </a:p>
          <a:p>
            <a:pPr lvl="3"/>
            <a:r>
              <a:rPr lang="en-US" dirty="0"/>
              <a:t>In-state = $96</a:t>
            </a:r>
          </a:p>
          <a:p>
            <a:pPr lvl="3"/>
            <a:r>
              <a:rPr lang="en-US" dirty="0"/>
              <a:t>Federal = $96</a:t>
            </a:r>
          </a:p>
          <a:p>
            <a:pPr lvl="2"/>
            <a:r>
              <a:rPr lang="en-US" dirty="0"/>
              <a:t>Or High cost city rate listed on GSA website:  </a:t>
            </a:r>
            <a:r>
              <a:rPr lang="en-US" sz="1500" dirty="0">
                <a:hlinkClick r:id="rId2"/>
              </a:rPr>
              <a:t>http://www.gsa.gov/portal/category/100120</a:t>
            </a:r>
            <a:endParaRPr lang="en-US" sz="1500" dirty="0"/>
          </a:p>
          <a:p>
            <a:pPr lvl="2"/>
            <a:r>
              <a:rPr lang="en-US" dirty="0"/>
              <a:t>If rate is higher the Request for Actual Cost of Lodging section of TA form must be filled out for both in-state and out-of-state lodging</a:t>
            </a:r>
          </a:p>
          <a:p>
            <a:pPr lvl="2"/>
            <a:endParaRPr lang="en-US" dirty="0"/>
          </a:p>
        </p:txBody>
      </p:sp>
      <p:pic>
        <p:nvPicPr>
          <p:cNvPr id="5" name="Content Placeholder 4"/>
          <p:cNvPicPr>
            <a:picLocks noGrp="1" noChangeAspect="1"/>
          </p:cNvPicPr>
          <p:nvPr>
            <p:ph sz="half" idx="1"/>
          </p:nvPr>
        </p:nvPicPr>
        <p:blipFill>
          <a:blip r:embed="rId3"/>
          <a:stretch>
            <a:fillRect/>
          </a:stretch>
        </p:blipFill>
        <p:spPr>
          <a:xfrm>
            <a:off x="380184" y="1600200"/>
            <a:ext cx="3600450" cy="2762250"/>
          </a:xfrm>
          <a:prstGeom prst="rect">
            <a:avLst/>
          </a:prstGeom>
        </p:spPr>
      </p:pic>
    </p:spTree>
    <p:extLst>
      <p:ext uri="{BB962C8B-B14F-4D97-AF65-F5344CB8AC3E}">
        <p14:creationId xmlns:p14="http://schemas.microsoft.com/office/powerpoint/2010/main" val="27214967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Lodging, Meals, Other</a:t>
            </a:r>
          </a:p>
        </p:txBody>
      </p:sp>
      <p:sp>
        <p:nvSpPr>
          <p:cNvPr id="4" name="Content Placeholder 3"/>
          <p:cNvSpPr>
            <a:spLocks noGrp="1"/>
          </p:cNvSpPr>
          <p:nvPr>
            <p:ph sz="half" idx="2"/>
          </p:nvPr>
        </p:nvSpPr>
        <p:spPr>
          <a:xfrm>
            <a:off x="4058194" y="1417639"/>
            <a:ext cx="4868092" cy="3279684"/>
          </a:xfrm>
        </p:spPr>
        <p:txBody>
          <a:bodyPr>
            <a:normAutofit/>
          </a:bodyPr>
          <a:lstStyle/>
          <a:p>
            <a:pPr marL="914400" lvl="2" indent="0">
              <a:buNone/>
            </a:pPr>
            <a:r>
              <a:rPr lang="en-US" sz="3600" dirty="0"/>
              <a:t>Meal Per Diem</a:t>
            </a:r>
          </a:p>
          <a:p>
            <a:pPr marL="914400" lvl="2" indent="0">
              <a:buNone/>
            </a:pPr>
            <a:endParaRPr lang="en-US" dirty="0"/>
          </a:p>
        </p:txBody>
      </p:sp>
      <p:pic>
        <p:nvPicPr>
          <p:cNvPr id="5" name="Content Placeholder 4"/>
          <p:cNvPicPr>
            <a:picLocks noGrp="1" noChangeAspect="1"/>
          </p:cNvPicPr>
          <p:nvPr>
            <p:ph sz="half" idx="1"/>
          </p:nvPr>
        </p:nvPicPr>
        <p:blipFill>
          <a:blip r:embed="rId2"/>
          <a:stretch>
            <a:fillRect/>
          </a:stretch>
        </p:blipFill>
        <p:spPr>
          <a:xfrm>
            <a:off x="457200" y="1417639"/>
            <a:ext cx="3600450" cy="2762250"/>
          </a:xfrm>
          <a:prstGeom prst="rect">
            <a:avLst/>
          </a:prstGeom>
        </p:spPr>
      </p:pic>
      <p:sp>
        <p:nvSpPr>
          <p:cNvPr id="6" name="TextBox 5"/>
          <p:cNvSpPr txBox="1"/>
          <p:nvPr/>
        </p:nvSpPr>
        <p:spPr>
          <a:xfrm>
            <a:off x="457200" y="4859434"/>
            <a:ext cx="8229600" cy="923330"/>
          </a:xfrm>
          <a:prstGeom prst="rect">
            <a:avLst/>
          </a:prstGeom>
          <a:noFill/>
        </p:spPr>
        <p:txBody>
          <a:bodyPr wrap="square" rtlCol="0">
            <a:spAutoFit/>
          </a:bodyPr>
          <a:lstStyle/>
          <a:p>
            <a:r>
              <a:rPr lang="en-US" dirty="0"/>
              <a:t>Other:  Miscellaneous expenses should be put on the Pcard whenever possible</a:t>
            </a:r>
          </a:p>
          <a:p>
            <a:pPr marL="742950" lvl="1" indent="-285750">
              <a:buFont typeface="Arial" panose="020B0604020202020204" pitchFamily="34" charset="0"/>
              <a:buChar char="•"/>
            </a:pPr>
            <a:r>
              <a:rPr lang="en-US" dirty="0"/>
              <a:t>Reimbursable with detailed receipt</a:t>
            </a:r>
          </a:p>
          <a:p>
            <a:pPr marL="742950" lvl="1" indent="-285750">
              <a:buFont typeface="Arial" panose="020B0604020202020204" pitchFamily="34" charset="0"/>
              <a:buChar char="•"/>
            </a:pPr>
            <a:r>
              <a:rPr lang="en-US" dirty="0"/>
              <a:t>Without receipts reimbursable up to $24.99 (tolls, metered parking, </a:t>
            </a:r>
            <a:r>
              <a:rPr lang="en-US" dirty="0" err="1"/>
              <a:t>etc</a:t>
            </a:r>
            <a:r>
              <a:rPr lang="en-US" dirty="0"/>
              <a:t>)</a:t>
            </a:r>
          </a:p>
        </p:txBody>
      </p:sp>
      <p:graphicFrame>
        <p:nvGraphicFramePr>
          <p:cNvPr id="9" name="Table 8"/>
          <p:cNvGraphicFramePr>
            <a:graphicFrameLocks noGrp="1"/>
          </p:cNvGraphicFramePr>
          <p:nvPr>
            <p:extLst>
              <p:ext uri="{D42A27DB-BD31-4B8C-83A1-F6EECF244321}">
                <p14:modId xmlns:p14="http://schemas.microsoft.com/office/powerpoint/2010/main" val="3238375589"/>
              </p:ext>
            </p:extLst>
          </p:nvPr>
        </p:nvGraphicFramePr>
        <p:xfrm>
          <a:off x="4164169" y="2335486"/>
          <a:ext cx="4876800" cy="2103120"/>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tblGrid>
              <a:tr h="229054">
                <a:tc>
                  <a:txBody>
                    <a:bodyPr/>
                    <a:lstStyle/>
                    <a:p>
                      <a:endParaRPr lang="en-US" dirty="0"/>
                    </a:p>
                  </a:txBody>
                  <a:tcPr/>
                </a:tc>
                <a:tc>
                  <a:txBody>
                    <a:bodyPr/>
                    <a:lstStyle/>
                    <a:p>
                      <a:r>
                        <a:rPr lang="en-US" dirty="0"/>
                        <a:t>In-State</a:t>
                      </a:r>
                    </a:p>
                  </a:txBody>
                  <a:tcPr/>
                </a:tc>
                <a:tc>
                  <a:txBody>
                    <a:bodyPr/>
                    <a:lstStyle/>
                    <a:p>
                      <a:r>
                        <a:rPr lang="en-US" dirty="0"/>
                        <a:t>Out-of-State</a:t>
                      </a:r>
                    </a:p>
                  </a:txBody>
                  <a:tcPr/>
                </a:tc>
                <a:tc>
                  <a:txBody>
                    <a:bodyPr/>
                    <a:lstStyle/>
                    <a:p>
                      <a:r>
                        <a:rPr lang="en-US" dirty="0"/>
                        <a:t>Foreign</a:t>
                      </a:r>
                    </a:p>
                  </a:txBody>
                  <a:tcPr/>
                </a:tc>
                <a:extLst>
                  <a:ext uri="{0D108BD9-81ED-4DB2-BD59-A6C34878D82A}">
                    <a16:rowId xmlns:a16="http://schemas.microsoft.com/office/drawing/2014/main" val="10000"/>
                  </a:ext>
                </a:extLst>
              </a:tr>
              <a:tr h="229054">
                <a:tc>
                  <a:txBody>
                    <a:bodyPr/>
                    <a:lstStyle/>
                    <a:p>
                      <a:r>
                        <a:rPr lang="en-US" dirty="0"/>
                        <a:t>Breakfast</a:t>
                      </a:r>
                    </a:p>
                  </a:txBody>
                  <a:tcPr/>
                </a:tc>
                <a:tc>
                  <a:txBody>
                    <a:bodyPr/>
                    <a:lstStyle/>
                    <a:p>
                      <a:r>
                        <a:rPr lang="en-US" dirty="0"/>
                        <a:t>$7.50</a:t>
                      </a:r>
                    </a:p>
                  </a:txBody>
                  <a:tcPr/>
                </a:tc>
                <a:tc>
                  <a:txBody>
                    <a:bodyPr/>
                    <a:lstStyle/>
                    <a:p>
                      <a:r>
                        <a:rPr lang="en-US" dirty="0"/>
                        <a:t>$13</a:t>
                      </a:r>
                    </a:p>
                  </a:txBody>
                  <a:tcPr/>
                </a:tc>
                <a:tc>
                  <a:txBody>
                    <a:bodyPr/>
                    <a:lstStyle/>
                    <a:p>
                      <a:r>
                        <a:rPr lang="en-US" dirty="0"/>
                        <a:t>$7</a:t>
                      </a:r>
                    </a:p>
                  </a:txBody>
                  <a:tcPr/>
                </a:tc>
                <a:extLst>
                  <a:ext uri="{0D108BD9-81ED-4DB2-BD59-A6C34878D82A}">
                    <a16:rowId xmlns:a16="http://schemas.microsoft.com/office/drawing/2014/main" val="10001"/>
                  </a:ext>
                </a:extLst>
              </a:tr>
              <a:tr h="229054">
                <a:tc>
                  <a:txBody>
                    <a:bodyPr/>
                    <a:lstStyle/>
                    <a:p>
                      <a:r>
                        <a:rPr lang="en-US" dirty="0"/>
                        <a:t>Lunch</a:t>
                      </a:r>
                    </a:p>
                  </a:txBody>
                  <a:tcPr/>
                </a:tc>
                <a:tc>
                  <a:txBody>
                    <a:bodyPr/>
                    <a:lstStyle/>
                    <a:p>
                      <a:r>
                        <a:rPr lang="en-US" dirty="0"/>
                        <a:t>$8.50</a:t>
                      </a:r>
                    </a:p>
                  </a:txBody>
                  <a:tcPr/>
                </a:tc>
                <a:tc>
                  <a:txBody>
                    <a:bodyPr/>
                    <a:lstStyle/>
                    <a:p>
                      <a:r>
                        <a:rPr lang="en-US" dirty="0"/>
                        <a:t>$14</a:t>
                      </a:r>
                    </a:p>
                  </a:txBody>
                  <a:tcPr/>
                </a:tc>
                <a:tc>
                  <a:txBody>
                    <a:bodyPr/>
                    <a:lstStyle/>
                    <a:p>
                      <a:r>
                        <a:rPr lang="en-US" dirty="0"/>
                        <a:t>$11</a:t>
                      </a:r>
                    </a:p>
                  </a:txBody>
                  <a:tcPr/>
                </a:tc>
                <a:extLst>
                  <a:ext uri="{0D108BD9-81ED-4DB2-BD59-A6C34878D82A}">
                    <a16:rowId xmlns:a16="http://schemas.microsoft.com/office/drawing/2014/main" val="10002"/>
                  </a:ext>
                </a:extLst>
              </a:tr>
              <a:tr h="229054">
                <a:tc>
                  <a:txBody>
                    <a:bodyPr/>
                    <a:lstStyle/>
                    <a:p>
                      <a:r>
                        <a:rPr lang="en-US" u="none" dirty="0"/>
                        <a:t>Dinner</a:t>
                      </a:r>
                    </a:p>
                  </a:txBody>
                  <a:tcPr/>
                </a:tc>
                <a:tc>
                  <a:txBody>
                    <a:bodyPr/>
                    <a:lstStyle/>
                    <a:p>
                      <a:r>
                        <a:rPr lang="en-US" u="sng" dirty="0"/>
                        <a:t>$14.50</a:t>
                      </a:r>
                    </a:p>
                  </a:txBody>
                  <a:tcPr/>
                </a:tc>
                <a:tc>
                  <a:txBody>
                    <a:bodyPr/>
                    <a:lstStyle/>
                    <a:p>
                      <a:r>
                        <a:rPr lang="en-US" u="sng" dirty="0"/>
                        <a:t>$23</a:t>
                      </a:r>
                    </a:p>
                  </a:txBody>
                  <a:tcPr/>
                </a:tc>
                <a:tc>
                  <a:txBody>
                    <a:bodyPr/>
                    <a:lstStyle/>
                    <a:p>
                      <a:r>
                        <a:rPr lang="en-US" u="sng" dirty="0"/>
                        <a:t>$18</a:t>
                      </a:r>
                    </a:p>
                  </a:txBody>
                  <a:tcPr/>
                </a:tc>
                <a:extLst>
                  <a:ext uri="{0D108BD9-81ED-4DB2-BD59-A6C34878D82A}">
                    <a16:rowId xmlns:a16="http://schemas.microsoft.com/office/drawing/2014/main" val="10003"/>
                  </a:ext>
                </a:extLst>
              </a:tr>
              <a:tr h="229054">
                <a:tc>
                  <a:txBody>
                    <a:bodyPr/>
                    <a:lstStyle/>
                    <a:p>
                      <a:r>
                        <a:rPr lang="en-US" dirty="0"/>
                        <a:t>Total Daily</a:t>
                      </a:r>
                    </a:p>
                  </a:txBody>
                  <a:tcPr/>
                </a:tc>
                <a:tc>
                  <a:txBody>
                    <a:bodyPr/>
                    <a:lstStyle/>
                    <a:p>
                      <a:r>
                        <a:rPr lang="en-US" dirty="0"/>
                        <a:t>$30.50</a:t>
                      </a:r>
                    </a:p>
                  </a:txBody>
                  <a:tcPr/>
                </a:tc>
                <a:tc>
                  <a:txBody>
                    <a:bodyPr/>
                    <a:lstStyle/>
                    <a:p>
                      <a:r>
                        <a:rPr lang="en-US" dirty="0"/>
                        <a:t>$50</a:t>
                      </a:r>
                    </a:p>
                  </a:txBody>
                  <a:tcPr/>
                </a:tc>
                <a:tc>
                  <a:txBody>
                    <a:bodyPr/>
                    <a:lstStyle/>
                    <a:p>
                      <a:r>
                        <a:rPr lang="en-US" dirty="0"/>
                        <a:t>$36</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384198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Prior to Travel</a:t>
            </a:r>
          </a:p>
        </p:txBody>
      </p:sp>
      <p:sp>
        <p:nvSpPr>
          <p:cNvPr id="3" name="Content Placeholder 2"/>
          <p:cNvSpPr>
            <a:spLocks noGrp="1"/>
          </p:cNvSpPr>
          <p:nvPr>
            <p:ph idx="1"/>
          </p:nvPr>
        </p:nvSpPr>
        <p:spPr>
          <a:xfrm>
            <a:off x="457200" y="1251284"/>
            <a:ext cx="8229600" cy="4874879"/>
          </a:xfrm>
        </p:spPr>
        <p:txBody>
          <a:bodyPr>
            <a:normAutofit/>
          </a:bodyPr>
          <a:lstStyle/>
          <a:p>
            <a:pPr marL="0" indent="0">
              <a:buNone/>
            </a:pPr>
            <a:r>
              <a:rPr lang="en-US" dirty="0"/>
              <a:t>A Travel Authorization/Advance Request should be completed PRIOR to travel if:</a:t>
            </a:r>
          </a:p>
          <a:p>
            <a:pPr marL="0" indent="0">
              <a:buNone/>
            </a:pPr>
            <a:endParaRPr lang="en-US" dirty="0"/>
          </a:p>
          <a:p>
            <a:r>
              <a:rPr lang="en-US" sz="2600" dirty="0"/>
              <a:t>All or part of the trip will take place outside of Montana</a:t>
            </a:r>
          </a:p>
          <a:p>
            <a:r>
              <a:rPr lang="en-US" sz="2800" dirty="0"/>
              <a:t>The traveler is requesting an advance</a:t>
            </a:r>
          </a:p>
          <a:p>
            <a:pPr marL="342900" lvl="3" indent="-342900">
              <a:buFont typeface="Arial"/>
              <a:buChar char="•"/>
            </a:pPr>
            <a:r>
              <a:rPr lang="en-US" sz="2800" dirty="0"/>
              <a:t>If lodging rates requested are above the standard rate of </a:t>
            </a:r>
            <a:r>
              <a:rPr lang="en-US" sz="2800"/>
              <a:t>$96 (as of 10/1/19), </a:t>
            </a:r>
            <a:r>
              <a:rPr lang="en-US" sz="2800" dirty="0"/>
              <a:t>or the GSA high cost city rate </a:t>
            </a:r>
            <a:r>
              <a:rPr lang="en-US" sz="2800" dirty="0">
                <a:hlinkClick r:id="rId2"/>
              </a:rPr>
              <a:t>http://www.gsa.gov/portal/content/104877</a:t>
            </a:r>
            <a:endParaRPr lang="en-US" sz="2800" dirty="0"/>
          </a:p>
          <a:p>
            <a:endParaRPr lang="en-US" dirty="0"/>
          </a:p>
        </p:txBody>
      </p:sp>
    </p:spTree>
    <p:extLst>
      <p:ext uri="{BB962C8B-B14F-4D97-AF65-F5344CB8AC3E}">
        <p14:creationId xmlns:p14="http://schemas.microsoft.com/office/powerpoint/2010/main" val="21089076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Travel Recap Sheet</a:t>
            </a:r>
          </a:p>
        </p:txBody>
      </p:sp>
      <p:pic>
        <p:nvPicPr>
          <p:cNvPr id="3" name="Picture 2">
            <a:extLst>
              <a:ext uri="{FF2B5EF4-FFF2-40B4-BE49-F238E27FC236}">
                <a16:creationId xmlns:a16="http://schemas.microsoft.com/office/drawing/2014/main" id="{ABB841E7-42CB-4610-B687-C8836C29893F}"/>
              </a:ext>
            </a:extLst>
          </p:cNvPr>
          <p:cNvPicPr>
            <a:picLocks noChangeAspect="1"/>
          </p:cNvPicPr>
          <p:nvPr/>
        </p:nvPicPr>
        <p:blipFill>
          <a:blip r:embed="rId3"/>
          <a:stretch>
            <a:fillRect/>
          </a:stretch>
        </p:blipFill>
        <p:spPr>
          <a:xfrm>
            <a:off x="2247983" y="1143000"/>
            <a:ext cx="4648033" cy="5638918"/>
          </a:xfrm>
          <a:prstGeom prst="rect">
            <a:avLst/>
          </a:prstGeom>
          <a:ln w="19050">
            <a:solidFill>
              <a:schemeClr val="tx1"/>
            </a:solidFill>
          </a:ln>
        </p:spPr>
      </p:pic>
    </p:spTree>
    <p:extLst>
      <p:ext uri="{BB962C8B-B14F-4D97-AF65-F5344CB8AC3E}">
        <p14:creationId xmlns:p14="http://schemas.microsoft.com/office/powerpoint/2010/main" val="27509076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Foreign Travel Tips</a:t>
            </a:r>
          </a:p>
        </p:txBody>
      </p:sp>
      <p:sp>
        <p:nvSpPr>
          <p:cNvPr id="3" name="Content Placeholder 2"/>
          <p:cNvSpPr>
            <a:spLocks noGrp="1"/>
          </p:cNvSpPr>
          <p:nvPr>
            <p:ph idx="1"/>
          </p:nvPr>
        </p:nvSpPr>
        <p:spPr>
          <a:xfrm>
            <a:off x="339634" y="1417638"/>
            <a:ext cx="8347166" cy="4708525"/>
          </a:xfrm>
        </p:spPr>
        <p:txBody>
          <a:bodyPr/>
          <a:lstStyle/>
          <a:p>
            <a:r>
              <a:rPr lang="en-US" dirty="0"/>
              <a:t>Actual cost of meals can be claimed only if original, detailed receipts are submitted</a:t>
            </a:r>
          </a:p>
          <a:p>
            <a:pPr lvl="1"/>
            <a:r>
              <a:rPr lang="en-US" dirty="0"/>
              <a:t>Actual cost cannot exceed 80% of the M&amp;IE column on the GSA foreign per diem table, found here: </a:t>
            </a:r>
            <a:r>
              <a:rPr lang="en-US" sz="2000" dirty="0">
                <a:hlinkClick r:id="rId2"/>
              </a:rPr>
              <a:t>http://aoprals.state.gov/content.asp?content_id=184&amp;menu_id=78</a:t>
            </a:r>
            <a:endParaRPr lang="en-US" sz="2000" dirty="0"/>
          </a:p>
          <a:p>
            <a:pPr lvl="1"/>
            <a:r>
              <a:rPr lang="en-US" dirty="0"/>
              <a:t>80% is allocated as:  15% breakfast, 25% lunch, 40% dinner</a:t>
            </a:r>
          </a:p>
        </p:txBody>
      </p:sp>
    </p:spTree>
    <p:extLst>
      <p:ext uri="{BB962C8B-B14F-4D97-AF65-F5344CB8AC3E}">
        <p14:creationId xmlns:p14="http://schemas.microsoft.com/office/powerpoint/2010/main" val="14618734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62625D6-8F87-49F9-A387-96FE5AE5C342}"/>
              </a:ext>
            </a:extLst>
          </p:cNvPr>
          <p:cNvPicPr>
            <a:picLocks noChangeAspect="1"/>
          </p:cNvPicPr>
          <p:nvPr/>
        </p:nvPicPr>
        <p:blipFill>
          <a:blip r:embed="rId2"/>
          <a:stretch>
            <a:fillRect/>
          </a:stretch>
        </p:blipFill>
        <p:spPr>
          <a:xfrm>
            <a:off x="570770" y="575190"/>
            <a:ext cx="8002459" cy="5381727"/>
          </a:xfrm>
          <a:prstGeom prst="rect">
            <a:avLst/>
          </a:prstGeom>
        </p:spPr>
      </p:pic>
      <p:sp>
        <p:nvSpPr>
          <p:cNvPr id="5" name="Oval 4">
            <a:extLst>
              <a:ext uri="{FF2B5EF4-FFF2-40B4-BE49-F238E27FC236}">
                <a16:creationId xmlns:a16="http://schemas.microsoft.com/office/drawing/2014/main" id="{27FD9664-24B8-4792-A2E0-7947E9C357BA}"/>
              </a:ext>
            </a:extLst>
          </p:cNvPr>
          <p:cNvSpPr/>
          <p:nvPr/>
        </p:nvSpPr>
        <p:spPr>
          <a:xfrm>
            <a:off x="5619565" y="4003829"/>
            <a:ext cx="612559" cy="319596"/>
          </a:xfrm>
          <a:prstGeom prst="ellipse">
            <a:avLst/>
          </a:prstGeom>
          <a:noFill/>
          <a:ln>
            <a:solidFill>
              <a:srgbClr val="FFFF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noFill/>
            </a:endParaRPr>
          </a:p>
        </p:txBody>
      </p:sp>
    </p:spTree>
    <p:extLst>
      <p:ext uri="{BB962C8B-B14F-4D97-AF65-F5344CB8AC3E}">
        <p14:creationId xmlns:p14="http://schemas.microsoft.com/office/powerpoint/2010/main" val="1535109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Currency Exchange – XE Website</a:t>
            </a:r>
          </a:p>
        </p:txBody>
      </p:sp>
      <p:sp>
        <p:nvSpPr>
          <p:cNvPr id="3" name="Content Placeholder 2"/>
          <p:cNvSpPr>
            <a:spLocks noGrp="1"/>
          </p:cNvSpPr>
          <p:nvPr>
            <p:ph idx="1"/>
          </p:nvPr>
        </p:nvSpPr>
        <p:spPr/>
        <p:txBody>
          <a:bodyPr/>
          <a:lstStyle/>
          <a:p>
            <a:r>
              <a:rPr lang="en-US" dirty="0"/>
              <a:t>When using the XE website for conversion</a:t>
            </a:r>
          </a:p>
          <a:p>
            <a:pPr marL="0" indent="0">
              <a:buNone/>
            </a:pPr>
            <a:r>
              <a:rPr lang="en-US" dirty="0">
                <a:hlinkClick r:id="rId2"/>
              </a:rPr>
              <a:t>https://www.xe.com/travel-expenses-calculator/</a:t>
            </a:r>
            <a:r>
              <a:rPr lang="en-US" dirty="0"/>
              <a:t> </a:t>
            </a:r>
          </a:p>
          <a:p>
            <a:pPr marL="0" indent="0">
              <a:buNone/>
            </a:pPr>
            <a:r>
              <a:rPr lang="en-US" dirty="0"/>
              <a:t>	please remember to set all foreign exchange 	fees to zero!</a:t>
            </a:r>
          </a:p>
          <a:p>
            <a:r>
              <a:rPr lang="en-US" dirty="0"/>
              <a:t>Travelers can submit for exchange fees separately</a:t>
            </a:r>
          </a:p>
        </p:txBody>
      </p:sp>
    </p:spTree>
    <p:extLst>
      <p:ext uri="{BB962C8B-B14F-4D97-AF65-F5344CB8AC3E}">
        <p14:creationId xmlns:p14="http://schemas.microsoft.com/office/powerpoint/2010/main" val="29043638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57350" y="362766"/>
            <a:ext cx="5506289" cy="5750651"/>
          </a:xfrm>
          <a:prstGeom prst="rect">
            <a:avLst/>
          </a:prstGeom>
        </p:spPr>
      </p:pic>
    </p:spTree>
    <p:extLst>
      <p:ext uri="{BB962C8B-B14F-4D97-AF65-F5344CB8AC3E}">
        <p14:creationId xmlns:p14="http://schemas.microsoft.com/office/powerpoint/2010/main" val="14337871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Notes for Travelers</a:t>
            </a:r>
          </a:p>
        </p:txBody>
      </p:sp>
      <p:sp>
        <p:nvSpPr>
          <p:cNvPr id="3" name="Content Placeholder 2"/>
          <p:cNvSpPr>
            <a:spLocks noGrp="1"/>
          </p:cNvSpPr>
          <p:nvPr>
            <p:ph idx="1"/>
          </p:nvPr>
        </p:nvSpPr>
        <p:spPr>
          <a:xfrm>
            <a:off x="330925" y="1600200"/>
            <a:ext cx="8577943" cy="4525963"/>
          </a:xfrm>
        </p:spPr>
        <p:txBody>
          <a:bodyPr>
            <a:normAutofit fontScale="85000" lnSpcReduction="20000"/>
          </a:bodyPr>
          <a:lstStyle/>
          <a:p>
            <a:r>
              <a:rPr lang="en-US" dirty="0"/>
              <a:t>If a new employee is going to be traveling, they should request a P-card</a:t>
            </a:r>
          </a:p>
          <a:p>
            <a:r>
              <a:rPr lang="en-US" dirty="0"/>
              <a:t>Meals do not go on a P-card when traveling</a:t>
            </a:r>
          </a:p>
          <a:p>
            <a:r>
              <a:rPr lang="en-US" dirty="0"/>
              <a:t>Meals provided by a conference cannot be claimed as per-diem.  A copy of the registration receipt, showing meals provided by conference should be furnished to UBS</a:t>
            </a:r>
          </a:p>
          <a:p>
            <a:r>
              <a:rPr lang="en-US" dirty="0"/>
              <a:t>Hotel, airfare, registrations, shuttles should all be charged to P-card</a:t>
            </a:r>
          </a:p>
          <a:p>
            <a:r>
              <a:rPr lang="en-US" dirty="0"/>
              <a:t>Keep all original receipts that are going to be claimed</a:t>
            </a:r>
          </a:p>
          <a:p>
            <a:r>
              <a:rPr lang="en-US" dirty="0"/>
              <a:t>Keep boarding passes when applicable.  Proof of travel is required</a:t>
            </a:r>
          </a:p>
          <a:p>
            <a:endParaRPr lang="en-US" dirty="0"/>
          </a:p>
        </p:txBody>
      </p:sp>
    </p:spTree>
    <p:extLst>
      <p:ext uri="{BB962C8B-B14F-4D97-AF65-F5344CB8AC3E}">
        <p14:creationId xmlns:p14="http://schemas.microsoft.com/office/powerpoint/2010/main" val="42765087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Personal/Business Travel</a:t>
            </a:r>
          </a:p>
        </p:txBody>
      </p:sp>
      <p:sp>
        <p:nvSpPr>
          <p:cNvPr id="3" name="Content Placeholder 2"/>
          <p:cNvSpPr>
            <a:spLocks noGrp="1"/>
          </p:cNvSpPr>
          <p:nvPr>
            <p:ph idx="1"/>
          </p:nvPr>
        </p:nvSpPr>
        <p:spPr/>
        <p:txBody>
          <a:bodyPr>
            <a:normAutofit/>
          </a:bodyPr>
          <a:lstStyle/>
          <a:p>
            <a:r>
              <a:rPr lang="en-US" dirty="0"/>
              <a:t>If an employee is combining a personal trip with a business trip, they MUST get an airline quote showing the difference in price</a:t>
            </a:r>
          </a:p>
          <a:p>
            <a:r>
              <a:rPr lang="en-US" dirty="0"/>
              <a:t>If traveling with family, only the business portion of the trip may be put on MSU </a:t>
            </a:r>
            <a:r>
              <a:rPr lang="en-US" dirty="0" err="1"/>
              <a:t>pcard</a:t>
            </a:r>
            <a:r>
              <a:rPr lang="en-US" dirty="0"/>
              <a:t>.</a:t>
            </a:r>
          </a:p>
          <a:p>
            <a:pPr lvl="1"/>
            <a:r>
              <a:rPr lang="en-US" dirty="0"/>
              <a:t>If this is not practical, the traveler should pay with a personal card and be reimbursed for the business portion once travel is complete</a:t>
            </a:r>
          </a:p>
        </p:txBody>
      </p:sp>
    </p:spTree>
    <p:extLst>
      <p:ext uri="{BB962C8B-B14F-4D97-AF65-F5344CB8AC3E}">
        <p14:creationId xmlns:p14="http://schemas.microsoft.com/office/powerpoint/2010/main" val="11907522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Travel Over 1 Year</a:t>
            </a:r>
          </a:p>
        </p:txBody>
      </p:sp>
      <p:sp>
        <p:nvSpPr>
          <p:cNvPr id="3" name="Content Placeholder 2"/>
          <p:cNvSpPr>
            <a:spLocks noGrp="1"/>
          </p:cNvSpPr>
          <p:nvPr>
            <p:ph idx="1"/>
          </p:nvPr>
        </p:nvSpPr>
        <p:spPr/>
        <p:txBody>
          <a:bodyPr/>
          <a:lstStyle/>
          <a:p>
            <a:r>
              <a:rPr lang="en-US" dirty="0"/>
              <a:t>UBS should be notified if an employee is in, or will be in, travel status for more than one year</a:t>
            </a:r>
          </a:p>
          <a:p>
            <a:pPr lvl="1"/>
            <a:r>
              <a:rPr lang="en-US" dirty="0"/>
              <a:t>Any reimbursements may be taxable</a:t>
            </a:r>
          </a:p>
        </p:txBody>
      </p:sp>
    </p:spTree>
    <p:extLst>
      <p:ext uri="{BB962C8B-B14F-4D97-AF65-F5344CB8AC3E}">
        <p14:creationId xmlns:p14="http://schemas.microsoft.com/office/powerpoint/2010/main" val="396887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Accounts Payable Contacts</a:t>
            </a:r>
          </a:p>
        </p:txBody>
      </p:sp>
      <p:sp>
        <p:nvSpPr>
          <p:cNvPr id="3" name="Content Placeholder 2"/>
          <p:cNvSpPr>
            <a:spLocks noGrp="1"/>
          </p:cNvSpPr>
          <p:nvPr>
            <p:ph idx="1"/>
          </p:nvPr>
        </p:nvSpPr>
        <p:spPr>
          <a:xfrm>
            <a:off x="457200" y="1237674"/>
            <a:ext cx="8501270" cy="4888490"/>
          </a:xfrm>
        </p:spPr>
        <p:txBody>
          <a:bodyPr>
            <a:noAutofit/>
          </a:bodyPr>
          <a:lstStyle/>
          <a:p>
            <a:pPr marL="0" lvl="0" indent="0">
              <a:buNone/>
            </a:pPr>
            <a:endParaRPr lang="en-US" sz="1400" b="1" dirty="0">
              <a:solidFill>
                <a:prstClr val="black"/>
              </a:solidFill>
            </a:endParaRPr>
          </a:p>
          <a:p>
            <a:pPr marL="0" lvl="0" indent="0">
              <a:buNone/>
            </a:pPr>
            <a:r>
              <a:rPr lang="en-US" sz="1400" b="1" dirty="0">
                <a:solidFill>
                  <a:prstClr val="black"/>
                </a:solidFill>
              </a:rPr>
              <a:t>Lynne Hendrickson</a:t>
            </a:r>
            <a:r>
              <a:rPr lang="en-US" sz="1400" dirty="0">
                <a:solidFill>
                  <a:prstClr val="black"/>
                </a:solidFill>
              </a:rPr>
              <a:t>, x5739   	Email:  lhendrickson@montana.edu</a:t>
            </a:r>
          </a:p>
          <a:p>
            <a:pPr marL="0" lvl="0" indent="0">
              <a:buNone/>
            </a:pPr>
            <a:r>
              <a:rPr lang="en-US" sz="1400" dirty="0">
                <a:solidFill>
                  <a:prstClr val="black"/>
                </a:solidFill>
              </a:rPr>
              <a:t>BPA questions, special checks, cashed check verifications, foreign wire transfers, automatic deposits</a:t>
            </a:r>
          </a:p>
          <a:p>
            <a:pPr marL="0" lvl="0" indent="0">
              <a:buNone/>
            </a:pPr>
            <a:endParaRPr lang="en-US" sz="1400" b="1" dirty="0">
              <a:solidFill>
                <a:prstClr val="black"/>
              </a:solidFill>
            </a:endParaRPr>
          </a:p>
          <a:p>
            <a:pPr marL="0" lvl="0" indent="0">
              <a:buNone/>
            </a:pPr>
            <a:r>
              <a:rPr lang="en-US" sz="1400" b="1" dirty="0">
                <a:solidFill>
                  <a:prstClr val="black"/>
                </a:solidFill>
              </a:rPr>
              <a:t>Kathy Marker</a:t>
            </a:r>
            <a:r>
              <a:rPr lang="en-US" sz="1400" dirty="0">
                <a:solidFill>
                  <a:prstClr val="black"/>
                </a:solidFill>
              </a:rPr>
              <a:t>, x7922    		Email:  kathryn.marker@montana.edu</a:t>
            </a:r>
          </a:p>
          <a:p>
            <a:pPr marL="0" lvl="0" indent="0">
              <a:buNone/>
            </a:pPr>
            <a:r>
              <a:rPr lang="en-US" sz="1400" dirty="0">
                <a:solidFill>
                  <a:prstClr val="black"/>
                </a:solidFill>
              </a:rPr>
              <a:t>General accounts payable, travel questions</a:t>
            </a:r>
          </a:p>
          <a:p>
            <a:pPr marL="0" lvl="0" indent="0">
              <a:buNone/>
            </a:pPr>
            <a:endParaRPr lang="en-US" sz="1400" dirty="0">
              <a:solidFill>
                <a:prstClr val="black"/>
              </a:solidFill>
            </a:endParaRPr>
          </a:p>
          <a:p>
            <a:pPr marL="0" lvl="0" indent="0">
              <a:buNone/>
            </a:pPr>
            <a:r>
              <a:rPr lang="en-US" sz="1400" b="1" dirty="0">
                <a:solidFill>
                  <a:prstClr val="black"/>
                </a:solidFill>
              </a:rPr>
              <a:t>Ausra French</a:t>
            </a:r>
            <a:r>
              <a:rPr lang="en-US" sz="1400" dirty="0">
                <a:solidFill>
                  <a:prstClr val="black"/>
                </a:solidFill>
              </a:rPr>
              <a:t>, x5114  		Email:  ausra.french@montana.edu</a:t>
            </a:r>
          </a:p>
          <a:p>
            <a:pPr marL="0" lvl="0" indent="0">
              <a:buNone/>
            </a:pPr>
            <a:r>
              <a:rPr lang="en-US" sz="1400" dirty="0">
                <a:solidFill>
                  <a:prstClr val="black"/>
                </a:solidFill>
              </a:rPr>
              <a:t>General accounts payable, travel questions, travel advances</a:t>
            </a:r>
          </a:p>
          <a:p>
            <a:pPr marL="0" lvl="0" indent="0">
              <a:buNone/>
            </a:pPr>
            <a:endParaRPr lang="en-US" sz="1400" dirty="0">
              <a:solidFill>
                <a:prstClr val="black"/>
              </a:solidFill>
            </a:endParaRPr>
          </a:p>
          <a:p>
            <a:pPr marL="0" lvl="0" indent="0">
              <a:buNone/>
            </a:pPr>
            <a:r>
              <a:rPr lang="en-US" sz="1400" b="1" dirty="0">
                <a:solidFill>
                  <a:prstClr val="black"/>
                </a:solidFill>
              </a:rPr>
              <a:t>Jerry Mallack</a:t>
            </a:r>
            <a:r>
              <a:rPr lang="en-US" sz="1400" dirty="0">
                <a:solidFill>
                  <a:prstClr val="black"/>
                </a:solidFill>
              </a:rPr>
              <a:t>, x4382		Email:  jerry.mallack@montana.edu</a:t>
            </a:r>
          </a:p>
          <a:p>
            <a:pPr marL="0" lvl="0" indent="0">
              <a:buNone/>
            </a:pPr>
            <a:r>
              <a:rPr lang="en-US" sz="1400" dirty="0">
                <a:solidFill>
                  <a:prstClr val="black"/>
                </a:solidFill>
              </a:rPr>
              <a:t>General accounts payable, travel questions</a:t>
            </a:r>
          </a:p>
          <a:p>
            <a:pPr marL="0" lvl="0" indent="0">
              <a:buNone/>
            </a:pPr>
            <a:r>
              <a:rPr lang="en-US" sz="1400" dirty="0">
                <a:solidFill>
                  <a:prstClr val="black"/>
                </a:solidFill>
              </a:rPr>
              <a:t>  </a:t>
            </a:r>
          </a:p>
          <a:p>
            <a:pPr marL="0" lvl="0" indent="0">
              <a:buNone/>
            </a:pPr>
            <a:r>
              <a:rPr lang="en-US" sz="1400" b="1" dirty="0">
                <a:solidFill>
                  <a:prstClr val="black"/>
                </a:solidFill>
              </a:rPr>
              <a:t>Polly Kogel</a:t>
            </a:r>
            <a:r>
              <a:rPr lang="en-US" sz="1400" dirty="0">
                <a:solidFill>
                  <a:prstClr val="black"/>
                </a:solidFill>
              </a:rPr>
              <a:t>, x5531  		Email:  polly.kogel@montana.edu</a:t>
            </a:r>
          </a:p>
          <a:p>
            <a:pPr marL="0" lvl="0" indent="0">
              <a:buNone/>
            </a:pPr>
            <a:r>
              <a:rPr lang="en-US" sz="1400" dirty="0">
                <a:solidFill>
                  <a:prstClr val="black"/>
                </a:solidFill>
              </a:rPr>
              <a:t>General accounts payable, travel questions</a:t>
            </a:r>
          </a:p>
          <a:p>
            <a:pPr marL="0" lvl="0" indent="0">
              <a:buNone/>
            </a:pPr>
            <a:endParaRPr lang="en-US" sz="1400" dirty="0">
              <a:solidFill>
                <a:prstClr val="black"/>
              </a:solidFill>
            </a:endParaRPr>
          </a:p>
          <a:p>
            <a:pPr marL="0" lvl="0" indent="0">
              <a:buNone/>
            </a:pPr>
            <a:r>
              <a:rPr lang="en-US" sz="1400" b="1" dirty="0">
                <a:solidFill>
                  <a:prstClr val="black"/>
                </a:solidFill>
              </a:rPr>
              <a:t>Darcy Tickner</a:t>
            </a:r>
            <a:r>
              <a:rPr lang="en-US" sz="1400" dirty="0">
                <a:solidFill>
                  <a:prstClr val="black"/>
                </a:solidFill>
              </a:rPr>
              <a:t>, x6411   		Email:  dtickner@montana.edu </a:t>
            </a:r>
          </a:p>
          <a:p>
            <a:pPr marL="0" indent="0">
              <a:buNone/>
            </a:pPr>
            <a:r>
              <a:rPr lang="en-US" sz="1400" dirty="0"/>
              <a:t>Accounts Payable Financial Manager</a:t>
            </a:r>
          </a:p>
          <a:p>
            <a:pPr marL="0" lvl="0" indent="0">
              <a:buNone/>
            </a:pPr>
            <a:endParaRPr lang="en-US" sz="1400" dirty="0">
              <a:solidFill>
                <a:prstClr val="black"/>
              </a:solidFill>
            </a:endParaRPr>
          </a:p>
        </p:txBody>
      </p:sp>
    </p:spTree>
    <p:extLst>
      <p:ext uri="{BB962C8B-B14F-4D97-AF65-F5344CB8AC3E}">
        <p14:creationId xmlns:p14="http://schemas.microsoft.com/office/powerpoint/2010/main" val="19130745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08791"/>
            <a:ext cx="8229600" cy="1143000"/>
          </a:xfrm>
        </p:spPr>
        <p:txBody>
          <a:bodyPr/>
          <a:lstStyle/>
          <a:p>
            <a:r>
              <a:rPr lang="en-US" dirty="0"/>
              <a:t>Questions &amp; Comments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6005" y="3903406"/>
            <a:ext cx="2315033" cy="2097999"/>
          </a:xfrm>
          <a:prstGeom prst="rect">
            <a:avLst/>
          </a:prstGeom>
        </p:spPr>
      </p:pic>
    </p:spTree>
    <p:extLst>
      <p:ext uri="{BB962C8B-B14F-4D97-AF65-F5344CB8AC3E}">
        <p14:creationId xmlns:p14="http://schemas.microsoft.com/office/powerpoint/2010/main" val="3656772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B25EF7E-754B-45A3-8EB1-2C9234ED3DD6}"/>
              </a:ext>
            </a:extLst>
          </p:cNvPr>
          <p:cNvPicPr>
            <a:picLocks noChangeAspect="1"/>
          </p:cNvPicPr>
          <p:nvPr/>
        </p:nvPicPr>
        <p:blipFill>
          <a:blip r:embed="rId2"/>
          <a:stretch>
            <a:fillRect/>
          </a:stretch>
        </p:blipFill>
        <p:spPr>
          <a:xfrm>
            <a:off x="1990452" y="128726"/>
            <a:ext cx="5163095" cy="6600548"/>
          </a:xfrm>
          <a:prstGeom prst="rect">
            <a:avLst/>
          </a:prstGeom>
          <a:ln w="19050">
            <a:solidFill>
              <a:schemeClr val="tx1"/>
            </a:solidFill>
          </a:ln>
        </p:spPr>
      </p:pic>
    </p:spTree>
    <p:extLst>
      <p:ext uri="{BB962C8B-B14F-4D97-AF65-F5344CB8AC3E}">
        <p14:creationId xmlns:p14="http://schemas.microsoft.com/office/powerpoint/2010/main" val="287212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6776" y="1288026"/>
            <a:ext cx="8180012" cy="4277032"/>
          </a:xfrm>
          <a:prstGeom prst="rect">
            <a:avLst/>
          </a:prstGeom>
          <a:ln w="19050">
            <a:solidFill>
              <a:schemeClr val="tx1"/>
            </a:solidFill>
          </a:ln>
        </p:spPr>
      </p:pic>
    </p:spTree>
    <p:extLst>
      <p:ext uri="{BB962C8B-B14F-4D97-AF65-F5344CB8AC3E}">
        <p14:creationId xmlns:p14="http://schemas.microsoft.com/office/powerpoint/2010/main" val="13077955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Travel Authorization form instructions</a:t>
            </a:r>
          </a:p>
        </p:txBody>
      </p:sp>
      <p:sp>
        <p:nvSpPr>
          <p:cNvPr id="3" name="Rectangle 2"/>
          <p:cNvSpPr/>
          <p:nvPr/>
        </p:nvSpPr>
        <p:spPr>
          <a:xfrm>
            <a:off x="294968" y="1288384"/>
            <a:ext cx="8711379" cy="4555093"/>
          </a:xfrm>
          <a:prstGeom prst="rect">
            <a:avLst/>
          </a:prstGeom>
        </p:spPr>
        <p:txBody>
          <a:bodyPr wrap="square">
            <a:spAutoFit/>
          </a:bodyPr>
          <a:lstStyle/>
          <a:p>
            <a:pPr marL="342900" indent="-342900">
              <a:buAutoNum type="arabicPeriod"/>
            </a:pPr>
            <a:r>
              <a:rPr lang="en-US" dirty="0"/>
              <a:t>Check if Faculty/Staff or Student in the upper right-hand corner</a:t>
            </a:r>
          </a:p>
          <a:p>
            <a:pPr marL="342900" indent="-342900">
              <a:buAutoNum type="arabicPeriod"/>
            </a:pPr>
            <a:r>
              <a:rPr lang="en-US" dirty="0"/>
              <a:t>Fill in Name, Campus, and Banner-Generated ID# (GID)</a:t>
            </a:r>
          </a:p>
          <a:p>
            <a:pPr marL="342900" indent="-342900">
              <a:buFont typeface="+mj-lt"/>
              <a:buAutoNum type="arabicPeriod"/>
            </a:pPr>
            <a:r>
              <a:rPr lang="en-US" dirty="0"/>
              <a:t>List your Address</a:t>
            </a:r>
          </a:p>
          <a:p>
            <a:r>
              <a:rPr lang="en-US" dirty="0"/>
              <a:t>	• </a:t>
            </a:r>
            <a:r>
              <a:rPr lang="en-US" sz="1400" dirty="0"/>
              <a:t>If a travel advance check is to be delivered to your department, you may leave the address information blank. </a:t>
            </a:r>
          </a:p>
          <a:p>
            <a:r>
              <a:rPr lang="en-US" sz="1400" dirty="0"/>
              <a:t>	• If a check is not to be delivered to your department, list your home address here. This is also applicable if you have signed up for direct deposit for your travel reimbursements </a:t>
            </a:r>
          </a:p>
          <a:p>
            <a:r>
              <a:rPr lang="en-US" dirty="0"/>
              <a:t>4. List your department and a contact person knowledgeable about your trip, should there be questions about your travel. </a:t>
            </a:r>
          </a:p>
          <a:p>
            <a:r>
              <a:rPr lang="en-US" dirty="0"/>
              <a:t>5. Note the index/account to be charged for these expenses, or if paid by an external party, list that party</a:t>
            </a:r>
          </a:p>
          <a:p>
            <a:r>
              <a:rPr lang="en-US" dirty="0"/>
              <a:t>6. Describe Destination and Purpose of travel, and any other important details. </a:t>
            </a:r>
          </a:p>
          <a:p>
            <a:r>
              <a:rPr lang="en-US" dirty="0"/>
              <a:t>7. List Departure Date/Time, Return Date/Time </a:t>
            </a:r>
          </a:p>
          <a:p>
            <a:r>
              <a:rPr lang="en-US" dirty="0"/>
              <a:t>8. Check the following reminder boxes Yes or No: </a:t>
            </a:r>
          </a:p>
          <a:p>
            <a:r>
              <a:rPr lang="en-US" dirty="0"/>
              <a:t>	• </a:t>
            </a:r>
            <a:r>
              <a:rPr lang="en-US" sz="1400" dirty="0"/>
              <a:t>Leave is approved/Classes Covered </a:t>
            </a:r>
          </a:p>
          <a:p>
            <a:r>
              <a:rPr lang="en-US" sz="1400" dirty="0"/>
              <a:t>	• Whether you are combining this trip with a personal trip. Note:  extending the number of days you will be gone constitutes a “Yes” answer</a:t>
            </a:r>
          </a:p>
          <a:p>
            <a:r>
              <a:rPr lang="en-US" dirty="0"/>
              <a:t>	• </a:t>
            </a:r>
            <a:r>
              <a:rPr lang="en-US" sz="1400" dirty="0"/>
              <a:t>Affirm that this travel is for business and within your budget, and is appropriate for an award (if necessary) </a:t>
            </a:r>
          </a:p>
        </p:txBody>
      </p:sp>
    </p:spTree>
    <p:extLst>
      <p:ext uri="{BB962C8B-B14F-4D97-AF65-F5344CB8AC3E}">
        <p14:creationId xmlns:p14="http://schemas.microsoft.com/office/powerpoint/2010/main" val="3225340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495131"/>
            <a:ext cx="7355329" cy="5524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0248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Travel Authorization form instructions</a:t>
            </a:r>
            <a:r>
              <a:rPr lang="en-US" sz="1100" dirty="0"/>
              <a:t> </a:t>
            </a:r>
            <a:r>
              <a:rPr lang="en-US" sz="1800" dirty="0"/>
              <a:t>(continued)</a:t>
            </a:r>
          </a:p>
        </p:txBody>
      </p:sp>
      <p:sp>
        <p:nvSpPr>
          <p:cNvPr id="3" name="Rectangle 2"/>
          <p:cNvSpPr/>
          <p:nvPr/>
        </p:nvSpPr>
        <p:spPr>
          <a:xfrm>
            <a:off x="294968" y="1417638"/>
            <a:ext cx="8711379" cy="4278094"/>
          </a:xfrm>
          <a:prstGeom prst="rect">
            <a:avLst/>
          </a:prstGeom>
        </p:spPr>
        <p:txBody>
          <a:bodyPr wrap="square">
            <a:spAutoFit/>
          </a:bodyPr>
          <a:lstStyle/>
          <a:p>
            <a:pPr marL="342900" indent="-342900">
              <a:buAutoNum type="arabicPeriod" startAt="9"/>
            </a:pPr>
            <a:r>
              <a:rPr lang="en-US" sz="2000" dirty="0"/>
              <a:t>Check box for mode of transportation</a:t>
            </a:r>
          </a:p>
          <a:p>
            <a:pPr marL="342900" indent="-342900">
              <a:buAutoNum type="arabicPeriod" startAt="9"/>
            </a:pPr>
            <a:r>
              <a:rPr lang="en-US" sz="2000" dirty="0"/>
              <a:t>For foreign travel, answer questions in shaded box.  Complete additional forms as required. Attach email confirmation that trip is registered with OIP.</a:t>
            </a:r>
          </a:p>
          <a:p>
            <a:pPr marL="342900" indent="-342900">
              <a:buAutoNum type="arabicPeriod" startAt="9"/>
            </a:pPr>
            <a:r>
              <a:rPr lang="en-US" sz="2000" dirty="0"/>
              <a:t>Fill in the Total Estimated Expenses</a:t>
            </a:r>
          </a:p>
          <a:p>
            <a:pPr marL="342900" indent="-342900">
              <a:buAutoNum type="arabicPeriod" startAt="9"/>
            </a:pPr>
            <a:r>
              <a:rPr lang="en-US" sz="2000" dirty="0"/>
              <a:t>If requesting an advance, fill in the Travel Advance Request section</a:t>
            </a:r>
          </a:p>
          <a:p>
            <a:pPr marL="342900" indent="-342900">
              <a:buAutoNum type="arabicPeriod" startAt="9"/>
            </a:pPr>
            <a:endParaRPr lang="en-US" sz="1400" dirty="0"/>
          </a:p>
          <a:p>
            <a:pPr marL="342900" indent="-342900">
              <a:buAutoNum type="arabicPeriod" startAt="9"/>
            </a:pPr>
            <a:endParaRPr lang="en-US" sz="1400" dirty="0"/>
          </a:p>
          <a:p>
            <a:r>
              <a:rPr lang="en-US" sz="2400" dirty="0"/>
              <a:t>A few things to note:</a:t>
            </a:r>
          </a:p>
          <a:p>
            <a:endParaRPr lang="en-US" sz="1200" dirty="0"/>
          </a:p>
          <a:p>
            <a:r>
              <a:rPr lang="en-US" sz="2400" dirty="0"/>
              <a:t>UBS does not require a copy of the Travel Authorization form until AFTER travel is complete, UNLESS an advance is being requested.</a:t>
            </a:r>
          </a:p>
          <a:p>
            <a:endParaRPr lang="en-US" sz="1200" dirty="0"/>
          </a:p>
          <a:p>
            <a:r>
              <a:rPr lang="en-US" sz="2400" dirty="0"/>
              <a:t>However, if using </a:t>
            </a:r>
            <a:r>
              <a:rPr lang="en-US" sz="2400" u="sng" dirty="0"/>
              <a:t>grant funds</a:t>
            </a:r>
            <a:r>
              <a:rPr lang="en-US" sz="2400" dirty="0"/>
              <a:t>, the Travel Authorization form must be sent to OSP prior to travel, even if an advance is not requested.</a:t>
            </a:r>
          </a:p>
        </p:txBody>
      </p:sp>
    </p:spTree>
    <p:extLst>
      <p:ext uri="{BB962C8B-B14F-4D97-AF65-F5344CB8AC3E}">
        <p14:creationId xmlns:p14="http://schemas.microsoft.com/office/powerpoint/2010/main" val="23486637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Lodging Above State Rates</a:t>
            </a:r>
          </a:p>
        </p:txBody>
      </p:sp>
      <p:pic>
        <p:nvPicPr>
          <p:cNvPr id="102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457200" y="1187245"/>
            <a:ext cx="2069690" cy="4885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sz="half" idx="2"/>
          </p:nvPr>
        </p:nvSpPr>
        <p:spPr>
          <a:xfrm>
            <a:off x="2644877" y="1268362"/>
            <a:ext cx="6041923" cy="4857802"/>
          </a:xfrm>
        </p:spPr>
        <p:txBody>
          <a:bodyPr>
            <a:normAutofit fontScale="77500" lnSpcReduction="20000"/>
          </a:bodyPr>
          <a:lstStyle/>
          <a:p>
            <a:pPr marL="342900" lvl="3" indent="-342900">
              <a:buFont typeface="Arial" panose="020B0604020202020204" pitchFamily="34" charset="0"/>
              <a:buChar char="•"/>
            </a:pPr>
            <a:r>
              <a:rPr lang="en-US" sz="3000" dirty="0"/>
              <a:t>If requesting lodging above approved rates, read and check statements as appropriate. This portion must be completed if the lodging costs exceed the Government approved rates.  Find them here:  </a:t>
            </a:r>
            <a:r>
              <a:rPr lang="en-US" dirty="0">
                <a:hlinkClick r:id="rId3"/>
              </a:rPr>
              <a:t>http://www.gsa.gov/portal/category/100120</a:t>
            </a:r>
            <a:endParaRPr lang="en-US" dirty="0"/>
          </a:p>
          <a:p>
            <a:pPr marL="342900" lvl="3" indent="-342900">
              <a:buFont typeface="Arial" panose="020B0604020202020204" pitchFamily="34" charset="0"/>
              <a:buChar char="•"/>
            </a:pPr>
            <a:endParaRPr lang="en-US" dirty="0"/>
          </a:p>
          <a:p>
            <a:pPr marL="0" lvl="3" indent="0">
              <a:buNone/>
            </a:pPr>
            <a:endParaRPr lang="en-US" dirty="0"/>
          </a:p>
          <a:p>
            <a:r>
              <a:rPr lang="en-US" sz="3000" b="1" u="sng" dirty="0"/>
              <a:t>In-State</a:t>
            </a:r>
            <a:r>
              <a:rPr lang="en-US" sz="3000" dirty="0"/>
              <a:t>: Check the </a:t>
            </a:r>
            <a:r>
              <a:rPr lang="en-US" sz="3000" b="1" u="sng" dirty="0"/>
              <a:t>one</a:t>
            </a:r>
            <a:r>
              <a:rPr lang="en-US" sz="3000" b="1" dirty="0"/>
              <a:t> </a:t>
            </a:r>
            <a:r>
              <a:rPr lang="en-US" sz="3000" dirty="0"/>
              <a:t>explanation that applies. </a:t>
            </a:r>
          </a:p>
          <a:p>
            <a:r>
              <a:rPr lang="en-US" sz="3000" b="1" u="sng" dirty="0"/>
              <a:t>Out-of-State</a:t>
            </a:r>
            <a:r>
              <a:rPr lang="en-US" sz="3000" dirty="0"/>
              <a:t>: </a:t>
            </a:r>
            <a:r>
              <a:rPr lang="en-US" sz="3000" b="1" u="sng" dirty="0"/>
              <a:t>All</a:t>
            </a:r>
            <a:r>
              <a:rPr lang="en-US" sz="3000" b="1" dirty="0"/>
              <a:t> </a:t>
            </a:r>
            <a:r>
              <a:rPr lang="en-US" sz="3000" dirty="0"/>
              <a:t>must apply and be checked. </a:t>
            </a:r>
          </a:p>
          <a:p>
            <a:r>
              <a:rPr lang="en-US" sz="3000" dirty="0"/>
              <a:t>If none of the other reasons apply, but for safety reasons lodging with a government rate cannot be used, check the bottom-most box. </a:t>
            </a:r>
          </a:p>
          <a:p>
            <a:endParaRPr lang="en-US" dirty="0"/>
          </a:p>
        </p:txBody>
      </p:sp>
    </p:spTree>
    <p:extLst>
      <p:ext uri="{BB962C8B-B14F-4D97-AF65-F5344CB8AC3E}">
        <p14:creationId xmlns:p14="http://schemas.microsoft.com/office/powerpoint/2010/main" val="19168415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2267A3E-CE30-4490-BA4C-C6148F388DFD}"/>
              </a:ext>
            </a:extLst>
          </p:cNvPr>
          <p:cNvPicPr>
            <a:picLocks noChangeAspect="1"/>
          </p:cNvPicPr>
          <p:nvPr/>
        </p:nvPicPr>
        <p:blipFill>
          <a:blip r:embed="rId2"/>
          <a:stretch>
            <a:fillRect/>
          </a:stretch>
        </p:blipFill>
        <p:spPr>
          <a:xfrm>
            <a:off x="88776" y="1103495"/>
            <a:ext cx="8966447" cy="4651009"/>
          </a:xfrm>
          <a:prstGeom prst="rect">
            <a:avLst/>
          </a:prstGeom>
          <a:ln w="19050">
            <a:noFill/>
          </a:ln>
        </p:spPr>
      </p:pic>
    </p:spTree>
    <p:extLst>
      <p:ext uri="{BB962C8B-B14F-4D97-AF65-F5344CB8AC3E}">
        <p14:creationId xmlns:p14="http://schemas.microsoft.com/office/powerpoint/2010/main" val="505805535"/>
      </p:ext>
    </p:extLst>
  </p:cSld>
  <p:clrMapOvr>
    <a:masterClrMapping/>
  </p:clrMapOvr>
</p:sld>
</file>

<file path=ppt/theme/theme1.xml><?xml version="1.0" encoding="utf-8"?>
<a:theme xmlns:a="http://schemas.openxmlformats.org/drawingml/2006/main" name="1_Custom Design">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B11E"/>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1812</TotalTime>
  <Words>1265</Words>
  <Application>Microsoft Office PowerPoint</Application>
  <PresentationFormat>On-screen Show (4:3)</PresentationFormat>
  <Paragraphs>171</Paragraphs>
  <Slides>29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Britannic Bold</vt:lpstr>
      <vt:lpstr>Calibri</vt:lpstr>
      <vt:lpstr>1_Custom Design</vt:lpstr>
      <vt:lpstr>Travel Training  </vt:lpstr>
      <vt:lpstr>Prior to Travel</vt:lpstr>
      <vt:lpstr>PowerPoint Presentation</vt:lpstr>
      <vt:lpstr>PowerPoint Presentation</vt:lpstr>
      <vt:lpstr>Travel Authorization form instructions</vt:lpstr>
      <vt:lpstr>PowerPoint Presentation</vt:lpstr>
      <vt:lpstr>Travel Authorization form instructions (continued)</vt:lpstr>
      <vt:lpstr>Lodging Above State Rates</vt:lpstr>
      <vt:lpstr>PowerPoint Presentation</vt:lpstr>
      <vt:lpstr>Approvals</vt:lpstr>
      <vt:lpstr>After Travel</vt:lpstr>
      <vt:lpstr>Clearing Travel Advances</vt:lpstr>
      <vt:lpstr>PowerPoint Presentation</vt:lpstr>
      <vt:lpstr>Travel Expense Voucher </vt:lpstr>
      <vt:lpstr>PowerPoint Presentation</vt:lpstr>
      <vt:lpstr>Mileage</vt:lpstr>
      <vt:lpstr>Enterprise Rent-a-Car</vt:lpstr>
      <vt:lpstr>Lodging, Meals, Other</vt:lpstr>
      <vt:lpstr>Lodging, Meals, Other</vt:lpstr>
      <vt:lpstr>Travel Recap Sheet</vt:lpstr>
      <vt:lpstr>Foreign Travel Tips</vt:lpstr>
      <vt:lpstr>PowerPoint Presentation</vt:lpstr>
      <vt:lpstr>Currency Exchange – XE Website</vt:lpstr>
      <vt:lpstr>PowerPoint Presentation</vt:lpstr>
      <vt:lpstr>Notes for Travelers</vt:lpstr>
      <vt:lpstr>Personal/Business Travel</vt:lpstr>
      <vt:lpstr>Travel Over 1 Year</vt:lpstr>
      <vt:lpstr>Accounts Payable Contacts</vt:lpstr>
      <vt:lpstr>Questions &amp; Comments</vt:lpstr>
    </vt:vector>
  </TitlesOfParts>
  <Company>Montana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Ron Lambert</dc:creator>
  <cp:lastModifiedBy>Tickner, Darcy</cp:lastModifiedBy>
  <cp:revision>155</cp:revision>
  <dcterms:created xsi:type="dcterms:W3CDTF">2012-04-26T20:02:36Z</dcterms:created>
  <dcterms:modified xsi:type="dcterms:W3CDTF">2019-11-12T15:00:06Z</dcterms:modified>
</cp:coreProperties>
</file>