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6"/>
  </p:notesMasterIdLst>
  <p:handoutMasterIdLst>
    <p:handoutMasterId r:id="rId27"/>
  </p:handoutMasterIdLst>
  <p:sldIdLst>
    <p:sldId id="257" r:id="rId2"/>
    <p:sldId id="258" r:id="rId3"/>
    <p:sldId id="262" r:id="rId4"/>
    <p:sldId id="259" r:id="rId5"/>
    <p:sldId id="264" r:id="rId6"/>
    <p:sldId id="265" r:id="rId7"/>
    <p:sldId id="269" r:id="rId8"/>
    <p:sldId id="268" r:id="rId9"/>
    <p:sldId id="267" r:id="rId10"/>
    <p:sldId id="270" r:id="rId11"/>
    <p:sldId id="271" r:id="rId12"/>
    <p:sldId id="275" r:id="rId13"/>
    <p:sldId id="289" r:id="rId14"/>
    <p:sldId id="272" r:id="rId15"/>
    <p:sldId id="273" r:id="rId16"/>
    <p:sldId id="290" r:id="rId17"/>
    <p:sldId id="274" r:id="rId18"/>
    <p:sldId id="276" r:id="rId19"/>
    <p:sldId id="292" r:id="rId20"/>
    <p:sldId id="278" r:id="rId21"/>
    <p:sldId id="284" r:id="rId22"/>
    <p:sldId id="263" r:id="rId23"/>
    <p:sldId id="281" r:id="rId24"/>
    <p:sldId id="282" r:id="rId2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yrd, Alix" initials="B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00"/>
    <a:srgbClr val="F4B82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8" autoAdjust="0"/>
    <p:restoredTop sz="70414" autoAdjust="0"/>
  </p:normalViewPr>
  <p:slideViewPr>
    <p:cSldViewPr snapToGrid="0" snapToObjects="1">
      <p:cViewPr varScale="1">
        <p:scale>
          <a:sx n="80" d="100"/>
          <a:sy n="80" d="100"/>
        </p:scale>
        <p:origin x="-8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9A31AED-D310-4AB9-A7B2-DF7C6DA802F6}" type="datetimeFigureOut">
              <a:rPr lang="en-US" smtClean="0"/>
              <a:t>9/9/2014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4405C2-CFD1-4B8A-BD5F-3F3EAC4BDF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7051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EDAB633-A264-46BD-9B1B-3BF26DFE2C8F}" type="datetimeFigureOut">
              <a:rPr lang="en-US" smtClean="0"/>
              <a:t>9/9/2014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EE9DB7A-A875-45A9-8E86-CDDAEFDE6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302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9DB7A-A875-45A9-8E86-CDDAEFDE62F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67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Good example of SSJ – table format.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9DB7A-A875-45A9-8E86-CDDAEFDE62F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323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At the discretion of the AGENCY Purchasing Director, such delegation may be revoked for failure to adhere to state purchasing regulations.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9DB7A-A875-45A9-8E86-CDDAEFDE62F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774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Who</a:t>
            </a:r>
            <a:r>
              <a:rPr lang="en-US" baseline="0" dirty="0" smtClean="0"/>
              <a:t> utilizes term contracts?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9DB7A-A875-45A9-8E86-CDDAEFDE62F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652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Who</a:t>
            </a:r>
            <a:r>
              <a:rPr lang="en-US" baseline="0" dirty="0" smtClean="0"/>
              <a:t> utilizes term contracts?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9DB7A-A875-45A9-8E86-CDDAEFDE62F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1985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9DB7A-A875-45A9-8E86-CDDAEFDE62F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4989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9DB7A-A875-45A9-8E86-CDDAEFDE62F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7819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Who</a:t>
            </a:r>
            <a:r>
              <a:rPr lang="en-US" baseline="0" dirty="0" smtClean="0"/>
              <a:t> utilizes term contracts?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9DB7A-A875-45A9-8E86-CDDAEFDE62F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4030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Who</a:t>
            </a:r>
            <a:r>
              <a:rPr lang="en-US" baseline="0" dirty="0" smtClean="0"/>
              <a:t> utilizes term contracts?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9DB7A-A875-45A9-8E86-CDDAEFDE62F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547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most important: a lot of info today, exceptions, strange purchases, oddball things that don’t fit in the box.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9DB7A-A875-45A9-8E86-CDDAEFDE62F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070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9DB7A-A875-45A9-8E86-CDDAEFDE62F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878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At the discretion of the AGENCY Purchasing Director, such delegation may be revoked for failure to adhere to state purchasing regulations.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9DB7A-A875-45A9-8E86-CDDAEFDE62F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144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Refer</a:t>
            </a:r>
            <a:r>
              <a:rPr lang="en-US" baseline="0" dirty="0" smtClean="0"/>
              <a:t> to attachment FUA</a:t>
            </a:r>
          </a:p>
          <a:p>
            <a:pPr defTabSz="931774">
              <a:defRPr/>
            </a:pPr>
            <a:endParaRPr lang="en-US" baseline="0" dirty="0" smtClean="0"/>
          </a:p>
          <a:p>
            <a:pPr defTabSz="931774">
              <a:defRPr/>
            </a:pPr>
            <a:r>
              <a:rPr lang="en-US" baseline="0" dirty="0" smtClean="0"/>
              <a:t>Example: $4,999/</a:t>
            </a:r>
            <a:r>
              <a:rPr lang="en-US" baseline="0" dirty="0" err="1" smtClean="0"/>
              <a:t>yr</a:t>
            </a:r>
            <a:r>
              <a:rPr lang="en-US" baseline="0" dirty="0" smtClean="0"/>
              <a:t> for a contract of 3 years makes the TCV $14,997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9DB7A-A875-45A9-8E86-CDDAEFDE62F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018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At the discretion of the AGENCY Purchasing Director, such delegation may be revoked for failure to adhere to state purchasing regulations.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9DB7A-A875-45A9-8E86-CDDAEFDE62F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931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At the discretion of the AGENCY Purchasing Director, such delegation may be revoked for failure to adhere to state purchasing regulations.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9DB7A-A875-45A9-8E86-CDDAEFDE62F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9332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9DB7A-A875-45A9-8E86-CDDAEFDE62F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5322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At the discretion of the AGENCY Purchasing Director, such delegation may be revoked for failure to adhere to state purchasing regulations.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9DB7A-A875-45A9-8E86-CDDAEFDE62F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49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66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91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2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47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32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54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11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49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87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7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9/9/2014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18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9634C-365A-9845-9775-8941B6FBB9ED}" type="datetimeFigureOut">
              <a:rPr lang="en-US" smtClean="0"/>
              <a:t>9/9/2014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EB61-6689-BD46-842D-184A5EFC083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MSU-ppt-2013-medium blue-final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06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svc.mt.gov/gsd/apps/TermContractDefault.asp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Procurement Services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Department </a:t>
            </a:r>
            <a:r>
              <a:rPr lang="en-US" dirty="0" smtClean="0"/>
              <a:t>Training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482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Limited Solicitations</a:t>
            </a:r>
            <a:br>
              <a:rPr lang="en-US" dirty="0" smtClean="0"/>
            </a:br>
            <a:r>
              <a:rPr lang="en-US" sz="2700" dirty="0" smtClean="0"/>
              <a:t>(continued)</a:t>
            </a:r>
            <a:endParaRPr lang="en-US" sz="27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41230"/>
            <a:ext cx="8382000" cy="401101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Once lowest bidder is identified, issue Departmental Purchase Order (DPO, Form PD-12*) or use P-card if available.  </a:t>
            </a:r>
          </a:p>
          <a:p>
            <a:r>
              <a:rPr lang="en-US" sz="2200" dirty="0" smtClean="0"/>
              <a:t>For P-Card increase send email to purchase@montana.edu</a:t>
            </a:r>
          </a:p>
          <a:p>
            <a:r>
              <a:rPr lang="en-US" sz="2200" dirty="0" smtClean="0"/>
              <a:t>If procuring services issue Contracted Services Agreement (CSA*, Form PD-49)</a:t>
            </a:r>
          </a:p>
          <a:p>
            <a:pPr lvl="1"/>
            <a:r>
              <a:rPr lang="en-US" sz="2000" dirty="0" smtClean="0"/>
              <a:t>Stick to Boilerplate!  Collect proof of workers compensation and insurance if applicable.</a:t>
            </a:r>
          </a:p>
          <a:p>
            <a:pPr lvl="1"/>
            <a:r>
              <a:rPr lang="en-US" sz="2000" dirty="0" smtClean="0"/>
              <a:t>If paying an individual, determine Independent Contractor status (contact UBS for help)</a:t>
            </a:r>
          </a:p>
          <a:p>
            <a:r>
              <a:rPr lang="en-US" sz="2200" dirty="0" smtClean="0"/>
              <a:t>Procurement documentation must be submitted with BPA or P-Card report.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*Handouts: PD-12 Departmental Purchase Order, PD-49 Contracted Services Agreement</a:t>
            </a:r>
            <a:endParaRPr lang="en-US" sz="1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5059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809"/>
          </a:xfrm>
        </p:spPr>
        <p:txBody>
          <a:bodyPr>
            <a:normAutofit/>
          </a:bodyPr>
          <a:lstStyle/>
          <a:p>
            <a:r>
              <a:rPr lang="en-US" dirty="0" smtClean="0"/>
              <a:t>“Large” Purchases</a:t>
            </a:r>
            <a:endParaRPr lang="en-US" sz="27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203340"/>
            <a:ext cx="8382000" cy="43609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Process required for purchases above $25,000</a:t>
            </a:r>
          </a:p>
          <a:p>
            <a:endParaRPr lang="en-US" sz="2000" dirty="0" smtClean="0"/>
          </a:p>
          <a:p>
            <a:r>
              <a:rPr lang="en-US" sz="2200" dirty="0" smtClean="0"/>
              <a:t>Complete Purchase Requisition (Form PD-1*)</a:t>
            </a:r>
          </a:p>
          <a:p>
            <a:endParaRPr lang="en-US" sz="2000" dirty="0" smtClean="0"/>
          </a:p>
          <a:p>
            <a:r>
              <a:rPr lang="en-US" sz="2200" dirty="0" smtClean="0"/>
              <a:t>Submit Purchase </a:t>
            </a:r>
            <a:r>
              <a:rPr lang="en-US" sz="2200" dirty="0"/>
              <a:t>Requisition </a:t>
            </a:r>
            <a:r>
              <a:rPr lang="en-US" sz="2200" dirty="0" smtClean="0"/>
              <a:t>to Procurement Services:</a:t>
            </a:r>
            <a:endParaRPr lang="en-US" sz="2200" dirty="0"/>
          </a:p>
          <a:p>
            <a:pPr lvl="1"/>
            <a:r>
              <a:rPr lang="en-US" sz="1600" dirty="0" smtClean="0"/>
              <a:t>Drop off, mail, fax or scan/email are all acceptable.  Currently working on online submittal.</a:t>
            </a:r>
          </a:p>
          <a:p>
            <a:pPr lvl="1"/>
            <a:endParaRPr lang="en-US" sz="1400" dirty="0" smtClean="0"/>
          </a:p>
          <a:p>
            <a:r>
              <a:rPr lang="en-US" sz="2200" dirty="0" smtClean="0">
                <a:solidFill>
                  <a:srgbClr val="FFFFFF"/>
                </a:solidFill>
              </a:rPr>
              <a:t>Procurement </a:t>
            </a:r>
            <a:r>
              <a:rPr lang="en-US" sz="2200" dirty="0">
                <a:solidFill>
                  <a:srgbClr val="FFFFFF"/>
                </a:solidFill>
              </a:rPr>
              <a:t>Services will work with department to issue</a:t>
            </a:r>
            <a:r>
              <a:rPr lang="en-US" sz="2200" dirty="0" smtClean="0">
                <a:solidFill>
                  <a:srgbClr val="FFFFFF"/>
                </a:solidFill>
              </a:rPr>
              <a:t>:</a:t>
            </a:r>
            <a:endParaRPr lang="en-US" sz="2200" dirty="0">
              <a:solidFill>
                <a:srgbClr val="FFFF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FFFFFF"/>
                </a:solidFill>
              </a:rPr>
              <a:t>Invitation </a:t>
            </a:r>
            <a:r>
              <a:rPr lang="en-US" sz="1600" b="1" dirty="0">
                <a:solidFill>
                  <a:srgbClr val="FFFFFF"/>
                </a:solidFill>
              </a:rPr>
              <a:t>for Bid (IFB): </a:t>
            </a:r>
            <a:r>
              <a:rPr lang="en-US" sz="1600" dirty="0">
                <a:solidFill>
                  <a:srgbClr val="FFFFFF"/>
                </a:solidFill>
              </a:rPr>
              <a:t>Vendor must meet all requirements and be lowest cost  (takes about </a:t>
            </a:r>
            <a:r>
              <a:rPr lang="en-US" sz="1600" dirty="0" smtClean="0">
                <a:solidFill>
                  <a:srgbClr val="FFFFFF"/>
                </a:solidFill>
              </a:rPr>
              <a:t>2- 3 weeks </a:t>
            </a:r>
            <a:r>
              <a:rPr lang="en-US" sz="1600" dirty="0">
                <a:solidFill>
                  <a:srgbClr val="FFFFFF"/>
                </a:solidFill>
              </a:rPr>
              <a:t>so plan accordingly.)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FFFF"/>
                </a:solidFill>
              </a:rPr>
              <a:t>Request For Proposals (RFP): </a:t>
            </a:r>
            <a:r>
              <a:rPr lang="en-US" sz="1600" dirty="0">
                <a:solidFill>
                  <a:srgbClr val="FFFFFF"/>
                </a:solidFill>
              </a:rPr>
              <a:t>Vendor must be highest scoring offeror, combination of scored responses to requirements, offeror qualifications and cost (takes 6-8 weeks).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FFFF"/>
                </a:solidFill>
              </a:rPr>
              <a:t>PO or Contract as </a:t>
            </a:r>
            <a:r>
              <a:rPr lang="en-US" sz="1600" dirty="0" smtClean="0">
                <a:solidFill>
                  <a:srgbClr val="FFFFFF"/>
                </a:solidFill>
              </a:rPr>
              <a:t>necessary</a:t>
            </a:r>
          </a:p>
          <a:p>
            <a:pPr marL="457200" lvl="1" indent="0">
              <a:buNone/>
            </a:pPr>
            <a:endParaRPr lang="en-US" sz="1600" dirty="0">
              <a:solidFill>
                <a:srgbClr val="FFFFFF"/>
              </a:solidFill>
            </a:endParaRPr>
          </a:p>
          <a:p>
            <a:pPr marL="457200" lvl="1" indent="0">
              <a:buNone/>
            </a:pPr>
            <a:r>
              <a:rPr lang="en-US" sz="1400" dirty="0" smtClean="0"/>
              <a:t>*Handout</a:t>
            </a:r>
            <a:r>
              <a:rPr lang="en-US" sz="1400" dirty="0"/>
              <a:t>: </a:t>
            </a:r>
            <a:r>
              <a:rPr lang="en-US" sz="1400" dirty="0" smtClean="0"/>
              <a:t>PD-1 Purchase Requisition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FFFFFF"/>
              </a:solidFill>
            </a:endParaRPr>
          </a:p>
          <a:p>
            <a:pPr marL="457200" lvl="1" indent="0"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66334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Independent Contractors vs. Employees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8777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Degree of control exercised by MSU over the details of the work</a:t>
            </a:r>
          </a:p>
          <a:p>
            <a:r>
              <a:rPr lang="en-US" sz="2400" dirty="0" smtClean="0"/>
              <a:t>Opportunity </a:t>
            </a:r>
            <a:r>
              <a:rPr lang="en-US" sz="2400" dirty="0"/>
              <a:t>of the worker for profit or loss</a:t>
            </a:r>
          </a:p>
          <a:p>
            <a:r>
              <a:rPr lang="en-US" sz="2400" dirty="0"/>
              <a:t>Whether MSU can discharge to individual</a:t>
            </a:r>
          </a:p>
          <a:p>
            <a:r>
              <a:rPr lang="en-US" sz="2400" dirty="0"/>
              <a:t>Whether the work is an integral part of MSU’s regular business</a:t>
            </a:r>
          </a:p>
          <a:p>
            <a:r>
              <a:rPr lang="en-US" sz="2400" dirty="0"/>
              <a:t>Permanency of the relationship</a:t>
            </a:r>
          </a:p>
          <a:p>
            <a:r>
              <a:rPr lang="en-US" sz="2400" dirty="0" smtClean="0"/>
              <a:t>Provision </a:t>
            </a:r>
            <a:r>
              <a:rPr lang="en-US" sz="2400" dirty="0"/>
              <a:t>of employee </a:t>
            </a:r>
            <a:r>
              <a:rPr lang="en-US" sz="2400" dirty="0" smtClean="0"/>
              <a:t>benefits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1400" dirty="0"/>
              <a:t>For </a:t>
            </a:r>
            <a:r>
              <a:rPr lang="en-US" sz="1400" dirty="0" smtClean="0"/>
              <a:t>more information </a:t>
            </a:r>
            <a:r>
              <a:rPr lang="en-US" sz="1400" dirty="0"/>
              <a:t>call UBS  </a:t>
            </a:r>
            <a:r>
              <a:rPr lang="en-US" sz="1400" dirty="0" smtClean="0"/>
              <a:t>994-5727 or </a:t>
            </a:r>
            <a:r>
              <a:rPr lang="en-US" sz="1400" dirty="0"/>
              <a:t>go to: http://</a:t>
            </a:r>
            <a:r>
              <a:rPr lang="en-US" sz="1400" dirty="0" smtClean="0"/>
              <a:t>www.montana.edu/wwwbu/Forms/UBS%20TRAINING/Businessprocedurestrainingdocuments.html </a:t>
            </a:r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52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IT Procurement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49829"/>
            <a:ext cx="7886700" cy="5159828"/>
          </a:xfrm>
        </p:spPr>
        <p:txBody>
          <a:bodyPr>
            <a:normAutofit/>
          </a:bodyPr>
          <a:lstStyle/>
          <a:p>
            <a:r>
              <a:rPr lang="en-US" sz="2200" dirty="0" smtClean="0"/>
              <a:t>Contact </a:t>
            </a:r>
            <a:r>
              <a:rPr lang="en-US" sz="2200" dirty="0" smtClean="0">
                <a:solidFill>
                  <a:srgbClr val="FFFFFF"/>
                </a:solidFill>
              </a:rPr>
              <a:t>pmo@montana.edu</a:t>
            </a:r>
            <a:r>
              <a:rPr lang="en-US" sz="2200" dirty="0" smtClean="0">
                <a:solidFill>
                  <a:srgbClr val="FFFF00"/>
                </a:solidFill>
              </a:rPr>
              <a:t> </a:t>
            </a:r>
            <a:r>
              <a:rPr lang="en-US" sz="2200" dirty="0" smtClean="0"/>
              <a:t>before you buy! </a:t>
            </a:r>
          </a:p>
          <a:p>
            <a:pPr lvl="1"/>
            <a:r>
              <a:rPr lang="en-US" sz="2200" dirty="0" smtClean="0"/>
              <a:t>IT purchases require specialized knowledge. . . And often have an impact on other systems</a:t>
            </a:r>
          </a:p>
          <a:p>
            <a:pPr lvl="1"/>
            <a:r>
              <a:rPr lang="en-US" sz="2200" dirty="0" smtClean="0"/>
              <a:t>Security considerations</a:t>
            </a:r>
          </a:p>
          <a:p>
            <a:pPr lvl="1"/>
            <a:r>
              <a:rPr lang="en-US" sz="2200" dirty="0" smtClean="0"/>
              <a:t>Legal considerations</a:t>
            </a:r>
          </a:p>
          <a:p>
            <a:pPr lvl="1"/>
            <a:r>
              <a:rPr lang="en-US" sz="2200" dirty="0" smtClean="0"/>
              <a:t>Leverage cost savings, operational efficiency</a:t>
            </a:r>
          </a:p>
          <a:p>
            <a:pPr lvl="1"/>
            <a:r>
              <a:rPr lang="en-US" sz="2200" dirty="0" smtClean="0"/>
              <a:t>Pre-existing license agreements</a:t>
            </a:r>
          </a:p>
          <a:p>
            <a:r>
              <a:rPr lang="en-US" sz="2200" dirty="0" smtClean="0"/>
              <a:t>IT is required by policy to shut down any system that has an adverse impact.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5885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809"/>
          </a:xfrm>
        </p:spPr>
        <p:txBody>
          <a:bodyPr>
            <a:noAutofit/>
          </a:bodyPr>
          <a:lstStyle/>
          <a:p>
            <a:r>
              <a:rPr lang="en-US" sz="3200" dirty="0" smtClean="0"/>
              <a:t>Sole Source and Brand Specific Justifications</a:t>
            </a:r>
            <a:endParaRPr lang="en-US" sz="1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156447"/>
            <a:ext cx="8382000" cy="464820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Use PD-13 Brand Specific Justification, PD-14 Sole Source Justification*</a:t>
            </a:r>
          </a:p>
          <a:p>
            <a:endParaRPr lang="en-US" sz="1400" dirty="0" smtClean="0"/>
          </a:p>
          <a:p>
            <a:r>
              <a:rPr lang="en-US" sz="2000" dirty="0" smtClean="0"/>
              <a:t>If </a:t>
            </a:r>
            <a:r>
              <a:rPr lang="en-US" sz="2000" dirty="0"/>
              <a:t>exempt from competitive procurement identify exemption</a:t>
            </a:r>
            <a:r>
              <a:rPr lang="en-US" sz="2000" dirty="0" smtClean="0"/>
              <a:t>.</a:t>
            </a:r>
          </a:p>
          <a:p>
            <a:endParaRPr lang="en-US" sz="1400" dirty="0" smtClean="0"/>
          </a:p>
          <a:p>
            <a:r>
              <a:rPr lang="en-US" sz="2000" dirty="0" smtClean="0"/>
              <a:t>Describe clearly what you need to purchase including any special functionality, measurable size or performance ranges, etc.  List all required (not just desired) features.</a:t>
            </a:r>
          </a:p>
          <a:p>
            <a:endParaRPr lang="en-US" sz="1400" dirty="0" smtClean="0"/>
          </a:p>
          <a:p>
            <a:r>
              <a:rPr lang="en-US" sz="2000" dirty="0" smtClean="0"/>
              <a:t>Indicate if specifically identified in a grant, attach grant documentation.</a:t>
            </a:r>
          </a:p>
          <a:p>
            <a:endParaRPr lang="en-US" sz="1400" dirty="0" smtClean="0"/>
          </a:p>
          <a:p>
            <a:r>
              <a:rPr lang="en-US" sz="2000" dirty="0" smtClean="0"/>
              <a:t>Describe how you found this vendor or brand.  List all other suppliers and detail what requirements they do not meet. Under $25,000 – approved at department level.  Over $25,000 – approved at Procurement Services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1400" dirty="0" smtClean="0"/>
              <a:t>*Handouts: PD-13 Brand Name Justification, PD-14 Sole Source Justification</a:t>
            </a:r>
            <a:endParaRPr lang="en-US" sz="1400" dirty="0"/>
          </a:p>
          <a:p>
            <a:pPr marL="457200" lvl="1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14505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80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SSJ and Brand Justifications</a:t>
            </a:r>
            <a:br>
              <a:rPr lang="en-US" dirty="0" smtClean="0"/>
            </a:br>
            <a:r>
              <a:rPr lang="en-US" sz="2700" dirty="0" smtClean="0"/>
              <a:t>(continued)</a:t>
            </a:r>
            <a:endParaRPr lang="en-US" sz="1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497106"/>
            <a:ext cx="8382000" cy="430754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1000" dirty="0" smtClean="0"/>
          </a:p>
          <a:p>
            <a:r>
              <a:rPr lang="en-US" sz="2200" dirty="0"/>
              <a:t>Sound rationale for a sole source purchase</a:t>
            </a:r>
          </a:p>
          <a:p>
            <a:pPr lvl="1"/>
            <a:r>
              <a:rPr lang="en-US" sz="1800" dirty="0"/>
              <a:t>Compatibility with existing equipment or space restrictions</a:t>
            </a:r>
          </a:p>
          <a:p>
            <a:pPr lvl="1"/>
            <a:r>
              <a:rPr lang="en-US" sz="1800" dirty="0"/>
              <a:t>Consistency of research</a:t>
            </a:r>
          </a:p>
          <a:p>
            <a:pPr lvl="1"/>
            <a:r>
              <a:rPr lang="en-US" sz="1800" dirty="0"/>
              <a:t>Unique functionality that is </a:t>
            </a:r>
            <a:r>
              <a:rPr lang="en-US" sz="1800" dirty="0" smtClean="0"/>
              <a:t>required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2200" dirty="0" smtClean="0"/>
              <a:t>Poor </a:t>
            </a:r>
            <a:r>
              <a:rPr lang="en-US" sz="2200" dirty="0"/>
              <a:t>rationale for a sole source purchase</a:t>
            </a:r>
          </a:p>
          <a:p>
            <a:pPr lvl="1"/>
            <a:r>
              <a:rPr lang="en-US" sz="1800" dirty="0" smtClean="0"/>
              <a:t>“Industry Standard”</a:t>
            </a:r>
          </a:p>
          <a:p>
            <a:pPr lvl="1"/>
            <a:r>
              <a:rPr lang="en-US" sz="1800" dirty="0" smtClean="0"/>
              <a:t>“Quality Provider”</a:t>
            </a:r>
          </a:p>
          <a:p>
            <a:pPr lvl="1"/>
            <a:r>
              <a:rPr lang="en-US" sz="1800" dirty="0" smtClean="0"/>
              <a:t>History</a:t>
            </a:r>
          </a:p>
          <a:p>
            <a:pPr lvl="1"/>
            <a:r>
              <a:rPr lang="en-US" sz="1800" dirty="0" smtClean="0"/>
              <a:t>Cost</a:t>
            </a:r>
          </a:p>
          <a:p>
            <a:pPr lvl="1"/>
            <a:r>
              <a:rPr lang="en-US" sz="1800" dirty="0" smtClean="0"/>
              <a:t>Local</a:t>
            </a:r>
            <a:endParaRPr lang="en-US" sz="1800" dirty="0"/>
          </a:p>
          <a:p>
            <a:pPr lvl="1"/>
            <a:endParaRPr lang="en-US" sz="1000" dirty="0"/>
          </a:p>
          <a:p>
            <a:pPr marL="457200" lvl="1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688487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Justification Example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46" r="11348" b="28392"/>
          <a:stretch/>
        </p:blipFill>
        <p:spPr>
          <a:xfrm>
            <a:off x="1559169" y="1417638"/>
            <a:ext cx="6142893" cy="466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580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809"/>
          </a:xfrm>
        </p:spPr>
        <p:txBody>
          <a:bodyPr>
            <a:noAutofit/>
          </a:bodyPr>
          <a:lstStyle/>
          <a:p>
            <a:r>
              <a:rPr lang="en-US" sz="3600" dirty="0" smtClean="0"/>
              <a:t>Direct Buy Opportunities: Term Contracts and Purchasing Cooperatives</a:t>
            </a:r>
            <a:endParaRPr lang="en-US" sz="36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497106"/>
            <a:ext cx="8382000" cy="430754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List of all </a:t>
            </a:r>
            <a:r>
              <a:rPr lang="en-US" sz="2200" dirty="0"/>
              <a:t>term </a:t>
            </a:r>
            <a:r>
              <a:rPr lang="en-US" sz="2200" dirty="0" smtClean="0"/>
              <a:t>contracts available for agency use: </a:t>
            </a:r>
            <a:r>
              <a:rPr lang="en-US" sz="2200" dirty="0">
                <a:hlinkClick r:id="rId3"/>
              </a:rPr>
              <a:t>http://</a:t>
            </a:r>
            <a:r>
              <a:rPr lang="en-US" sz="2200" dirty="0" smtClean="0">
                <a:hlinkClick r:id="rId3"/>
              </a:rPr>
              <a:t>svc.mt.gov/gsd/apps/TermContractDefault.aspx</a:t>
            </a:r>
            <a:endParaRPr lang="en-US" sz="2200" dirty="0" smtClean="0"/>
          </a:p>
          <a:p>
            <a:endParaRPr lang="en-US" sz="1400" dirty="0" smtClean="0"/>
          </a:p>
          <a:p>
            <a:r>
              <a:rPr lang="en-US" sz="2200" dirty="0" smtClean="0"/>
              <a:t>Do not require re-bidding.</a:t>
            </a:r>
          </a:p>
          <a:p>
            <a:endParaRPr lang="en-US" sz="1400" dirty="0" smtClean="0"/>
          </a:p>
          <a:p>
            <a:r>
              <a:rPr lang="en-US" sz="2200" dirty="0" smtClean="0"/>
              <a:t>Do not require DPO issuance or purchase requisition submittal.</a:t>
            </a:r>
          </a:p>
          <a:p>
            <a:endParaRPr lang="en-US" sz="1400" dirty="0" smtClean="0"/>
          </a:p>
          <a:p>
            <a:r>
              <a:rPr lang="en-US" sz="2200" dirty="0" smtClean="0"/>
              <a:t>Please order directly with vendor and indicate term contract number on BPA or P-Card report</a:t>
            </a:r>
          </a:p>
          <a:p>
            <a:endParaRPr lang="en-US" sz="1400" dirty="0" smtClean="0"/>
          </a:p>
          <a:p>
            <a:r>
              <a:rPr lang="en-US" sz="2200" dirty="0" smtClean="0"/>
              <a:t>List of purchasing cooperatives not yet on State Website, contact Procurement Services to discuss options.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1000" dirty="0"/>
          </a:p>
          <a:p>
            <a:pPr marL="457200" lvl="1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517098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809"/>
          </a:xfrm>
        </p:spPr>
        <p:txBody>
          <a:bodyPr>
            <a:noAutofit/>
          </a:bodyPr>
          <a:lstStyle/>
          <a:p>
            <a:r>
              <a:rPr lang="en-US" sz="4000" dirty="0" smtClean="0"/>
              <a:t>Notifications</a:t>
            </a:r>
            <a:endParaRPr lang="en-US" sz="4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497106"/>
            <a:ext cx="8382000" cy="430754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Must indicate on BPA or P-Card report how something was procured.</a:t>
            </a:r>
          </a:p>
          <a:p>
            <a:endParaRPr lang="en-US" sz="1800" dirty="0" smtClean="0"/>
          </a:p>
          <a:p>
            <a:r>
              <a:rPr lang="en-US" sz="2000" dirty="0" smtClean="0"/>
              <a:t>PO or contract issued and funds encumbered by Procurement Services, use PO/ENC box and P/F.</a:t>
            </a:r>
          </a:p>
          <a:p>
            <a:endParaRPr lang="en-US" sz="1400" dirty="0" smtClean="0"/>
          </a:p>
          <a:p>
            <a:r>
              <a:rPr lang="en-US" sz="2000" dirty="0" smtClean="0"/>
              <a:t>All other situations, indicate one of the following in ref/</a:t>
            </a:r>
            <a:r>
              <a:rPr lang="en-US" sz="2000" dirty="0" err="1" smtClean="0"/>
              <a:t>addtl</a:t>
            </a:r>
            <a:r>
              <a:rPr lang="en-US" sz="2000" dirty="0" smtClean="0"/>
              <a:t> information box of BPA:</a:t>
            </a:r>
            <a:endParaRPr lang="en-US" sz="2000" dirty="0"/>
          </a:p>
          <a:p>
            <a:pPr lvl="1"/>
            <a:r>
              <a:rPr lang="en-US" sz="2000" dirty="0" smtClean="0"/>
              <a:t>Procurement Documentation attached (Limited Solicitation/DPO/Sole Source/Brand Name Justification)</a:t>
            </a:r>
          </a:p>
          <a:p>
            <a:pPr lvl="1"/>
            <a:r>
              <a:rPr lang="en-US" sz="2000" dirty="0" smtClean="0"/>
              <a:t> Term/Cooperative Contract #_______________ (indicate number)</a:t>
            </a:r>
          </a:p>
          <a:p>
            <a:pPr lvl="1"/>
            <a:r>
              <a:rPr lang="en-US" sz="2000" dirty="0" smtClean="0"/>
              <a:t>Procurement Exempt _______________ (state reason)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This helps us both ensure compliance and speed processing.</a:t>
            </a:r>
          </a:p>
          <a:p>
            <a:pPr marL="0" indent="0">
              <a:buNone/>
            </a:pPr>
            <a:endParaRPr lang="en-US" sz="1000" dirty="0"/>
          </a:p>
          <a:p>
            <a:pPr marL="457200" lvl="1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870065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Encumbrance with BPA</a:t>
            </a:r>
            <a:endParaRPr lang="en-US" dirty="0"/>
          </a:p>
        </p:txBody>
      </p:sp>
      <p:pic>
        <p:nvPicPr>
          <p:cNvPr id="7" name="Content Placeholder 6" descr="SKMBT_36314021016510.pdf - Adobe Acrobat Pro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4" t="12112" r="4826" b="1974"/>
          <a:stretch/>
        </p:blipFill>
        <p:spPr>
          <a:xfrm>
            <a:off x="1295400" y="1219200"/>
            <a:ext cx="6715428" cy="5233734"/>
          </a:xfrm>
        </p:spPr>
      </p:pic>
      <p:sp>
        <p:nvSpPr>
          <p:cNvPr id="8" name="Right Arrow 7"/>
          <p:cNvSpPr/>
          <p:nvPr/>
        </p:nvSpPr>
        <p:spPr>
          <a:xfrm>
            <a:off x="1371840" y="2983408"/>
            <a:ext cx="435102" cy="24231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2454335" y="3200400"/>
            <a:ext cx="242316" cy="53340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16939658">
            <a:off x="5267695" y="2560854"/>
            <a:ext cx="242316" cy="1691567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Arrow 10"/>
          <p:cNvSpPr/>
          <p:nvPr/>
        </p:nvSpPr>
        <p:spPr>
          <a:xfrm>
            <a:off x="7391400" y="2133600"/>
            <a:ext cx="609600" cy="3048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001000" y="1216051"/>
            <a:ext cx="990600" cy="230832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Include your name,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phone number, and email address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26633" y="2054569"/>
            <a:ext cx="1474433" cy="147732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Indicate Procurement Services PO or Contract number only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3733800"/>
            <a:ext cx="5410200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Indicate P for Partial payment or F for Final payment.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Only use F for final payments on encumbrances that will NOT be renewed.  “F” completely closes out the encumbrance. 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48400" y="3087469"/>
            <a:ext cx="1645253" cy="313932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Make sure account code used for payment corresponds with account codes authorized for encumbrance on submitted PD-1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30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Contact Information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(A.K.A. The most important slide)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r>
              <a:rPr lang="en-US" sz="2400" dirty="0" smtClean="0"/>
              <a:t>Website</a:t>
            </a:r>
            <a:r>
              <a:rPr lang="en-US" sz="2400" dirty="0"/>
              <a:t>: http://</a:t>
            </a:r>
            <a:r>
              <a:rPr lang="en-US" sz="2400" dirty="0" smtClean="0"/>
              <a:t>www.montana.edu/wwwbu/procurementservices/</a:t>
            </a:r>
          </a:p>
          <a:p>
            <a:endParaRPr lang="en-US" sz="2400" dirty="0">
              <a:solidFill>
                <a:srgbClr val="FFFF00"/>
              </a:solidFill>
            </a:endParaRPr>
          </a:p>
          <a:p>
            <a:r>
              <a:rPr lang="en-US" sz="2400" dirty="0" smtClean="0"/>
              <a:t>Phone: 994-3211</a:t>
            </a:r>
          </a:p>
          <a:p>
            <a:endParaRPr lang="en-US" sz="2400" dirty="0" smtClean="0">
              <a:solidFill>
                <a:srgbClr val="FFFF00"/>
              </a:solidFill>
            </a:endParaRPr>
          </a:p>
          <a:p>
            <a:r>
              <a:rPr lang="en-US" sz="2400" dirty="0" smtClean="0"/>
              <a:t>Email: purchase@montana.edu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7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809"/>
          </a:xfrm>
        </p:spPr>
        <p:txBody>
          <a:bodyPr>
            <a:noAutofit/>
          </a:bodyPr>
          <a:lstStyle/>
          <a:p>
            <a:r>
              <a:rPr lang="en-US" sz="4000" dirty="0" smtClean="0"/>
              <a:t>Procurement Exemptions</a:t>
            </a:r>
            <a:endParaRPr lang="en-US" sz="4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497106"/>
            <a:ext cx="8382000" cy="430754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Competition not required for the following purchases:</a:t>
            </a:r>
          </a:p>
          <a:p>
            <a:pPr lvl="1"/>
            <a:r>
              <a:rPr lang="en-US" sz="1800" dirty="0" smtClean="0"/>
              <a:t>Training</a:t>
            </a:r>
          </a:p>
          <a:p>
            <a:pPr lvl="1"/>
            <a:r>
              <a:rPr lang="en-US" sz="1800" dirty="0" smtClean="0"/>
              <a:t>Travel</a:t>
            </a:r>
          </a:p>
          <a:p>
            <a:pPr lvl="1"/>
            <a:r>
              <a:rPr lang="en-US" sz="1800" dirty="0" smtClean="0"/>
              <a:t>Books and periodicals</a:t>
            </a:r>
          </a:p>
          <a:p>
            <a:pPr lvl="1"/>
            <a:r>
              <a:rPr lang="en-US" sz="1800" dirty="0" smtClean="0"/>
              <a:t>Employment of a registered professional engineer, surveyor, real estate appraiser, registered architect, physician, dentist, pharmacist or health care provider.</a:t>
            </a:r>
          </a:p>
          <a:p>
            <a:pPr lvl="1"/>
            <a:r>
              <a:rPr lang="en-US" sz="1800" dirty="0" smtClean="0"/>
              <a:t>Commission of art for a museum or public display</a:t>
            </a:r>
          </a:p>
          <a:p>
            <a:pPr lvl="1"/>
            <a:r>
              <a:rPr lang="en-US" sz="1800" dirty="0" smtClean="0"/>
              <a:t>Food produced in Montana</a:t>
            </a:r>
          </a:p>
          <a:p>
            <a:pPr lvl="1"/>
            <a:r>
              <a:rPr lang="en-US" sz="1800" dirty="0" smtClean="0"/>
              <a:t>Professional Licenses</a:t>
            </a:r>
          </a:p>
          <a:p>
            <a:pPr lvl="1"/>
            <a:r>
              <a:rPr lang="en-US" sz="1800" dirty="0" smtClean="0"/>
              <a:t>Renewal of software license agreements</a:t>
            </a:r>
          </a:p>
          <a:p>
            <a:pPr lvl="1"/>
            <a:r>
              <a:rPr lang="en-US" sz="1800" dirty="0" smtClean="0"/>
              <a:t>Purchase or renewal of maintenance agreements for software or hardware</a:t>
            </a:r>
          </a:p>
          <a:p>
            <a:pPr lvl="1"/>
            <a:r>
              <a:rPr lang="en-US" sz="1800" dirty="0"/>
              <a:t>Advertising Placement (but not creation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Interagency agreements</a:t>
            </a:r>
          </a:p>
          <a:p>
            <a:pPr marL="0" indent="0">
              <a:buNone/>
            </a:pPr>
            <a:endParaRPr lang="en-US" sz="1000" dirty="0"/>
          </a:p>
          <a:p>
            <a:pPr marL="457200" lvl="1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4429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809"/>
          </a:xfrm>
        </p:spPr>
        <p:txBody>
          <a:bodyPr>
            <a:noAutofit/>
          </a:bodyPr>
          <a:lstStyle/>
          <a:p>
            <a:r>
              <a:rPr lang="en-US" sz="4000" dirty="0" smtClean="0"/>
              <a:t>Controlled Items</a:t>
            </a:r>
            <a:endParaRPr lang="en-US" sz="4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497106"/>
            <a:ext cx="8382000" cy="430754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Neither Departments nor Procurement Services are authorized to purchase:</a:t>
            </a:r>
          </a:p>
          <a:p>
            <a:pPr lvl="1"/>
            <a:r>
              <a:rPr lang="en-US" sz="2000" dirty="0" smtClean="0"/>
              <a:t>New Vehicles*</a:t>
            </a:r>
          </a:p>
          <a:p>
            <a:pPr lvl="1"/>
            <a:r>
              <a:rPr lang="en-US" sz="2000" dirty="0" smtClean="0"/>
              <a:t>Purchasing and Fueling Card programs</a:t>
            </a:r>
          </a:p>
          <a:p>
            <a:pPr lvl="1"/>
            <a:r>
              <a:rPr lang="en-US" sz="2000" dirty="0" smtClean="0"/>
              <a:t>Bulk Fuel</a:t>
            </a:r>
          </a:p>
          <a:p>
            <a:pPr lvl="1"/>
            <a:r>
              <a:rPr lang="en-US" sz="2000" dirty="0" smtClean="0"/>
              <a:t>Motor Oil &amp; Grease</a:t>
            </a:r>
          </a:p>
          <a:p>
            <a:pPr lvl="1"/>
            <a:r>
              <a:rPr lang="en-US" sz="2000" dirty="0" smtClean="0"/>
              <a:t>Bulk Propane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r>
              <a:rPr lang="en-US" sz="1600" dirty="0" smtClean="0"/>
              <a:t>*vehicles purchased on requisition time schedule, statewide bid put out in spring and fall.  All others must be purchased off of exclusive agreements in place.</a:t>
            </a:r>
          </a:p>
          <a:p>
            <a:pPr marL="0" indent="0">
              <a:buNone/>
            </a:pPr>
            <a:endParaRPr lang="en-US" sz="1000" dirty="0"/>
          </a:p>
          <a:p>
            <a:pPr marL="457200" lvl="1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514291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Resources</a:t>
            </a:r>
            <a:endParaRPr lang="en-US" u="sng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739153"/>
            <a:ext cx="8382000" cy="438701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u="sng" dirty="0" smtClean="0"/>
              <a:t>Procurement Policy and Procedures: </a:t>
            </a:r>
            <a:r>
              <a:rPr lang="en-US" sz="2200" dirty="0" smtClean="0"/>
              <a:t>http://www.montana.edu/policy/purchasing/</a:t>
            </a:r>
            <a:endParaRPr lang="en-US" sz="2200" dirty="0"/>
          </a:p>
          <a:p>
            <a:r>
              <a:rPr lang="en-US" sz="2200" u="sng" dirty="0" smtClean="0"/>
              <a:t>Forms </a:t>
            </a:r>
            <a:r>
              <a:rPr lang="en-US" sz="2200" dirty="0" smtClean="0"/>
              <a:t>  http://www.montana.edu/policy/purchasing/purch1800.html#1800</a:t>
            </a:r>
          </a:p>
          <a:p>
            <a:pPr lvl="1"/>
            <a:r>
              <a:rPr lang="en-US" sz="2200" dirty="0" smtClean="0"/>
              <a:t>Purchasing Manual , Delegation Agreement Summary, FAQ’s, Training, Quick Reference Guide </a:t>
            </a:r>
          </a:p>
          <a:p>
            <a:r>
              <a:rPr lang="en-US" sz="2200" u="sng" dirty="0" smtClean="0"/>
              <a:t>General Services Division </a:t>
            </a:r>
            <a:r>
              <a:rPr lang="en-US" sz="2200" dirty="0" smtClean="0"/>
              <a:t>– State Procurement Bureau website http://www.gsd.mt.gov/default.mcpx </a:t>
            </a:r>
          </a:p>
          <a:p>
            <a:r>
              <a:rPr lang="en-US" sz="2200" dirty="0" smtClean="0"/>
              <a:t>Purchasing ListServ (signup request to purchase@montana.edu)</a:t>
            </a:r>
          </a:p>
          <a:p>
            <a:r>
              <a:rPr lang="en-US" sz="2200" dirty="0" smtClean="0"/>
              <a:t>Purchasing Staff</a:t>
            </a:r>
          </a:p>
          <a:p>
            <a:r>
              <a:rPr lang="en-US" sz="2200" dirty="0" smtClean="0"/>
              <a:t>Other MSU Colleagues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9802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809"/>
          </a:xfrm>
        </p:spPr>
        <p:txBody>
          <a:bodyPr>
            <a:noAutofit/>
          </a:bodyPr>
          <a:lstStyle/>
          <a:p>
            <a:r>
              <a:rPr lang="en-US" sz="4000" dirty="0" smtClean="0"/>
              <a:t>Your turn!</a:t>
            </a:r>
            <a:endParaRPr lang="en-US" sz="4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223936"/>
            <a:ext cx="8382000" cy="430754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What questions do you have?</a:t>
            </a:r>
          </a:p>
          <a:p>
            <a:endParaRPr lang="en-US" sz="2200" dirty="0" smtClean="0"/>
          </a:p>
          <a:p>
            <a:r>
              <a:rPr lang="en-US" sz="2200" dirty="0" smtClean="0"/>
              <a:t>What works?  What doesn’t?</a:t>
            </a:r>
          </a:p>
          <a:p>
            <a:endParaRPr lang="en-US" sz="2200" dirty="0" smtClean="0"/>
          </a:p>
          <a:p>
            <a:r>
              <a:rPr lang="en-US" sz="2200" dirty="0" smtClean="0"/>
              <a:t>How can we better serve you?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1000" dirty="0"/>
          </a:p>
          <a:p>
            <a:pPr marL="457200" lvl="1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641799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94642"/>
          </a:xfrm>
        </p:spPr>
        <p:txBody>
          <a:bodyPr>
            <a:noAutofit/>
          </a:bodyPr>
          <a:lstStyle/>
          <a:p>
            <a:r>
              <a:rPr lang="en-US" dirty="0" smtClean="0"/>
              <a:t>Thanks for attending!</a:t>
            </a:r>
            <a:br>
              <a:rPr lang="en-US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400" dirty="0" smtClean="0"/>
              <a:t>MSU Procurement Services</a:t>
            </a:r>
            <a:br>
              <a:rPr lang="en-US" sz="2400" dirty="0" smtClean="0"/>
            </a:br>
            <a:r>
              <a:rPr lang="en-US" sz="2400" dirty="0" smtClean="0"/>
              <a:t>994-3211</a:t>
            </a:r>
            <a:br>
              <a:rPr lang="en-US" sz="2400" dirty="0" smtClean="0"/>
            </a:br>
            <a:r>
              <a:rPr lang="en-US" sz="2400" dirty="0" smtClean="0"/>
              <a:t>purchase@montana.edu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69419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Procurement Services Staff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Brian O’Connor</a:t>
            </a:r>
          </a:p>
          <a:p>
            <a:pPr marL="0" indent="0">
              <a:buNone/>
            </a:pPr>
            <a:r>
              <a:rPr lang="en-US" sz="1800" dirty="0" smtClean="0"/>
              <a:t>Director</a:t>
            </a:r>
          </a:p>
          <a:p>
            <a:pPr marL="0" indent="0">
              <a:buNone/>
            </a:pPr>
            <a:r>
              <a:rPr lang="en-US" sz="1800" dirty="0" smtClean="0"/>
              <a:t>boconnor@montana.edu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Alix Byrd							Ramie Pederson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Procurement Officer				Procurement Officer</a:t>
            </a:r>
          </a:p>
          <a:p>
            <a:pPr marL="0" indent="0">
              <a:buNone/>
            </a:pPr>
            <a:r>
              <a:rPr lang="en-US" sz="1800" dirty="0"/>
              <a:t>a</a:t>
            </a:r>
            <a:r>
              <a:rPr lang="en-US" sz="1800" dirty="0" smtClean="0"/>
              <a:t>lix.byrd@montana.edu				ramie.pederson@montana.edu</a:t>
            </a:r>
          </a:p>
          <a:p>
            <a:pPr marL="0" indent="0">
              <a:buNone/>
            </a:pPr>
            <a:r>
              <a:rPr lang="en-US" sz="1800" dirty="0" smtClean="0"/>
              <a:t>406-994-3212						406-994-3213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Cheri Toeniskoetter</a:t>
            </a:r>
          </a:p>
          <a:p>
            <a:pPr marL="0" indent="0">
              <a:buNone/>
            </a:pPr>
            <a:r>
              <a:rPr lang="en-US" sz="1800" dirty="0" smtClean="0"/>
              <a:t>Procurement Associate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cheri.toeniskoetter@montana.edu</a:t>
            </a:r>
          </a:p>
          <a:p>
            <a:pPr marL="0" indent="0">
              <a:buNone/>
            </a:pPr>
            <a:r>
              <a:rPr lang="en-US" sz="1800" dirty="0" smtClean="0"/>
              <a:t>406-994-3211</a:t>
            </a:r>
            <a:endParaRPr lang="en-US" sz="18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0264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How to Find Us</a:t>
            </a:r>
            <a:r>
              <a:rPr lang="en-US" u="sng" dirty="0" smtClean="0"/>
              <a:t/>
            </a:r>
            <a:br>
              <a:rPr lang="en-US" u="sng" dirty="0" smtClean="0"/>
            </a:br>
            <a:endParaRPr lang="en-US" u="sng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r>
              <a:rPr lang="en-US" b="1" dirty="0" smtClean="0"/>
              <a:t>Location:</a:t>
            </a:r>
            <a:r>
              <a:rPr lang="en-US" dirty="0" smtClean="0"/>
              <a:t> </a:t>
            </a:r>
          </a:p>
          <a:p>
            <a:pPr>
              <a:buFont typeface="Arial"/>
              <a:buNone/>
            </a:pPr>
            <a:r>
              <a:rPr lang="en-US" sz="2800" dirty="0" smtClean="0"/>
              <a:t>Montana </a:t>
            </a:r>
            <a:r>
              <a:rPr lang="en-US" sz="2400" dirty="0" smtClean="0"/>
              <a:t>Hall</a:t>
            </a:r>
            <a:r>
              <a:rPr lang="en-US" sz="2800" dirty="0" smtClean="0"/>
              <a:t>, Room 19 (basement)</a:t>
            </a:r>
          </a:p>
          <a:p>
            <a:pPr lvl="1">
              <a:buFont typeface="Arial"/>
              <a:buNone/>
            </a:pPr>
            <a:r>
              <a:rPr lang="en-US" sz="2400" dirty="0" smtClean="0"/>
              <a:t>Phone: 994-3211</a:t>
            </a:r>
          </a:p>
          <a:p>
            <a:pPr lvl="1">
              <a:buFont typeface="Arial"/>
              <a:buNone/>
            </a:pPr>
            <a:r>
              <a:rPr lang="en-US" sz="2400" dirty="0" smtClean="0"/>
              <a:t>Fax:  994-3000</a:t>
            </a:r>
          </a:p>
          <a:p>
            <a:pPr>
              <a:buFont typeface="Arial"/>
              <a:buNone/>
            </a:pPr>
            <a:endParaRPr lang="en-US" sz="2000" dirty="0" smtClean="0"/>
          </a:p>
          <a:p>
            <a:pPr>
              <a:buFont typeface="Arial"/>
              <a:buNone/>
            </a:pPr>
            <a:r>
              <a:rPr lang="en-US" b="1" dirty="0" smtClean="0"/>
              <a:t>Business Hours:</a:t>
            </a:r>
          </a:p>
          <a:p>
            <a:pPr lvl="1">
              <a:buFont typeface="Arial"/>
              <a:buNone/>
            </a:pPr>
            <a:r>
              <a:rPr lang="en-US" sz="2400" dirty="0" smtClean="0"/>
              <a:t>Monday – Friday 8:00 – 5:00 p.m.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5033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Overview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447800"/>
            <a:ext cx="7467600" cy="468303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CCFF"/>
              </a:buClr>
            </a:pPr>
            <a:r>
              <a:rPr lang="en-US" sz="1600" b="1" dirty="0" smtClean="0"/>
              <a:t>Introductions</a:t>
            </a:r>
          </a:p>
          <a:p>
            <a:pPr>
              <a:buClr>
                <a:srgbClr val="33CCFF"/>
              </a:buClr>
            </a:pPr>
            <a:r>
              <a:rPr lang="en-US" sz="1600" b="1" dirty="0" smtClean="0"/>
              <a:t>Delegated Authority</a:t>
            </a:r>
          </a:p>
          <a:p>
            <a:pPr>
              <a:buClr>
                <a:srgbClr val="33CCFF"/>
              </a:buClr>
            </a:pPr>
            <a:r>
              <a:rPr lang="en-US" sz="1600" b="1" dirty="0" smtClean="0"/>
              <a:t>Total Contract Value</a:t>
            </a:r>
          </a:p>
          <a:p>
            <a:pPr>
              <a:buClr>
                <a:srgbClr val="33CCFF"/>
              </a:buClr>
            </a:pPr>
            <a:r>
              <a:rPr lang="en-US" sz="1600" b="1" dirty="0" smtClean="0"/>
              <a:t>Purchases under $5,000</a:t>
            </a:r>
          </a:p>
          <a:p>
            <a:pPr>
              <a:buClr>
                <a:srgbClr val="33CCFF"/>
              </a:buClr>
            </a:pPr>
            <a:r>
              <a:rPr lang="en-US" sz="1600" b="1" dirty="0" smtClean="0"/>
              <a:t>Purchases between $5,000 and $25,000</a:t>
            </a:r>
          </a:p>
          <a:p>
            <a:pPr>
              <a:buClr>
                <a:srgbClr val="33CCFF"/>
              </a:buClr>
            </a:pPr>
            <a:r>
              <a:rPr lang="en-US" sz="1600" b="1" dirty="0"/>
              <a:t>Purchases over $</a:t>
            </a:r>
            <a:r>
              <a:rPr lang="en-US" sz="1600" b="1" dirty="0" smtClean="0"/>
              <a:t>25,000</a:t>
            </a:r>
          </a:p>
          <a:p>
            <a:pPr>
              <a:buClr>
                <a:srgbClr val="33CCFF"/>
              </a:buClr>
            </a:pPr>
            <a:r>
              <a:rPr lang="en-US" sz="1600" b="1" dirty="0" smtClean="0"/>
              <a:t>Independent Contractors</a:t>
            </a:r>
            <a:endParaRPr lang="en-US" sz="1600" b="1" dirty="0"/>
          </a:p>
          <a:p>
            <a:pPr>
              <a:buClr>
                <a:srgbClr val="33CCFF"/>
              </a:buClr>
            </a:pPr>
            <a:r>
              <a:rPr lang="en-US" sz="1600" b="1" dirty="0" smtClean="0"/>
              <a:t>Information </a:t>
            </a:r>
            <a:r>
              <a:rPr lang="en-US" sz="1600" b="1" dirty="0"/>
              <a:t>Technology </a:t>
            </a:r>
            <a:r>
              <a:rPr lang="en-US" sz="1600" b="1" dirty="0" smtClean="0"/>
              <a:t>Procurement</a:t>
            </a:r>
          </a:p>
          <a:p>
            <a:pPr>
              <a:buClr>
                <a:srgbClr val="33CCFF"/>
              </a:buClr>
            </a:pPr>
            <a:r>
              <a:rPr lang="en-US" sz="1600" b="1" dirty="0" smtClean="0"/>
              <a:t>Sole Source and Brand Name Justifications</a:t>
            </a:r>
          </a:p>
          <a:p>
            <a:pPr>
              <a:buClr>
                <a:srgbClr val="33CCFF"/>
              </a:buClr>
            </a:pPr>
            <a:r>
              <a:rPr lang="en-US" sz="1600" b="1" dirty="0" smtClean="0"/>
              <a:t>Term Contracts and Cooperatives</a:t>
            </a:r>
          </a:p>
          <a:p>
            <a:pPr>
              <a:buClr>
                <a:srgbClr val="33CCFF"/>
              </a:buClr>
            </a:pPr>
            <a:r>
              <a:rPr lang="en-US" sz="1600" b="1" dirty="0" smtClean="0"/>
              <a:t>Notifications</a:t>
            </a:r>
          </a:p>
          <a:p>
            <a:pPr>
              <a:buClr>
                <a:srgbClr val="33CCFF"/>
              </a:buClr>
            </a:pPr>
            <a:r>
              <a:rPr lang="en-US" sz="1600" b="1" dirty="0" smtClean="0"/>
              <a:t>Reducing Encumbrances with BPA</a:t>
            </a:r>
          </a:p>
          <a:p>
            <a:pPr>
              <a:buClr>
                <a:srgbClr val="33CCFF"/>
              </a:buClr>
            </a:pPr>
            <a:r>
              <a:rPr lang="en-US" sz="1600" b="1" dirty="0" smtClean="0"/>
              <a:t>Exemptions</a:t>
            </a:r>
          </a:p>
          <a:p>
            <a:pPr>
              <a:buClr>
                <a:srgbClr val="33CCFF"/>
              </a:buClr>
            </a:pPr>
            <a:r>
              <a:rPr lang="en-US" sz="1600" b="1" dirty="0" smtClean="0"/>
              <a:t>Controlled Items</a:t>
            </a:r>
          </a:p>
          <a:p>
            <a:pPr>
              <a:buClr>
                <a:srgbClr val="33CCFF"/>
              </a:buClr>
            </a:pPr>
            <a:r>
              <a:rPr lang="en-US" sz="1600" b="1" dirty="0" smtClean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389811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Delegated Authority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445222"/>
            <a:ext cx="8382000" cy="438701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Current </a:t>
            </a:r>
            <a:r>
              <a:rPr lang="en-US" sz="2000" dirty="0"/>
              <a:t>Agreement at: </a:t>
            </a:r>
            <a:r>
              <a:rPr lang="en-US" sz="1400" b="1" u="sng" dirty="0"/>
              <a:t>http://</a:t>
            </a:r>
            <a:r>
              <a:rPr lang="en-US" sz="1400" b="1" u="sng" dirty="0" smtClean="0"/>
              <a:t>www.montana.edu/wwwbu/procurementservices/Forms/2014%20Delegation%20Agreement.pdf</a:t>
            </a:r>
          </a:p>
          <a:p>
            <a:r>
              <a:rPr lang="en-US" sz="2000" dirty="0" smtClean="0"/>
              <a:t>Title 18 Montana Code Annotated (MCA), Montana Procurement Act, Administrative Rules of Montana (ARM)</a:t>
            </a:r>
          </a:p>
          <a:p>
            <a:r>
              <a:rPr lang="en-US" sz="2000" dirty="0" smtClean="0"/>
              <a:t>Montana State University granted Level Two delegation; authorized to purchase all non-controlled supplies or services up to $500,000.</a:t>
            </a:r>
          </a:p>
          <a:p>
            <a:r>
              <a:rPr lang="en-US" sz="2000" dirty="0" smtClean="0"/>
              <a:t>Further Delegation to Campuses and Departments</a:t>
            </a:r>
          </a:p>
          <a:p>
            <a:pPr lvl="1"/>
            <a:r>
              <a:rPr lang="en-US" sz="2000" dirty="0" smtClean="0"/>
              <a:t>All MSU Departments, Great Falls College-MSU, &amp; MSU-Northern </a:t>
            </a:r>
            <a:r>
              <a:rPr lang="en-US" sz="2000" dirty="0"/>
              <a:t>authorized to purchase all non-controlled supplies or services up to </a:t>
            </a:r>
            <a:r>
              <a:rPr lang="en-US" sz="2000" dirty="0" smtClean="0"/>
              <a:t>$25,000 – </a:t>
            </a:r>
            <a:r>
              <a:rPr lang="en-US" sz="2000" b="1" dirty="0" smtClean="0"/>
              <a:t>if trained!</a:t>
            </a:r>
            <a:endParaRPr lang="en-US" sz="2000" b="1" dirty="0"/>
          </a:p>
          <a:p>
            <a:pPr lvl="1"/>
            <a:r>
              <a:rPr lang="en-US" sz="2000" dirty="0" smtClean="0"/>
              <a:t>Facilities Services, Auxiliary Services, ITC, &amp; MSU-Billings authorized </a:t>
            </a:r>
            <a:r>
              <a:rPr lang="en-US" sz="2000" dirty="0"/>
              <a:t>to purchase all non-controlled supplies or services up to </a:t>
            </a:r>
            <a:r>
              <a:rPr lang="en-US" sz="2000" dirty="0" smtClean="0"/>
              <a:t>$150,000 –additional training and informational requirements.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1744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Contract Value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559859"/>
            <a:ext cx="8382000" cy="456630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TCV* = Total Contract Value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The total contract value is the </a:t>
            </a:r>
            <a:r>
              <a:rPr lang="en-US" sz="2400" dirty="0"/>
              <a:t>initial contract period, plus any options to renew, or </a:t>
            </a:r>
            <a:r>
              <a:rPr lang="en-US" sz="2400" dirty="0" smtClean="0"/>
              <a:t>the </a:t>
            </a:r>
            <a:r>
              <a:rPr lang="en-US" sz="2400" dirty="0"/>
              <a:t>total potential purchase price of an item</a:t>
            </a:r>
            <a:r>
              <a:rPr lang="en-US" sz="24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This includes shipping, handling, warranties, maintenance &amp; support, convenience fees, reimbursable expenses, in short – ANY cost that the University will incur throughout the length of the contract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Total Contract Value is used to determine the proper procurement method.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/>
              <a:t>*</a:t>
            </a:r>
            <a:r>
              <a:rPr lang="en-US" sz="1400" dirty="0" smtClean="0"/>
              <a:t>Handout: Frequently Used Acronyms</a:t>
            </a:r>
          </a:p>
        </p:txBody>
      </p:sp>
    </p:spTree>
    <p:extLst>
      <p:ext uri="{BB962C8B-B14F-4D97-AF65-F5344CB8AC3E}">
        <p14:creationId xmlns:p14="http://schemas.microsoft.com/office/powerpoint/2010/main" val="244486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“Small” Purchases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739153"/>
            <a:ext cx="8382000" cy="438701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$5,000 and under.  Use the method that best meets your departments needs.  Shop around!</a:t>
            </a:r>
          </a:p>
          <a:p>
            <a:endParaRPr lang="en-US" sz="2200" dirty="0" smtClean="0"/>
          </a:p>
          <a:p>
            <a:r>
              <a:rPr lang="en-US" sz="2200" dirty="0" smtClean="0"/>
              <a:t>Use your P-Card when possible.</a:t>
            </a:r>
          </a:p>
          <a:p>
            <a:endParaRPr lang="en-US" sz="2200" dirty="0" smtClean="0"/>
          </a:p>
          <a:p>
            <a:r>
              <a:rPr lang="en-US" sz="2200" dirty="0" smtClean="0"/>
              <a:t>Departmental Purchase Order or Contracted Service Agreement recommended when appropriate, but not required.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82634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Limited Solicitations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417638"/>
            <a:ext cx="8382000" cy="438701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smtClean="0"/>
              <a:t>Required for purchases $5,000.01 through $25,000.00</a:t>
            </a:r>
          </a:p>
          <a:p>
            <a:r>
              <a:rPr lang="en-US" sz="2200" dirty="0" smtClean="0"/>
              <a:t>MUST be competitively bid. </a:t>
            </a:r>
          </a:p>
          <a:p>
            <a:pPr lvl="1"/>
            <a:r>
              <a:rPr lang="en-US" sz="1800" dirty="0" smtClean="0"/>
              <a:t> Obtain quotes from three different vendors. Phone bids ok, but email/fax preferred. </a:t>
            </a:r>
            <a:r>
              <a:rPr lang="en-US" sz="1800" dirty="0"/>
              <a:t>Record prices on </a:t>
            </a:r>
            <a:r>
              <a:rPr lang="en-US" sz="1800" dirty="0" smtClean="0"/>
              <a:t>PD-20* – use “as attached” as necessary.  Compare “apples to apples” and must award to low cost. (contact PS for rationale other than low cost)</a:t>
            </a:r>
          </a:p>
          <a:p>
            <a:r>
              <a:rPr lang="en-US" sz="2200" dirty="0" smtClean="0"/>
              <a:t>Must be multiple brands.  If specific brand is needed complete PD-13 Brand Name Justification form.</a:t>
            </a:r>
          </a:p>
          <a:p>
            <a:r>
              <a:rPr lang="en-US" sz="2200" dirty="0" smtClean="0"/>
              <a:t>If only one source available, complete PD-14 Sole Source Justification form.</a:t>
            </a:r>
          </a:p>
          <a:p>
            <a:r>
              <a:rPr lang="en-US" sz="2200" dirty="0" smtClean="0"/>
              <a:t>Approved at the Department Level, requestor signs to indicate correct info and no conflict of interest.</a:t>
            </a:r>
            <a:endParaRPr lang="en-US" sz="2000" dirty="0" smtClean="0"/>
          </a:p>
          <a:p>
            <a:pPr marL="0" indent="0">
              <a:buNone/>
            </a:pPr>
            <a:r>
              <a:rPr lang="en-US" sz="1400" dirty="0" smtClean="0"/>
              <a:t>	</a:t>
            </a:r>
          </a:p>
          <a:p>
            <a:pPr marL="0" indent="0">
              <a:buNone/>
            </a:pPr>
            <a:r>
              <a:rPr lang="en-US" sz="1400" dirty="0" smtClean="0"/>
              <a:t>*</a:t>
            </a:r>
            <a:r>
              <a:rPr lang="en-US" sz="1400" dirty="0"/>
              <a:t>Handout: </a:t>
            </a:r>
            <a:r>
              <a:rPr lang="en-US" sz="1400" dirty="0" smtClean="0"/>
              <a:t>PD-20 Limited Solicitation Form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4480288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B11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13042</TotalTime>
  <Words>1596</Words>
  <Application>Microsoft Office PowerPoint</Application>
  <PresentationFormat>On-screen Show (4:3)</PresentationFormat>
  <Paragraphs>240</Paragraphs>
  <Slides>24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1_Custom Design</vt:lpstr>
      <vt:lpstr>Procurement Services</vt:lpstr>
      <vt:lpstr>Contact Information (A.K.A. The most important slide)</vt:lpstr>
      <vt:lpstr>Procurement Services Staff</vt:lpstr>
      <vt:lpstr>How to Find Us </vt:lpstr>
      <vt:lpstr>Training Overview</vt:lpstr>
      <vt:lpstr>Delegated Authority</vt:lpstr>
      <vt:lpstr>Total Contract Value</vt:lpstr>
      <vt:lpstr>“Small” Purchases</vt:lpstr>
      <vt:lpstr>Limited Solicitations</vt:lpstr>
      <vt:lpstr>Limited Solicitations (continued)</vt:lpstr>
      <vt:lpstr>“Large” Purchases</vt:lpstr>
      <vt:lpstr>Independent Contractors vs. Employees</vt:lpstr>
      <vt:lpstr>IT Procurement</vt:lpstr>
      <vt:lpstr>Sole Source and Brand Specific Justifications</vt:lpstr>
      <vt:lpstr>SSJ and Brand Justifications (continued)</vt:lpstr>
      <vt:lpstr>Good Justification Example</vt:lpstr>
      <vt:lpstr>Direct Buy Opportunities: Term Contracts and Purchasing Cooperatives</vt:lpstr>
      <vt:lpstr>Notifications</vt:lpstr>
      <vt:lpstr>Reducing Encumbrance with BPA</vt:lpstr>
      <vt:lpstr>Procurement Exemptions</vt:lpstr>
      <vt:lpstr>Controlled Items</vt:lpstr>
      <vt:lpstr>Resources</vt:lpstr>
      <vt:lpstr>Your turn!</vt:lpstr>
      <vt:lpstr>Thanks for attending!  MSU Procurement Services 994-3211 purchase@montana.edu </vt:lpstr>
    </vt:vector>
  </TitlesOfParts>
  <Company>Montana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Lambert</dc:creator>
  <cp:lastModifiedBy>Byrd, Alix</cp:lastModifiedBy>
  <cp:revision>84</cp:revision>
  <cp:lastPrinted>2013-06-03T16:35:34Z</cp:lastPrinted>
  <dcterms:created xsi:type="dcterms:W3CDTF">2012-04-26T20:02:36Z</dcterms:created>
  <dcterms:modified xsi:type="dcterms:W3CDTF">2014-09-09T20:01:09Z</dcterms:modified>
</cp:coreProperties>
</file>