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9"/>
  </p:notesMasterIdLst>
  <p:sldIdLst>
    <p:sldId id="328" r:id="rId2"/>
    <p:sldId id="403" r:id="rId3"/>
    <p:sldId id="394" r:id="rId4"/>
    <p:sldId id="396" r:id="rId5"/>
    <p:sldId id="397" r:id="rId6"/>
    <p:sldId id="400" r:id="rId7"/>
    <p:sldId id="335" r:id="rId8"/>
    <p:sldId id="398" r:id="rId9"/>
    <p:sldId id="395" r:id="rId10"/>
    <p:sldId id="331" r:id="rId11"/>
    <p:sldId id="263" r:id="rId12"/>
    <p:sldId id="267" r:id="rId13"/>
    <p:sldId id="405" r:id="rId14"/>
    <p:sldId id="404" r:id="rId15"/>
    <p:sldId id="408" r:id="rId16"/>
    <p:sldId id="406" r:id="rId17"/>
    <p:sldId id="407" r:id="rId18"/>
    <p:sldId id="401" r:id="rId19"/>
    <p:sldId id="343" r:id="rId20"/>
    <p:sldId id="402" r:id="rId21"/>
    <p:sldId id="373" r:id="rId22"/>
    <p:sldId id="377" r:id="rId23"/>
    <p:sldId id="376" r:id="rId24"/>
    <p:sldId id="413" r:id="rId25"/>
    <p:sldId id="411" r:id="rId26"/>
    <p:sldId id="414" r:id="rId27"/>
    <p:sldId id="415" r:id="rId28"/>
    <p:sldId id="417" r:id="rId29"/>
    <p:sldId id="416" r:id="rId30"/>
    <p:sldId id="410" r:id="rId31"/>
    <p:sldId id="409" r:id="rId32"/>
    <p:sldId id="347" r:id="rId33"/>
    <p:sldId id="379" r:id="rId34"/>
    <p:sldId id="357" r:id="rId35"/>
    <p:sldId id="368" r:id="rId36"/>
    <p:sldId id="369" r:id="rId37"/>
    <p:sldId id="370" r:id="rId38"/>
    <p:sldId id="285" r:id="rId39"/>
    <p:sldId id="289" r:id="rId40"/>
    <p:sldId id="385" r:id="rId41"/>
    <p:sldId id="291" r:id="rId42"/>
    <p:sldId id="282" r:id="rId43"/>
    <p:sldId id="353" r:id="rId44"/>
    <p:sldId id="354" r:id="rId45"/>
    <p:sldId id="355" r:id="rId46"/>
    <p:sldId id="388" r:id="rId47"/>
    <p:sldId id="386" r:id="rId48"/>
    <p:sldId id="387" r:id="rId49"/>
    <p:sldId id="269" r:id="rId50"/>
    <p:sldId id="348" r:id="rId51"/>
    <p:sldId id="270" r:id="rId52"/>
    <p:sldId id="381" r:id="rId53"/>
    <p:sldId id="371" r:id="rId54"/>
    <p:sldId id="380" r:id="rId55"/>
    <p:sldId id="272" r:id="rId56"/>
    <p:sldId id="344" r:id="rId57"/>
    <p:sldId id="273" r:id="rId58"/>
    <p:sldId id="349" r:id="rId59"/>
    <p:sldId id="345" r:id="rId60"/>
    <p:sldId id="358" r:id="rId61"/>
    <p:sldId id="383" r:id="rId62"/>
    <p:sldId id="359" r:id="rId63"/>
    <p:sldId id="382" r:id="rId64"/>
    <p:sldId id="276" r:id="rId65"/>
    <p:sldId id="350" r:id="rId66"/>
    <p:sldId id="279" r:id="rId67"/>
    <p:sldId id="346" r:id="rId68"/>
    <p:sldId id="389" r:id="rId69"/>
    <p:sldId id="384" r:id="rId70"/>
    <p:sldId id="339" r:id="rId71"/>
    <p:sldId id="390" r:id="rId72"/>
    <p:sldId id="342" r:id="rId73"/>
    <p:sldId id="309" r:id="rId74"/>
    <p:sldId id="338" r:id="rId75"/>
    <p:sldId id="419" r:id="rId76"/>
    <p:sldId id="418" r:id="rId77"/>
    <p:sldId id="337"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8B9E3F57-5A41-4120-8E24-BD93FA79AC86}">
          <p14:sldIdLst>
            <p14:sldId id="328"/>
          </p14:sldIdLst>
        </p14:section>
        <p14:section name="Introduction" id="{DB761BBC-79C8-4650-94A0-D470035C8DF1}">
          <p14:sldIdLst>
            <p14:sldId id="403"/>
            <p14:sldId id="394"/>
            <p14:sldId id="396"/>
            <p14:sldId id="397"/>
            <p14:sldId id="400"/>
            <p14:sldId id="335"/>
            <p14:sldId id="398"/>
            <p14:sldId id="395"/>
            <p14:sldId id="331"/>
            <p14:sldId id="263"/>
            <p14:sldId id="267"/>
            <p14:sldId id="405"/>
            <p14:sldId id="404"/>
            <p14:sldId id="408"/>
            <p14:sldId id="406"/>
            <p14:sldId id="407"/>
            <p14:sldId id="401"/>
            <p14:sldId id="343"/>
            <p14:sldId id="402"/>
            <p14:sldId id="373"/>
            <p14:sldId id="377"/>
            <p14:sldId id="376"/>
            <p14:sldId id="413"/>
            <p14:sldId id="411"/>
            <p14:sldId id="414"/>
            <p14:sldId id="415"/>
            <p14:sldId id="417"/>
            <p14:sldId id="416"/>
            <p14:sldId id="410"/>
          </p14:sldIdLst>
        </p14:section>
        <p14:section name="Images" id="{553CCF11-320C-411F-ACD3-A4907E7FE179}">
          <p14:sldIdLst>
            <p14:sldId id="409"/>
            <p14:sldId id="347"/>
            <p14:sldId id="379"/>
            <p14:sldId id="357"/>
            <p14:sldId id="368"/>
            <p14:sldId id="369"/>
            <p14:sldId id="370"/>
          </p14:sldIdLst>
        </p14:section>
        <p14:section name="Headings" id="{0DB9D0FB-B7FF-465E-83EB-649AA7A2515A}">
          <p14:sldIdLst>
            <p14:sldId id="285"/>
            <p14:sldId id="289"/>
            <p14:sldId id="385"/>
            <p14:sldId id="291"/>
          </p14:sldIdLst>
        </p14:section>
        <p14:section name="Links" id="{DA864243-F732-46E1-B62E-325B7E33CBA8}">
          <p14:sldIdLst>
            <p14:sldId id="282"/>
            <p14:sldId id="353"/>
            <p14:sldId id="354"/>
            <p14:sldId id="355"/>
            <p14:sldId id="388"/>
            <p14:sldId id="386"/>
            <p14:sldId id="387"/>
          </p14:sldIdLst>
        </p14:section>
        <p14:section name="Color" id="{ABCDDB58-B9EF-4CCE-B704-25E3C6C2BC73}">
          <p14:sldIdLst>
            <p14:sldId id="269"/>
            <p14:sldId id="348"/>
            <p14:sldId id="270"/>
            <p14:sldId id="381"/>
            <p14:sldId id="371"/>
            <p14:sldId id="380"/>
            <p14:sldId id="272"/>
            <p14:sldId id="344"/>
          </p14:sldIdLst>
        </p14:section>
        <p14:section name="Contrast" id="{0C99DF01-804C-45AB-A473-50BD2494AEF3}">
          <p14:sldIdLst>
            <p14:sldId id="273"/>
            <p14:sldId id="349"/>
            <p14:sldId id="345"/>
            <p14:sldId id="358"/>
            <p14:sldId id="383"/>
            <p14:sldId id="359"/>
            <p14:sldId id="382"/>
          </p14:sldIdLst>
        </p14:section>
        <p14:section name="Video &amp; Audio" id="{B1F9E687-2651-494E-BE98-7C26438618BF}">
          <p14:sldIdLst>
            <p14:sldId id="276"/>
            <p14:sldId id="350"/>
            <p14:sldId id="279"/>
            <p14:sldId id="346"/>
            <p14:sldId id="389"/>
            <p14:sldId id="384"/>
          </p14:sldIdLst>
        </p14:section>
        <p14:section name="PDF Documents" id="{40D9EB2D-B080-42C1-835E-438DD43911F1}">
          <p14:sldIdLst>
            <p14:sldId id="339"/>
            <p14:sldId id="390"/>
            <p14:sldId id="342"/>
          </p14:sldIdLst>
        </p14:section>
        <p14:section name="Additional Information" id="{4074E4D0-08B0-45DF-AE5B-E23F11B340DE}">
          <p14:sldIdLst>
            <p14:sldId id="309"/>
            <p14:sldId id="338"/>
          </p14:sldIdLst>
        </p14:section>
        <p14:section name="Thank You" id="{DB1EA529-2ADA-46F8-A34B-3BF47CC5FC9A}">
          <p14:sldIdLst>
            <p14:sldId id="419"/>
            <p14:sldId id="418"/>
            <p14:sldId id="3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dt, Justin" initials="AJ" lastIdx="0" clrIdx="0">
    <p:extLst>
      <p:ext uri="{19B8F6BF-5375-455C-9EA6-DF929625EA0E}">
        <p15:presenceInfo xmlns:p15="http://schemas.microsoft.com/office/powerpoint/2012/main" userId="S-1-5-21-62665781-247875009-941767090-236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8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0286" autoAdjust="0"/>
  </p:normalViewPr>
  <p:slideViewPr>
    <p:cSldViewPr snapToGrid="0" snapToObjects="1">
      <p:cViewPr varScale="1">
        <p:scale>
          <a:sx n="93" d="100"/>
          <a:sy n="93" d="100"/>
        </p:scale>
        <p:origin x="9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32186-A701-4C94-9C6B-DD88E9AAB4DD}"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US"/>
        </a:p>
      </dgm:t>
    </dgm:pt>
    <dgm:pt modelId="{043C913D-F030-4DC9-90E1-817A01459EE3}">
      <dgm:prSet phldrT="[Text]" custT="1"/>
      <dgm:spPr/>
      <dgm:t>
        <a:bodyPr/>
        <a:lstStyle/>
        <a:p>
          <a:r>
            <a:rPr lang="en-US" sz="1800" dirty="0" smtClean="0"/>
            <a:t>Perceivable</a:t>
          </a:r>
          <a:endParaRPr lang="en-US" sz="2000" dirty="0"/>
        </a:p>
      </dgm:t>
    </dgm:pt>
    <dgm:pt modelId="{0EEFFE1E-45E4-4497-A62B-5F67D8BBDD62}" type="parTrans" cxnId="{395E4E7C-D3BF-4A95-ADAF-A5C00CA2F202}">
      <dgm:prSet/>
      <dgm:spPr/>
      <dgm:t>
        <a:bodyPr/>
        <a:lstStyle/>
        <a:p>
          <a:endParaRPr lang="en-US"/>
        </a:p>
      </dgm:t>
    </dgm:pt>
    <dgm:pt modelId="{DC5A452B-DAC3-4537-8AEC-7E5296159FE8}" type="sibTrans" cxnId="{395E4E7C-D3BF-4A95-ADAF-A5C00CA2F202}">
      <dgm:prSet/>
      <dgm:spPr/>
      <dgm:t>
        <a:bodyPr/>
        <a:lstStyle/>
        <a:p>
          <a:endParaRPr lang="en-US"/>
        </a:p>
      </dgm:t>
    </dgm:pt>
    <dgm:pt modelId="{1CECFD01-BEBF-4E54-8789-AB2341BEA448}">
      <dgm:prSet phldrT="[Text]"/>
      <dgm:spPr/>
      <dgm:t>
        <a:bodyPr/>
        <a:lstStyle/>
        <a:p>
          <a:r>
            <a:rPr lang="en-US" dirty="0" smtClean="0"/>
            <a:t>Operable</a:t>
          </a:r>
          <a:endParaRPr lang="en-US" dirty="0"/>
        </a:p>
      </dgm:t>
    </dgm:pt>
    <dgm:pt modelId="{0BCD6C77-F45A-4704-998A-9FC96E3EF218}" type="parTrans" cxnId="{24AF944A-EFC3-4773-94EC-AC15252ADA50}">
      <dgm:prSet/>
      <dgm:spPr/>
      <dgm:t>
        <a:bodyPr/>
        <a:lstStyle/>
        <a:p>
          <a:endParaRPr lang="en-US"/>
        </a:p>
      </dgm:t>
    </dgm:pt>
    <dgm:pt modelId="{7C8B39CF-BBAA-474C-A8BE-C9EAE9A44426}" type="sibTrans" cxnId="{24AF944A-EFC3-4773-94EC-AC15252ADA50}">
      <dgm:prSet/>
      <dgm:spPr/>
      <dgm:t>
        <a:bodyPr/>
        <a:lstStyle/>
        <a:p>
          <a:endParaRPr lang="en-US"/>
        </a:p>
      </dgm:t>
    </dgm:pt>
    <dgm:pt modelId="{73F7E31D-1498-4816-964B-E0679CFDDDB6}">
      <dgm:prSet phldrT="[Text]"/>
      <dgm:spPr/>
      <dgm:t>
        <a:bodyPr/>
        <a:lstStyle/>
        <a:p>
          <a:r>
            <a:rPr lang="en-US" dirty="0" smtClean="0"/>
            <a:t>Understandable</a:t>
          </a:r>
          <a:endParaRPr lang="en-US" dirty="0"/>
        </a:p>
      </dgm:t>
    </dgm:pt>
    <dgm:pt modelId="{E4006435-8FB5-4573-A865-03EAFCF91FED}" type="parTrans" cxnId="{E3E30E64-3859-4DE5-AB40-43AC248722A0}">
      <dgm:prSet/>
      <dgm:spPr/>
      <dgm:t>
        <a:bodyPr/>
        <a:lstStyle/>
        <a:p>
          <a:endParaRPr lang="en-US"/>
        </a:p>
      </dgm:t>
    </dgm:pt>
    <dgm:pt modelId="{2DB2DCBD-3B46-479C-9351-6B2AF603D52D}" type="sibTrans" cxnId="{E3E30E64-3859-4DE5-AB40-43AC248722A0}">
      <dgm:prSet/>
      <dgm:spPr/>
      <dgm:t>
        <a:bodyPr/>
        <a:lstStyle/>
        <a:p>
          <a:endParaRPr lang="en-US"/>
        </a:p>
      </dgm:t>
    </dgm:pt>
    <dgm:pt modelId="{D6976E72-586B-48DC-BC1F-C58E39B2FC7B}">
      <dgm:prSet phldrT="[Text]"/>
      <dgm:spPr/>
      <dgm:t>
        <a:bodyPr/>
        <a:lstStyle/>
        <a:p>
          <a:r>
            <a:rPr lang="en-US" dirty="0" smtClean="0"/>
            <a:t>Robust</a:t>
          </a:r>
          <a:endParaRPr lang="en-US" dirty="0"/>
        </a:p>
      </dgm:t>
    </dgm:pt>
    <dgm:pt modelId="{0BA8176E-3EDB-414D-9951-D21FD40880F5}" type="parTrans" cxnId="{90B221BD-6275-43B9-A493-866B251F9760}">
      <dgm:prSet/>
      <dgm:spPr/>
      <dgm:t>
        <a:bodyPr/>
        <a:lstStyle/>
        <a:p>
          <a:endParaRPr lang="en-US"/>
        </a:p>
      </dgm:t>
    </dgm:pt>
    <dgm:pt modelId="{DAECE420-956F-4B8C-9532-92084C66557B}" type="sibTrans" cxnId="{90B221BD-6275-43B9-A493-866B251F9760}">
      <dgm:prSet/>
      <dgm:spPr/>
      <dgm:t>
        <a:bodyPr/>
        <a:lstStyle/>
        <a:p>
          <a:endParaRPr lang="en-US"/>
        </a:p>
      </dgm:t>
    </dgm:pt>
    <dgm:pt modelId="{1BE59E47-A201-4A95-ADF7-289ADA5D35AE}">
      <dgm:prSet phldrT="[Text]"/>
      <dgm:spPr/>
      <dgm:t>
        <a:bodyPr/>
        <a:lstStyle/>
        <a:p>
          <a:r>
            <a:rPr lang="en-US" dirty="0" smtClean="0"/>
            <a:t>Some users rely on hearing or touch.</a:t>
          </a:r>
          <a:endParaRPr lang="en-US" dirty="0"/>
        </a:p>
      </dgm:t>
    </dgm:pt>
    <dgm:pt modelId="{44EFD1A2-64D8-49E1-9D06-B46FC2AF2C60}" type="parTrans" cxnId="{6C6002A6-7117-490E-8172-C156A81EC73D}">
      <dgm:prSet/>
      <dgm:spPr/>
      <dgm:t>
        <a:bodyPr/>
        <a:lstStyle/>
        <a:p>
          <a:endParaRPr lang="en-US"/>
        </a:p>
      </dgm:t>
    </dgm:pt>
    <dgm:pt modelId="{1D69082F-8EC0-4CA9-BC20-EC67B1AC19A1}" type="sibTrans" cxnId="{6C6002A6-7117-490E-8172-C156A81EC73D}">
      <dgm:prSet/>
      <dgm:spPr/>
      <dgm:t>
        <a:bodyPr/>
        <a:lstStyle/>
        <a:p>
          <a:endParaRPr lang="en-US"/>
        </a:p>
      </dgm:t>
    </dgm:pt>
    <dgm:pt modelId="{2E586EE2-0C61-476E-9E0A-416D556B3734}">
      <dgm:prSet phldrT="[Text]"/>
      <dgm:spPr/>
      <dgm:t>
        <a:bodyPr/>
        <a:lstStyle/>
        <a:p>
          <a:r>
            <a:rPr lang="en-US" dirty="0" smtClean="0"/>
            <a:t>Mouse, keyboard, and other input devices.</a:t>
          </a:r>
          <a:endParaRPr lang="en-US" dirty="0"/>
        </a:p>
      </dgm:t>
    </dgm:pt>
    <dgm:pt modelId="{D794ACF1-A9F7-4359-A0A3-B74C542B031B}" type="parTrans" cxnId="{81CD8C06-FE9B-4290-A7A0-061AEC16D12F}">
      <dgm:prSet/>
      <dgm:spPr/>
      <dgm:t>
        <a:bodyPr/>
        <a:lstStyle/>
        <a:p>
          <a:endParaRPr lang="en-US"/>
        </a:p>
      </dgm:t>
    </dgm:pt>
    <dgm:pt modelId="{87CBB7E5-9FA8-47F7-B72D-31A6659A8F4F}" type="sibTrans" cxnId="{81CD8C06-FE9B-4290-A7A0-061AEC16D12F}">
      <dgm:prSet/>
      <dgm:spPr/>
      <dgm:t>
        <a:bodyPr/>
        <a:lstStyle/>
        <a:p>
          <a:endParaRPr lang="en-US"/>
        </a:p>
      </dgm:t>
    </dgm:pt>
    <dgm:pt modelId="{EE5A6D2F-1772-419B-8B99-DBC8FC4F964F}">
      <dgm:prSet phldrT="[Text]"/>
      <dgm:spPr/>
      <dgm:t>
        <a:bodyPr/>
        <a:lstStyle/>
        <a:p>
          <a:r>
            <a:rPr lang="en-US" dirty="0" smtClean="0"/>
            <a:t>Perceptible, but also comprehensible content.</a:t>
          </a:r>
          <a:endParaRPr lang="en-US" dirty="0"/>
        </a:p>
      </dgm:t>
    </dgm:pt>
    <dgm:pt modelId="{6E83C17F-3654-4430-A5C0-02B8A9FB46F2}" type="parTrans" cxnId="{8ECB1C30-B46F-4FFE-8229-97D33B29BB6B}">
      <dgm:prSet/>
      <dgm:spPr/>
      <dgm:t>
        <a:bodyPr/>
        <a:lstStyle/>
        <a:p>
          <a:endParaRPr lang="en-US"/>
        </a:p>
      </dgm:t>
    </dgm:pt>
    <dgm:pt modelId="{F87CB058-12FF-4A3F-A6D7-9CAB819E9D48}" type="sibTrans" cxnId="{8ECB1C30-B46F-4FFE-8229-97D33B29BB6B}">
      <dgm:prSet/>
      <dgm:spPr/>
      <dgm:t>
        <a:bodyPr/>
        <a:lstStyle/>
        <a:p>
          <a:endParaRPr lang="en-US"/>
        </a:p>
      </dgm:t>
    </dgm:pt>
    <dgm:pt modelId="{F9CF1D43-31DD-47C4-998C-623EFA610776}">
      <dgm:prSet phldrT="[Text]"/>
      <dgm:spPr/>
      <dgm:t>
        <a:bodyPr/>
        <a:lstStyle/>
        <a:p>
          <a:r>
            <a:rPr lang="en-US" dirty="0" smtClean="0"/>
            <a:t>Compatible across multiple platforms</a:t>
          </a:r>
          <a:endParaRPr lang="en-US" dirty="0"/>
        </a:p>
      </dgm:t>
    </dgm:pt>
    <dgm:pt modelId="{265C3630-D5FC-48DB-8FF9-1F48CAAA5AE1}" type="parTrans" cxnId="{DF95D97A-581D-4496-898D-734EE7016140}">
      <dgm:prSet/>
      <dgm:spPr/>
      <dgm:t>
        <a:bodyPr/>
        <a:lstStyle/>
        <a:p>
          <a:endParaRPr lang="en-US"/>
        </a:p>
      </dgm:t>
    </dgm:pt>
    <dgm:pt modelId="{434B59E6-E8A0-4719-A784-8A51AEEF4D94}" type="sibTrans" cxnId="{DF95D97A-581D-4496-898D-734EE7016140}">
      <dgm:prSet/>
      <dgm:spPr/>
      <dgm:t>
        <a:bodyPr/>
        <a:lstStyle/>
        <a:p>
          <a:endParaRPr lang="en-US"/>
        </a:p>
      </dgm:t>
    </dgm:pt>
    <dgm:pt modelId="{684609A8-0379-4FD3-8265-F1AA012F7041}" type="pres">
      <dgm:prSet presAssocID="{97A32186-A701-4C94-9C6B-DD88E9AAB4DD}" presName="cycleMatrixDiagram" presStyleCnt="0">
        <dgm:presLayoutVars>
          <dgm:chMax val="1"/>
          <dgm:dir/>
          <dgm:animLvl val="lvl"/>
          <dgm:resizeHandles val="exact"/>
        </dgm:presLayoutVars>
      </dgm:prSet>
      <dgm:spPr/>
      <dgm:t>
        <a:bodyPr/>
        <a:lstStyle/>
        <a:p>
          <a:endParaRPr lang="en-US"/>
        </a:p>
      </dgm:t>
    </dgm:pt>
    <dgm:pt modelId="{7528D169-6116-44A2-A5B1-5ED0686824D5}" type="pres">
      <dgm:prSet presAssocID="{97A32186-A701-4C94-9C6B-DD88E9AAB4DD}" presName="children" presStyleCnt="0"/>
      <dgm:spPr/>
    </dgm:pt>
    <dgm:pt modelId="{AEA45D3D-A85C-4237-B6CB-5D1131B84D94}" type="pres">
      <dgm:prSet presAssocID="{97A32186-A701-4C94-9C6B-DD88E9AAB4DD}" presName="child1group" presStyleCnt="0"/>
      <dgm:spPr/>
    </dgm:pt>
    <dgm:pt modelId="{D4EC7D86-56FE-4E9A-92F7-4291E337C679}" type="pres">
      <dgm:prSet presAssocID="{97A32186-A701-4C94-9C6B-DD88E9AAB4DD}" presName="child1" presStyleLbl="bgAcc1" presStyleIdx="0" presStyleCnt="4"/>
      <dgm:spPr/>
      <dgm:t>
        <a:bodyPr/>
        <a:lstStyle/>
        <a:p>
          <a:endParaRPr lang="en-US"/>
        </a:p>
      </dgm:t>
    </dgm:pt>
    <dgm:pt modelId="{03CC16CD-EA02-4E86-82FE-C375011E3AC5}" type="pres">
      <dgm:prSet presAssocID="{97A32186-A701-4C94-9C6B-DD88E9AAB4DD}" presName="child1Text" presStyleLbl="bgAcc1" presStyleIdx="0" presStyleCnt="4">
        <dgm:presLayoutVars>
          <dgm:bulletEnabled val="1"/>
        </dgm:presLayoutVars>
      </dgm:prSet>
      <dgm:spPr/>
      <dgm:t>
        <a:bodyPr/>
        <a:lstStyle/>
        <a:p>
          <a:endParaRPr lang="en-US"/>
        </a:p>
      </dgm:t>
    </dgm:pt>
    <dgm:pt modelId="{B0C6F57D-4A46-4700-92A8-92AF572F8EE4}" type="pres">
      <dgm:prSet presAssocID="{97A32186-A701-4C94-9C6B-DD88E9AAB4DD}" presName="child2group" presStyleCnt="0"/>
      <dgm:spPr/>
    </dgm:pt>
    <dgm:pt modelId="{AAD945EA-3839-4687-A03D-968EA738F1EC}" type="pres">
      <dgm:prSet presAssocID="{97A32186-A701-4C94-9C6B-DD88E9AAB4DD}" presName="child2" presStyleLbl="bgAcc1" presStyleIdx="1" presStyleCnt="4" custLinFactNeighborX="7667"/>
      <dgm:spPr/>
      <dgm:t>
        <a:bodyPr/>
        <a:lstStyle/>
        <a:p>
          <a:endParaRPr lang="en-US"/>
        </a:p>
      </dgm:t>
    </dgm:pt>
    <dgm:pt modelId="{D32BD986-A514-4F41-A485-AF20F517844F}" type="pres">
      <dgm:prSet presAssocID="{97A32186-A701-4C94-9C6B-DD88E9AAB4DD}" presName="child2Text" presStyleLbl="bgAcc1" presStyleIdx="1" presStyleCnt="4">
        <dgm:presLayoutVars>
          <dgm:bulletEnabled val="1"/>
        </dgm:presLayoutVars>
      </dgm:prSet>
      <dgm:spPr/>
      <dgm:t>
        <a:bodyPr/>
        <a:lstStyle/>
        <a:p>
          <a:endParaRPr lang="en-US"/>
        </a:p>
      </dgm:t>
    </dgm:pt>
    <dgm:pt modelId="{85846AE6-D2F1-4946-81DE-A351E8356815}" type="pres">
      <dgm:prSet presAssocID="{97A32186-A701-4C94-9C6B-DD88E9AAB4DD}" presName="child3group" presStyleCnt="0"/>
      <dgm:spPr/>
    </dgm:pt>
    <dgm:pt modelId="{A9B4FCAF-91E4-4C7D-A605-FFA962BED011}" type="pres">
      <dgm:prSet presAssocID="{97A32186-A701-4C94-9C6B-DD88E9AAB4DD}" presName="child3" presStyleLbl="bgAcc1" presStyleIdx="2" presStyleCnt="4" custLinFactNeighborX="8118" custLinFactNeighborY="0"/>
      <dgm:spPr/>
      <dgm:t>
        <a:bodyPr/>
        <a:lstStyle/>
        <a:p>
          <a:endParaRPr lang="en-US"/>
        </a:p>
      </dgm:t>
    </dgm:pt>
    <dgm:pt modelId="{A7510084-952F-41ED-96B2-77C4C8E092D9}" type="pres">
      <dgm:prSet presAssocID="{97A32186-A701-4C94-9C6B-DD88E9AAB4DD}" presName="child3Text" presStyleLbl="bgAcc1" presStyleIdx="2" presStyleCnt="4">
        <dgm:presLayoutVars>
          <dgm:bulletEnabled val="1"/>
        </dgm:presLayoutVars>
      </dgm:prSet>
      <dgm:spPr/>
      <dgm:t>
        <a:bodyPr/>
        <a:lstStyle/>
        <a:p>
          <a:endParaRPr lang="en-US"/>
        </a:p>
      </dgm:t>
    </dgm:pt>
    <dgm:pt modelId="{780A208F-9250-4E82-ACE9-28F0601C3406}" type="pres">
      <dgm:prSet presAssocID="{97A32186-A701-4C94-9C6B-DD88E9AAB4DD}" presName="child4group" presStyleCnt="0"/>
      <dgm:spPr/>
    </dgm:pt>
    <dgm:pt modelId="{AF0D8461-5FE5-4509-AC2B-365DF36E8589}" type="pres">
      <dgm:prSet presAssocID="{97A32186-A701-4C94-9C6B-DD88E9AAB4DD}" presName="child4" presStyleLbl="bgAcc1" presStyleIdx="3" presStyleCnt="4"/>
      <dgm:spPr/>
      <dgm:t>
        <a:bodyPr/>
        <a:lstStyle/>
        <a:p>
          <a:endParaRPr lang="en-US"/>
        </a:p>
      </dgm:t>
    </dgm:pt>
    <dgm:pt modelId="{64C119ED-D85E-4C56-8D4E-20F522697496}" type="pres">
      <dgm:prSet presAssocID="{97A32186-A701-4C94-9C6B-DD88E9AAB4DD}" presName="child4Text" presStyleLbl="bgAcc1" presStyleIdx="3" presStyleCnt="4">
        <dgm:presLayoutVars>
          <dgm:bulletEnabled val="1"/>
        </dgm:presLayoutVars>
      </dgm:prSet>
      <dgm:spPr/>
      <dgm:t>
        <a:bodyPr/>
        <a:lstStyle/>
        <a:p>
          <a:endParaRPr lang="en-US"/>
        </a:p>
      </dgm:t>
    </dgm:pt>
    <dgm:pt modelId="{1B015274-299B-40AF-A495-8FEF7AA8A579}" type="pres">
      <dgm:prSet presAssocID="{97A32186-A701-4C94-9C6B-DD88E9AAB4DD}" presName="childPlaceholder" presStyleCnt="0"/>
      <dgm:spPr/>
    </dgm:pt>
    <dgm:pt modelId="{F07ECE76-800C-41A5-9FBE-36CA1F6F8EFE}" type="pres">
      <dgm:prSet presAssocID="{97A32186-A701-4C94-9C6B-DD88E9AAB4DD}" presName="circle" presStyleCnt="0"/>
      <dgm:spPr/>
    </dgm:pt>
    <dgm:pt modelId="{99D9AD69-055A-4AB6-9606-B5704651E5C1}" type="pres">
      <dgm:prSet presAssocID="{97A32186-A701-4C94-9C6B-DD88E9AAB4DD}" presName="quadrant1" presStyleLbl="node1" presStyleIdx="0" presStyleCnt="4">
        <dgm:presLayoutVars>
          <dgm:chMax val="1"/>
          <dgm:bulletEnabled val="1"/>
        </dgm:presLayoutVars>
      </dgm:prSet>
      <dgm:spPr/>
      <dgm:t>
        <a:bodyPr/>
        <a:lstStyle/>
        <a:p>
          <a:endParaRPr lang="en-US"/>
        </a:p>
      </dgm:t>
    </dgm:pt>
    <dgm:pt modelId="{C919CA19-B355-428E-87B7-730FD3C982B5}" type="pres">
      <dgm:prSet presAssocID="{97A32186-A701-4C94-9C6B-DD88E9AAB4DD}" presName="quadrant2" presStyleLbl="node1" presStyleIdx="1" presStyleCnt="4">
        <dgm:presLayoutVars>
          <dgm:chMax val="1"/>
          <dgm:bulletEnabled val="1"/>
        </dgm:presLayoutVars>
      </dgm:prSet>
      <dgm:spPr/>
      <dgm:t>
        <a:bodyPr/>
        <a:lstStyle/>
        <a:p>
          <a:endParaRPr lang="en-US"/>
        </a:p>
      </dgm:t>
    </dgm:pt>
    <dgm:pt modelId="{0DF7754E-CA79-497E-AA40-ACD8798487E2}" type="pres">
      <dgm:prSet presAssocID="{97A32186-A701-4C94-9C6B-DD88E9AAB4DD}" presName="quadrant3" presStyleLbl="node1" presStyleIdx="2" presStyleCnt="4">
        <dgm:presLayoutVars>
          <dgm:chMax val="1"/>
          <dgm:bulletEnabled val="1"/>
        </dgm:presLayoutVars>
      </dgm:prSet>
      <dgm:spPr/>
      <dgm:t>
        <a:bodyPr/>
        <a:lstStyle/>
        <a:p>
          <a:endParaRPr lang="en-US"/>
        </a:p>
      </dgm:t>
    </dgm:pt>
    <dgm:pt modelId="{6760312D-EAC7-4F6D-97B7-31C1C7460AE4}" type="pres">
      <dgm:prSet presAssocID="{97A32186-A701-4C94-9C6B-DD88E9AAB4DD}" presName="quadrant4" presStyleLbl="node1" presStyleIdx="3" presStyleCnt="4">
        <dgm:presLayoutVars>
          <dgm:chMax val="1"/>
          <dgm:bulletEnabled val="1"/>
        </dgm:presLayoutVars>
      </dgm:prSet>
      <dgm:spPr/>
      <dgm:t>
        <a:bodyPr/>
        <a:lstStyle/>
        <a:p>
          <a:endParaRPr lang="en-US"/>
        </a:p>
      </dgm:t>
    </dgm:pt>
    <dgm:pt modelId="{CDB554FA-D015-4496-81F3-25B2B0969553}" type="pres">
      <dgm:prSet presAssocID="{97A32186-A701-4C94-9C6B-DD88E9AAB4DD}" presName="quadrantPlaceholder" presStyleCnt="0"/>
      <dgm:spPr/>
    </dgm:pt>
    <dgm:pt modelId="{9A122DFD-40AF-401A-BF9E-101DAD834DDA}" type="pres">
      <dgm:prSet presAssocID="{97A32186-A701-4C94-9C6B-DD88E9AAB4DD}" presName="center1" presStyleLbl="fgShp" presStyleIdx="0" presStyleCnt="2"/>
      <dgm:spPr/>
    </dgm:pt>
    <dgm:pt modelId="{188B08EA-C7DC-4368-83B2-CF185AC7EE3F}" type="pres">
      <dgm:prSet presAssocID="{97A32186-A701-4C94-9C6B-DD88E9AAB4DD}" presName="center2" presStyleLbl="fgShp" presStyleIdx="1" presStyleCnt="2"/>
      <dgm:spPr/>
    </dgm:pt>
  </dgm:ptLst>
  <dgm:cxnLst>
    <dgm:cxn modelId="{0D662B53-7802-4AEA-80AB-C5C2270165F4}" type="presOf" srcId="{F9CF1D43-31DD-47C4-998C-623EFA610776}" destId="{AF0D8461-5FE5-4509-AC2B-365DF36E8589}" srcOrd="0" destOrd="0" presId="urn:microsoft.com/office/officeart/2005/8/layout/cycle4"/>
    <dgm:cxn modelId="{8ECB1C30-B46F-4FFE-8229-97D33B29BB6B}" srcId="{73F7E31D-1498-4816-964B-E0679CFDDDB6}" destId="{EE5A6D2F-1772-419B-8B99-DBC8FC4F964F}" srcOrd="0" destOrd="0" parTransId="{6E83C17F-3654-4430-A5C0-02B8A9FB46F2}" sibTransId="{F87CB058-12FF-4A3F-A6D7-9CAB819E9D48}"/>
    <dgm:cxn modelId="{4776A17C-2B1B-4138-8F18-6C662DD8ACC3}" type="presOf" srcId="{73F7E31D-1498-4816-964B-E0679CFDDDB6}" destId="{0DF7754E-CA79-497E-AA40-ACD8798487E2}" srcOrd="0" destOrd="0" presId="urn:microsoft.com/office/officeart/2005/8/layout/cycle4"/>
    <dgm:cxn modelId="{AC58D78D-CBB8-43A5-9EB5-B451524A1192}" type="presOf" srcId="{F9CF1D43-31DD-47C4-998C-623EFA610776}" destId="{64C119ED-D85E-4C56-8D4E-20F522697496}" srcOrd="1" destOrd="0" presId="urn:microsoft.com/office/officeart/2005/8/layout/cycle4"/>
    <dgm:cxn modelId="{80E878F1-11B4-4F60-BEDD-985A394D8593}" type="presOf" srcId="{D6976E72-586B-48DC-BC1F-C58E39B2FC7B}" destId="{6760312D-EAC7-4F6D-97B7-31C1C7460AE4}" srcOrd="0" destOrd="0" presId="urn:microsoft.com/office/officeart/2005/8/layout/cycle4"/>
    <dgm:cxn modelId="{24AF944A-EFC3-4773-94EC-AC15252ADA50}" srcId="{97A32186-A701-4C94-9C6B-DD88E9AAB4DD}" destId="{1CECFD01-BEBF-4E54-8789-AB2341BEA448}" srcOrd="1" destOrd="0" parTransId="{0BCD6C77-F45A-4704-998A-9FC96E3EF218}" sibTransId="{7C8B39CF-BBAA-474C-A8BE-C9EAE9A44426}"/>
    <dgm:cxn modelId="{395E4E7C-D3BF-4A95-ADAF-A5C00CA2F202}" srcId="{97A32186-A701-4C94-9C6B-DD88E9AAB4DD}" destId="{043C913D-F030-4DC9-90E1-817A01459EE3}" srcOrd="0" destOrd="0" parTransId="{0EEFFE1E-45E4-4497-A62B-5F67D8BBDD62}" sibTransId="{DC5A452B-DAC3-4537-8AEC-7E5296159FE8}"/>
    <dgm:cxn modelId="{3B807A4A-2E63-46AC-8C7F-B944D55FC6F1}" type="presOf" srcId="{2E586EE2-0C61-476E-9E0A-416D556B3734}" destId="{D32BD986-A514-4F41-A485-AF20F517844F}" srcOrd="1" destOrd="0" presId="urn:microsoft.com/office/officeart/2005/8/layout/cycle4"/>
    <dgm:cxn modelId="{B31B09C2-3964-4D46-9E4C-0E82B84B4056}" type="presOf" srcId="{1CECFD01-BEBF-4E54-8789-AB2341BEA448}" destId="{C919CA19-B355-428E-87B7-730FD3C982B5}" srcOrd="0" destOrd="0" presId="urn:microsoft.com/office/officeart/2005/8/layout/cycle4"/>
    <dgm:cxn modelId="{A07D259B-6517-4971-8E67-22E6158EC968}" type="presOf" srcId="{EE5A6D2F-1772-419B-8B99-DBC8FC4F964F}" destId="{A9B4FCAF-91E4-4C7D-A605-FFA962BED011}" srcOrd="0" destOrd="0" presId="urn:microsoft.com/office/officeart/2005/8/layout/cycle4"/>
    <dgm:cxn modelId="{DF95D97A-581D-4496-898D-734EE7016140}" srcId="{D6976E72-586B-48DC-BC1F-C58E39B2FC7B}" destId="{F9CF1D43-31DD-47C4-998C-623EFA610776}" srcOrd="0" destOrd="0" parTransId="{265C3630-D5FC-48DB-8FF9-1F48CAAA5AE1}" sibTransId="{434B59E6-E8A0-4719-A784-8A51AEEF4D94}"/>
    <dgm:cxn modelId="{1367C9DB-94B7-40D2-93C9-15A950FD7F85}" type="presOf" srcId="{1BE59E47-A201-4A95-ADF7-289ADA5D35AE}" destId="{D4EC7D86-56FE-4E9A-92F7-4291E337C679}" srcOrd="0" destOrd="0" presId="urn:microsoft.com/office/officeart/2005/8/layout/cycle4"/>
    <dgm:cxn modelId="{A5849DA5-8EB2-400F-A949-D35466022DA7}" type="presOf" srcId="{EE5A6D2F-1772-419B-8B99-DBC8FC4F964F}" destId="{A7510084-952F-41ED-96B2-77C4C8E092D9}" srcOrd="1" destOrd="0" presId="urn:microsoft.com/office/officeart/2005/8/layout/cycle4"/>
    <dgm:cxn modelId="{C9D20723-5115-4B0F-97FA-47B9A8C17962}" type="presOf" srcId="{97A32186-A701-4C94-9C6B-DD88E9AAB4DD}" destId="{684609A8-0379-4FD3-8265-F1AA012F7041}" srcOrd="0" destOrd="0" presId="urn:microsoft.com/office/officeart/2005/8/layout/cycle4"/>
    <dgm:cxn modelId="{90B221BD-6275-43B9-A493-866B251F9760}" srcId="{97A32186-A701-4C94-9C6B-DD88E9AAB4DD}" destId="{D6976E72-586B-48DC-BC1F-C58E39B2FC7B}" srcOrd="3" destOrd="0" parTransId="{0BA8176E-3EDB-414D-9951-D21FD40880F5}" sibTransId="{DAECE420-956F-4B8C-9532-92084C66557B}"/>
    <dgm:cxn modelId="{E02CCC1E-EF83-48D9-819A-C205B588DA16}" type="presOf" srcId="{2E586EE2-0C61-476E-9E0A-416D556B3734}" destId="{AAD945EA-3839-4687-A03D-968EA738F1EC}" srcOrd="0" destOrd="0" presId="urn:microsoft.com/office/officeart/2005/8/layout/cycle4"/>
    <dgm:cxn modelId="{6C6002A6-7117-490E-8172-C156A81EC73D}" srcId="{043C913D-F030-4DC9-90E1-817A01459EE3}" destId="{1BE59E47-A201-4A95-ADF7-289ADA5D35AE}" srcOrd="0" destOrd="0" parTransId="{44EFD1A2-64D8-49E1-9D06-B46FC2AF2C60}" sibTransId="{1D69082F-8EC0-4CA9-BC20-EC67B1AC19A1}"/>
    <dgm:cxn modelId="{8C38B25F-8C5C-4BED-945B-DB534D4A7A27}" type="presOf" srcId="{043C913D-F030-4DC9-90E1-817A01459EE3}" destId="{99D9AD69-055A-4AB6-9606-B5704651E5C1}" srcOrd="0" destOrd="0" presId="urn:microsoft.com/office/officeart/2005/8/layout/cycle4"/>
    <dgm:cxn modelId="{F43160A7-80FB-4CBD-A849-690A529F9398}" type="presOf" srcId="{1BE59E47-A201-4A95-ADF7-289ADA5D35AE}" destId="{03CC16CD-EA02-4E86-82FE-C375011E3AC5}" srcOrd="1" destOrd="0" presId="urn:microsoft.com/office/officeart/2005/8/layout/cycle4"/>
    <dgm:cxn modelId="{E3E30E64-3859-4DE5-AB40-43AC248722A0}" srcId="{97A32186-A701-4C94-9C6B-DD88E9AAB4DD}" destId="{73F7E31D-1498-4816-964B-E0679CFDDDB6}" srcOrd="2" destOrd="0" parTransId="{E4006435-8FB5-4573-A865-03EAFCF91FED}" sibTransId="{2DB2DCBD-3B46-479C-9351-6B2AF603D52D}"/>
    <dgm:cxn modelId="{81CD8C06-FE9B-4290-A7A0-061AEC16D12F}" srcId="{1CECFD01-BEBF-4E54-8789-AB2341BEA448}" destId="{2E586EE2-0C61-476E-9E0A-416D556B3734}" srcOrd="0" destOrd="0" parTransId="{D794ACF1-A9F7-4359-A0A3-B74C542B031B}" sibTransId="{87CBB7E5-9FA8-47F7-B72D-31A6659A8F4F}"/>
    <dgm:cxn modelId="{3452CAAD-FAB4-4857-9FE4-355E1AA0F9BD}" type="presParOf" srcId="{684609A8-0379-4FD3-8265-F1AA012F7041}" destId="{7528D169-6116-44A2-A5B1-5ED0686824D5}" srcOrd="0" destOrd="0" presId="urn:microsoft.com/office/officeart/2005/8/layout/cycle4"/>
    <dgm:cxn modelId="{2353D91C-3C5C-4F59-BF6A-8B0FCA5006CF}" type="presParOf" srcId="{7528D169-6116-44A2-A5B1-5ED0686824D5}" destId="{AEA45D3D-A85C-4237-B6CB-5D1131B84D94}" srcOrd="0" destOrd="0" presId="urn:microsoft.com/office/officeart/2005/8/layout/cycle4"/>
    <dgm:cxn modelId="{71DE9B02-F2BE-4512-9BCA-21A542E7E7B9}" type="presParOf" srcId="{AEA45D3D-A85C-4237-B6CB-5D1131B84D94}" destId="{D4EC7D86-56FE-4E9A-92F7-4291E337C679}" srcOrd="0" destOrd="0" presId="urn:microsoft.com/office/officeart/2005/8/layout/cycle4"/>
    <dgm:cxn modelId="{8D63BB33-F813-46C5-8F39-32B5C530677C}" type="presParOf" srcId="{AEA45D3D-A85C-4237-B6CB-5D1131B84D94}" destId="{03CC16CD-EA02-4E86-82FE-C375011E3AC5}" srcOrd="1" destOrd="0" presId="urn:microsoft.com/office/officeart/2005/8/layout/cycle4"/>
    <dgm:cxn modelId="{ECD83C61-CF17-4D9B-9ABE-C2ABA5BC2250}" type="presParOf" srcId="{7528D169-6116-44A2-A5B1-5ED0686824D5}" destId="{B0C6F57D-4A46-4700-92A8-92AF572F8EE4}" srcOrd="1" destOrd="0" presId="urn:microsoft.com/office/officeart/2005/8/layout/cycle4"/>
    <dgm:cxn modelId="{612F517E-3BB3-4954-9559-F688C0689775}" type="presParOf" srcId="{B0C6F57D-4A46-4700-92A8-92AF572F8EE4}" destId="{AAD945EA-3839-4687-A03D-968EA738F1EC}" srcOrd="0" destOrd="0" presId="urn:microsoft.com/office/officeart/2005/8/layout/cycle4"/>
    <dgm:cxn modelId="{E4BCF2A9-68C3-4D60-A0CF-157282D89B4F}" type="presParOf" srcId="{B0C6F57D-4A46-4700-92A8-92AF572F8EE4}" destId="{D32BD986-A514-4F41-A485-AF20F517844F}" srcOrd="1" destOrd="0" presId="urn:microsoft.com/office/officeart/2005/8/layout/cycle4"/>
    <dgm:cxn modelId="{8DDD2AE2-2875-4EC1-93E3-450DD980E60E}" type="presParOf" srcId="{7528D169-6116-44A2-A5B1-5ED0686824D5}" destId="{85846AE6-D2F1-4946-81DE-A351E8356815}" srcOrd="2" destOrd="0" presId="urn:microsoft.com/office/officeart/2005/8/layout/cycle4"/>
    <dgm:cxn modelId="{09F85BB7-D6AE-40BA-B81D-1C64881F2FFF}" type="presParOf" srcId="{85846AE6-D2F1-4946-81DE-A351E8356815}" destId="{A9B4FCAF-91E4-4C7D-A605-FFA962BED011}" srcOrd="0" destOrd="0" presId="urn:microsoft.com/office/officeart/2005/8/layout/cycle4"/>
    <dgm:cxn modelId="{03F67FE0-A270-4CD3-AAB6-74411D447F4B}" type="presParOf" srcId="{85846AE6-D2F1-4946-81DE-A351E8356815}" destId="{A7510084-952F-41ED-96B2-77C4C8E092D9}" srcOrd="1" destOrd="0" presId="urn:microsoft.com/office/officeart/2005/8/layout/cycle4"/>
    <dgm:cxn modelId="{FF1E11D8-88F7-4328-95C6-3C2EBC56E6CB}" type="presParOf" srcId="{7528D169-6116-44A2-A5B1-5ED0686824D5}" destId="{780A208F-9250-4E82-ACE9-28F0601C3406}" srcOrd="3" destOrd="0" presId="urn:microsoft.com/office/officeart/2005/8/layout/cycle4"/>
    <dgm:cxn modelId="{A2C3E2F3-82D2-4267-856F-6B924E9CF6BF}" type="presParOf" srcId="{780A208F-9250-4E82-ACE9-28F0601C3406}" destId="{AF0D8461-5FE5-4509-AC2B-365DF36E8589}" srcOrd="0" destOrd="0" presId="urn:microsoft.com/office/officeart/2005/8/layout/cycle4"/>
    <dgm:cxn modelId="{E3C7D37C-7254-47AF-B877-34BEC44BE4CB}" type="presParOf" srcId="{780A208F-9250-4E82-ACE9-28F0601C3406}" destId="{64C119ED-D85E-4C56-8D4E-20F522697496}" srcOrd="1" destOrd="0" presId="urn:microsoft.com/office/officeart/2005/8/layout/cycle4"/>
    <dgm:cxn modelId="{F6D28732-EE0C-494A-B508-DF06C41608EE}" type="presParOf" srcId="{7528D169-6116-44A2-A5B1-5ED0686824D5}" destId="{1B015274-299B-40AF-A495-8FEF7AA8A579}" srcOrd="4" destOrd="0" presId="urn:microsoft.com/office/officeart/2005/8/layout/cycle4"/>
    <dgm:cxn modelId="{CC896794-6CC8-43BD-8C09-D0E27A8A2477}" type="presParOf" srcId="{684609A8-0379-4FD3-8265-F1AA012F7041}" destId="{F07ECE76-800C-41A5-9FBE-36CA1F6F8EFE}" srcOrd="1" destOrd="0" presId="urn:microsoft.com/office/officeart/2005/8/layout/cycle4"/>
    <dgm:cxn modelId="{D92AB190-6466-4BFF-B290-9B8260B1BB29}" type="presParOf" srcId="{F07ECE76-800C-41A5-9FBE-36CA1F6F8EFE}" destId="{99D9AD69-055A-4AB6-9606-B5704651E5C1}" srcOrd="0" destOrd="0" presId="urn:microsoft.com/office/officeart/2005/8/layout/cycle4"/>
    <dgm:cxn modelId="{894DAFA7-E1D1-4FD1-9102-0D7ED7502434}" type="presParOf" srcId="{F07ECE76-800C-41A5-9FBE-36CA1F6F8EFE}" destId="{C919CA19-B355-428E-87B7-730FD3C982B5}" srcOrd="1" destOrd="0" presId="urn:microsoft.com/office/officeart/2005/8/layout/cycle4"/>
    <dgm:cxn modelId="{8865F775-F5F0-4FAA-8656-BF4D4257F367}" type="presParOf" srcId="{F07ECE76-800C-41A5-9FBE-36CA1F6F8EFE}" destId="{0DF7754E-CA79-497E-AA40-ACD8798487E2}" srcOrd="2" destOrd="0" presId="urn:microsoft.com/office/officeart/2005/8/layout/cycle4"/>
    <dgm:cxn modelId="{6B24DA72-45A5-4E6E-9B69-621C02AFBA61}" type="presParOf" srcId="{F07ECE76-800C-41A5-9FBE-36CA1F6F8EFE}" destId="{6760312D-EAC7-4F6D-97B7-31C1C7460AE4}" srcOrd="3" destOrd="0" presId="urn:microsoft.com/office/officeart/2005/8/layout/cycle4"/>
    <dgm:cxn modelId="{80292E2B-B8CE-48F0-9FB0-4496DABC3B9B}" type="presParOf" srcId="{F07ECE76-800C-41A5-9FBE-36CA1F6F8EFE}" destId="{CDB554FA-D015-4496-81F3-25B2B0969553}" srcOrd="4" destOrd="0" presId="urn:microsoft.com/office/officeart/2005/8/layout/cycle4"/>
    <dgm:cxn modelId="{91A3B215-CCBB-4B8E-8E54-4C4C9F062E49}" type="presParOf" srcId="{684609A8-0379-4FD3-8265-F1AA012F7041}" destId="{9A122DFD-40AF-401A-BF9E-101DAD834DDA}" srcOrd="2" destOrd="0" presId="urn:microsoft.com/office/officeart/2005/8/layout/cycle4"/>
    <dgm:cxn modelId="{AF4CEC58-4745-48CD-BC56-47A532936A23}" type="presParOf" srcId="{684609A8-0379-4FD3-8265-F1AA012F7041}" destId="{188B08EA-C7DC-4368-83B2-CF185AC7EE3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4FCAF-91E4-4C7D-A605-FFA962BED011}">
      <dsp:nvSpPr>
        <dsp:cNvPr id="0" name=""/>
        <dsp:cNvSpPr/>
      </dsp:nvSpPr>
      <dsp:spPr>
        <a:xfrm>
          <a:off x="5232613" y="3876092"/>
          <a:ext cx="2815867" cy="182404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Perceptible, but also comprehensible content.</a:t>
          </a:r>
          <a:endParaRPr lang="en-US" sz="1800" kern="1200" dirty="0"/>
        </a:p>
      </dsp:txBody>
      <dsp:txXfrm>
        <a:off x="6117441" y="4372171"/>
        <a:ext cx="1890971" cy="1287896"/>
      </dsp:txXfrm>
    </dsp:sp>
    <dsp:sp modelId="{AF0D8461-5FE5-4509-AC2B-365DF36E8589}">
      <dsp:nvSpPr>
        <dsp:cNvPr id="0" name=""/>
        <dsp:cNvSpPr/>
      </dsp:nvSpPr>
      <dsp:spPr>
        <a:xfrm>
          <a:off x="409711" y="3876092"/>
          <a:ext cx="2815867" cy="182404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Compatible across multiple platforms</a:t>
          </a:r>
          <a:endParaRPr lang="en-US" sz="1800" kern="1200" dirty="0"/>
        </a:p>
      </dsp:txBody>
      <dsp:txXfrm>
        <a:off x="449779" y="4372171"/>
        <a:ext cx="1890971" cy="1287896"/>
      </dsp:txXfrm>
    </dsp:sp>
    <dsp:sp modelId="{AAD945EA-3839-4687-A03D-968EA738F1EC}">
      <dsp:nvSpPr>
        <dsp:cNvPr id="0" name=""/>
        <dsp:cNvSpPr/>
      </dsp:nvSpPr>
      <dsp:spPr>
        <a:xfrm>
          <a:off x="5219913" y="0"/>
          <a:ext cx="2815867" cy="182404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Mouse, keyboard, and other input devices.</a:t>
          </a:r>
          <a:endParaRPr lang="en-US" sz="1800" kern="1200" dirty="0"/>
        </a:p>
      </dsp:txBody>
      <dsp:txXfrm>
        <a:off x="6104741" y="40068"/>
        <a:ext cx="1890971" cy="1287896"/>
      </dsp:txXfrm>
    </dsp:sp>
    <dsp:sp modelId="{D4EC7D86-56FE-4E9A-92F7-4291E337C679}">
      <dsp:nvSpPr>
        <dsp:cNvPr id="0" name=""/>
        <dsp:cNvSpPr/>
      </dsp:nvSpPr>
      <dsp:spPr>
        <a:xfrm>
          <a:off x="409711" y="0"/>
          <a:ext cx="2815867" cy="182404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Some users rely on hearing or touch.</a:t>
          </a:r>
          <a:endParaRPr lang="en-US" sz="1800" kern="1200" dirty="0"/>
        </a:p>
      </dsp:txBody>
      <dsp:txXfrm>
        <a:off x="449779" y="40068"/>
        <a:ext cx="1890971" cy="1287896"/>
      </dsp:txXfrm>
    </dsp:sp>
    <dsp:sp modelId="{99D9AD69-055A-4AB6-9606-B5704651E5C1}">
      <dsp:nvSpPr>
        <dsp:cNvPr id="0" name=""/>
        <dsp:cNvSpPr/>
      </dsp:nvSpPr>
      <dsp:spPr>
        <a:xfrm>
          <a:off x="1589639" y="324907"/>
          <a:ext cx="2468158" cy="2468158"/>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Perceivable</a:t>
          </a:r>
          <a:endParaRPr lang="en-US" sz="2000" kern="1200" dirty="0"/>
        </a:p>
      </dsp:txBody>
      <dsp:txXfrm>
        <a:off x="2312546" y="1047814"/>
        <a:ext cx="1745251" cy="1745251"/>
      </dsp:txXfrm>
    </dsp:sp>
    <dsp:sp modelId="{C919CA19-B355-428E-87B7-730FD3C982B5}">
      <dsp:nvSpPr>
        <dsp:cNvPr id="0" name=""/>
        <dsp:cNvSpPr/>
      </dsp:nvSpPr>
      <dsp:spPr>
        <a:xfrm rot="5400000">
          <a:off x="4171801" y="324907"/>
          <a:ext cx="2468158" cy="2468158"/>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Operable</a:t>
          </a:r>
          <a:endParaRPr lang="en-US" sz="1800" kern="1200" dirty="0"/>
        </a:p>
      </dsp:txBody>
      <dsp:txXfrm rot="-5400000">
        <a:off x="4171801" y="1047814"/>
        <a:ext cx="1745251" cy="1745251"/>
      </dsp:txXfrm>
    </dsp:sp>
    <dsp:sp modelId="{0DF7754E-CA79-497E-AA40-ACD8798487E2}">
      <dsp:nvSpPr>
        <dsp:cNvPr id="0" name=""/>
        <dsp:cNvSpPr/>
      </dsp:nvSpPr>
      <dsp:spPr>
        <a:xfrm rot="10800000">
          <a:off x="4171801" y="2907069"/>
          <a:ext cx="2468158" cy="2468158"/>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Understandable</a:t>
          </a:r>
          <a:endParaRPr lang="en-US" sz="1800" kern="1200" dirty="0"/>
        </a:p>
      </dsp:txBody>
      <dsp:txXfrm rot="10800000">
        <a:off x="4171801" y="2907069"/>
        <a:ext cx="1745251" cy="1745251"/>
      </dsp:txXfrm>
    </dsp:sp>
    <dsp:sp modelId="{6760312D-EAC7-4F6D-97B7-31C1C7460AE4}">
      <dsp:nvSpPr>
        <dsp:cNvPr id="0" name=""/>
        <dsp:cNvSpPr/>
      </dsp:nvSpPr>
      <dsp:spPr>
        <a:xfrm rot="16200000">
          <a:off x="1589639" y="2907069"/>
          <a:ext cx="2468158" cy="2468158"/>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Robust</a:t>
          </a:r>
          <a:endParaRPr lang="en-US" sz="1800" kern="1200" dirty="0"/>
        </a:p>
      </dsp:txBody>
      <dsp:txXfrm rot="5400000">
        <a:off x="2312546" y="2907069"/>
        <a:ext cx="1745251" cy="1745251"/>
      </dsp:txXfrm>
    </dsp:sp>
    <dsp:sp modelId="{9A122DFD-40AF-401A-BF9E-101DAD834DDA}">
      <dsp:nvSpPr>
        <dsp:cNvPr id="0" name=""/>
        <dsp:cNvSpPr/>
      </dsp:nvSpPr>
      <dsp:spPr>
        <a:xfrm>
          <a:off x="3688714" y="2337055"/>
          <a:ext cx="852170" cy="741017"/>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8B08EA-C7DC-4368-83B2-CF185AC7EE3F}">
      <dsp:nvSpPr>
        <dsp:cNvPr id="0" name=""/>
        <dsp:cNvSpPr/>
      </dsp:nvSpPr>
      <dsp:spPr>
        <a:xfrm rot="10800000">
          <a:off x="3688714" y="2622062"/>
          <a:ext cx="852170" cy="741017"/>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00C4-3420-41EE-A11E-58A3DC956F1B}" type="datetimeFigureOut">
              <a:rPr lang="en-US" smtClean="0"/>
              <a:t>11/27/2017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47DE7-4799-46E5-A2C9-FC3BCB19C0F4}" type="slidenum">
              <a:rPr lang="en-US" smtClean="0"/>
              <a:t>‹#›</a:t>
            </a:fld>
            <a:endParaRPr lang="en-US"/>
          </a:p>
        </p:txBody>
      </p:sp>
    </p:spTree>
    <p:extLst>
      <p:ext uri="{BB962C8B-B14F-4D97-AF65-F5344CB8AC3E}">
        <p14:creationId xmlns:p14="http://schemas.microsoft.com/office/powerpoint/2010/main" val="2322141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06E90-D59F-4667-8D47-17EB34969BE5}" type="slidenum">
              <a:rPr lang="en-US" smtClean="0"/>
              <a:t>1</a:t>
            </a:fld>
            <a:endParaRPr lang="en-US"/>
          </a:p>
        </p:txBody>
      </p:sp>
    </p:spTree>
    <p:extLst>
      <p:ext uri="{BB962C8B-B14F-4D97-AF65-F5344CB8AC3E}">
        <p14:creationId xmlns:p14="http://schemas.microsoft.com/office/powerpoint/2010/main" val="3844018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24</a:t>
            </a:fld>
            <a:endParaRPr lang="en-US"/>
          </a:p>
        </p:txBody>
      </p:sp>
    </p:spTree>
    <p:extLst>
      <p:ext uri="{BB962C8B-B14F-4D97-AF65-F5344CB8AC3E}">
        <p14:creationId xmlns:p14="http://schemas.microsoft.com/office/powerpoint/2010/main" val="238761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Captions, audio descriptions</a:t>
            </a:r>
            <a:r>
              <a:rPr lang="en-US" baseline="0" dirty="0" smtClean="0"/>
              <a:t> if necessary</a:t>
            </a:r>
            <a:endParaRPr lang="en-US" dirty="0"/>
          </a:p>
        </p:txBody>
      </p:sp>
      <p:sp>
        <p:nvSpPr>
          <p:cNvPr id="4" name="Slide Number Placeholder 3"/>
          <p:cNvSpPr>
            <a:spLocks noGrp="1"/>
          </p:cNvSpPr>
          <p:nvPr>
            <p:ph type="sldNum" sz="quarter" idx="10"/>
          </p:nvPr>
        </p:nvSpPr>
        <p:spPr/>
        <p:txBody>
          <a:bodyPr/>
          <a:lstStyle/>
          <a:p>
            <a:pPr defTabSz="483306">
              <a:defRPr/>
            </a:pPr>
            <a:fld id="{C9B47DE7-4799-46E5-A2C9-FC3BCB19C0F4}" type="slidenum">
              <a:rPr lang="en-US">
                <a:solidFill>
                  <a:prstClr val="black"/>
                </a:solidFill>
                <a:latin typeface="Calibri" panose="020F0502020204030204"/>
              </a:rPr>
              <a:pPr defTabSz="483306">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16365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Captions, audio descriptions</a:t>
            </a:r>
            <a:r>
              <a:rPr lang="en-US" baseline="0" dirty="0" smtClean="0"/>
              <a:t> if necessary</a:t>
            </a:r>
            <a:endParaRPr lang="en-US" dirty="0"/>
          </a:p>
        </p:txBody>
      </p:sp>
      <p:sp>
        <p:nvSpPr>
          <p:cNvPr id="4" name="Slide Number Placeholder 3"/>
          <p:cNvSpPr>
            <a:spLocks noGrp="1"/>
          </p:cNvSpPr>
          <p:nvPr>
            <p:ph type="sldNum" sz="quarter" idx="10"/>
          </p:nvPr>
        </p:nvSpPr>
        <p:spPr/>
        <p:txBody>
          <a:bodyPr/>
          <a:lstStyle/>
          <a:p>
            <a:pPr defTabSz="483306">
              <a:defRPr/>
            </a:pPr>
            <a:fld id="{C9B47DE7-4799-46E5-A2C9-FC3BCB19C0F4}" type="slidenum">
              <a:rPr lang="en-US">
                <a:solidFill>
                  <a:prstClr val="black"/>
                </a:solidFill>
                <a:latin typeface="Calibri" panose="020F0502020204030204"/>
              </a:rPr>
              <a:pPr defTabSz="483306">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02832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Captions, audio descriptions</a:t>
            </a:r>
            <a:r>
              <a:rPr lang="en-US" baseline="0" dirty="0" smtClean="0"/>
              <a:t> if necessary</a:t>
            </a:r>
            <a:endParaRPr lang="en-US" dirty="0"/>
          </a:p>
        </p:txBody>
      </p:sp>
      <p:sp>
        <p:nvSpPr>
          <p:cNvPr id="4" name="Slide Number Placeholder 3"/>
          <p:cNvSpPr>
            <a:spLocks noGrp="1"/>
          </p:cNvSpPr>
          <p:nvPr>
            <p:ph type="sldNum" sz="quarter" idx="10"/>
          </p:nvPr>
        </p:nvSpPr>
        <p:spPr/>
        <p:txBody>
          <a:bodyPr/>
          <a:lstStyle/>
          <a:p>
            <a:pPr defTabSz="483306">
              <a:defRPr/>
            </a:pPr>
            <a:fld id="{C9B47DE7-4799-46E5-A2C9-FC3BCB19C0F4}" type="slidenum">
              <a:rPr lang="en-US">
                <a:solidFill>
                  <a:prstClr val="black"/>
                </a:solidFill>
                <a:latin typeface="Calibri" panose="020F0502020204030204"/>
              </a:rPr>
              <a:pPr defTabSz="483306">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95207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Captions, audio descriptions</a:t>
            </a:r>
            <a:r>
              <a:rPr lang="en-US" baseline="0" dirty="0" smtClean="0"/>
              <a:t> if necessary</a:t>
            </a:r>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30</a:t>
            </a:fld>
            <a:endParaRPr lang="en-US"/>
          </a:p>
        </p:txBody>
      </p:sp>
    </p:spTree>
    <p:extLst>
      <p:ext uri="{BB962C8B-B14F-4D97-AF65-F5344CB8AC3E}">
        <p14:creationId xmlns:p14="http://schemas.microsoft.com/office/powerpoint/2010/main" val="235410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39</a:t>
            </a:fld>
            <a:endParaRPr lang="en-US"/>
          </a:p>
        </p:txBody>
      </p:sp>
    </p:spTree>
    <p:extLst>
      <p:ext uri="{BB962C8B-B14F-4D97-AF65-F5344CB8AC3E}">
        <p14:creationId xmlns:p14="http://schemas.microsoft.com/office/powerpoint/2010/main" val="137472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42</a:t>
            </a:fld>
            <a:endParaRPr lang="en-US"/>
          </a:p>
        </p:txBody>
      </p:sp>
    </p:spTree>
    <p:extLst>
      <p:ext uri="{BB962C8B-B14F-4D97-AF65-F5344CB8AC3E}">
        <p14:creationId xmlns:p14="http://schemas.microsoft.com/office/powerpoint/2010/main" val="634618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55</a:t>
            </a:fld>
            <a:endParaRPr lang="en-US"/>
          </a:p>
        </p:txBody>
      </p:sp>
    </p:spTree>
    <p:extLst>
      <p:ext uri="{BB962C8B-B14F-4D97-AF65-F5344CB8AC3E}">
        <p14:creationId xmlns:p14="http://schemas.microsoft.com/office/powerpoint/2010/main" val="275594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64</a:t>
            </a:fld>
            <a:endParaRPr lang="en-US"/>
          </a:p>
        </p:txBody>
      </p:sp>
    </p:spTree>
    <p:extLst>
      <p:ext uri="{BB962C8B-B14F-4D97-AF65-F5344CB8AC3E}">
        <p14:creationId xmlns:p14="http://schemas.microsoft.com/office/powerpoint/2010/main" val="1969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9B47DE7-4799-46E5-A2C9-FC3BCB19C0F4}" type="slidenum">
              <a:rPr lang="en-US" smtClean="0"/>
              <a:t>66</a:t>
            </a:fld>
            <a:endParaRPr lang="en-US"/>
          </a:p>
        </p:txBody>
      </p:sp>
    </p:spTree>
    <p:extLst>
      <p:ext uri="{BB962C8B-B14F-4D97-AF65-F5344CB8AC3E}">
        <p14:creationId xmlns:p14="http://schemas.microsoft.com/office/powerpoint/2010/main" val="262026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06E90-D59F-4667-8D47-17EB34969BE5}" type="slidenum">
              <a:rPr lang="en-US" smtClean="0"/>
              <a:t>2</a:t>
            </a:fld>
            <a:endParaRPr lang="en-US"/>
          </a:p>
        </p:txBody>
      </p:sp>
    </p:spTree>
    <p:extLst>
      <p:ext uri="{BB962C8B-B14F-4D97-AF65-F5344CB8AC3E}">
        <p14:creationId xmlns:p14="http://schemas.microsoft.com/office/powerpoint/2010/main" val="228552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kinds</a:t>
            </a:r>
            <a:r>
              <a:rPr lang="en-US" baseline="0" dirty="0" smtClean="0"/>
              <a:t> of disabilities are we talking about?</a:t>
            </a:r>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5</a:t>
            </a:fld>
            <a:endParaRPr lang="en-US"/>
          </a:p>
        </p:txBody>
      </p:sp>
    </p:spTree>
    <p:extLst>
      <p:ext uri="{BB962C8B-B14F-4D97-AF65-F5344CB8AC3E}">
        <p14:creationId xmlns:p14="http://schemas.microsoft.com/office/powerpoint/2010/main" val="95053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kinds</a:t>
            </a:r>
            <a:r>
              <a:rPr lang="en-US" baseline="0" dirty="0" smtClean="0"/>
              <a:t> of disabilities are we talking about?</a:t>
            </a:r>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6</a:t>
            </a:fld>
            <a:endParaRPr lang="en-US"/>
          </a:p>
        </p:txBody>
      </p:sp>
    </p:spTree>
    <p:extLst>
      <p:ext uri="{BB962C8B-B14F-4D97-AF65-F5344CB8AC3E}">
        <p14:creationId xmlns:p14="http://schemas.microsoft.com/office/powerpoint/2010/main" val="425146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8</a:t>
            </a:fld>
            <a:endParaRPr lang="en-US"/>
          </a:p>
        </p:txBody>
      </p:sp>
    </p:spTree>
    <p:extLst>
      <p:ext uri="{BB962C8B-B14F-4D97-AF65-F5344CB8AC3E}">
        <p14:creationId xmlns:p14="http://schemas.microsoft.com/office/powerpoint/2010/main" val="425891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9B47DE7-4799-46E5-A2C9-FC3BCB19C0F4}" type="slidenum">
              <a:rPr lang="en-US" smtClean="0"/>
              <a:t>12</a:t>
            </a:fld>
            <a:endParaRPr lang="en-US"/>
          </a:p>
        </p:txBody>
      </p:sp>
    </p:spTree>
    <p:extLst>
      <p:ext uri="{BB962C8B-B14F-4D97-AF65-F5344CB8AC3E}">
        <p14:creationId xmlns:p14="http://schemas.microsoft.com/office/powerpoint/2010/main" val="12030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47DE7-4799-46E5-A2C9-FC3BCB19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48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9B47DE7-4799-46E5-A2C9-FC3BCB19C0F4}" type="slidenum">
              <a:rPr lang="en-US" smtClean="0"/>
              <a:t>18</a:t>
            </a:fld>
            <a:endParaRPr lang="en-US"/>
          </a:p>
        </p:txBody>
      </p:sp>
    </p:spTree>
    <p:extLst>
      <p:ext uri="{BB962C8B-B14F-4D97-AF65-F5344CB8AC3E}">
        <p14:creationId xmlns:p14="http://schemas.microsoft.com/office/powerpoint/2010/main" val="304222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7DE7-4799-46E5-A2C9-FC3BCB19C0F4}" type="slidenum">
              <a:rPr lang="en-US" smtClean="0"/>
              <a:t>19</a:t>
            </a:fld>
            <a:endParaRPr lang="en-US"/>
          </a:p>
        </p:txBody>
      </p:sp>
    </p:spTree>
    <p:extLst>
      <p:ext uri="{BB962C8B-B14F-4D97-AF65-F5344CB8AC3E}">
        <p14:creationId xmlns:p14="http://schemas.microsoft.com/office/powerpoint/2010/main" val="366836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smtClean="0"/>
              <a:t>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4" name="Date Placeholder 3"/>
          <p:cNvSpPr>
            <a:spLocks noGrp="1"/>
          </p:cNvSpPr>
          <p:nvPr>
            <p:ph type="dt" sz="half" idx="10"/>
          </p:nvPr>
        </p:nvSpPr>
        <p:spPr/>
        <p:txBody>
          <a:bodyPr/>
          <a:lstStyle/>
          <a:p>
            <a:fld id="{07A9634C-365A-9845-9775-8941B6FBB9ED}" type="datetimeFigureOut">
              <a:rPr lang="en-US" smtClean="0"/>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746665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61491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567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2734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74432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A9634C-365A-9845-9775-8941B6FBB9ED}" type="datetimeFigureOut">
              <a:rPr lang="en-US" smtClean="0"/>
              <a:t>11/27/2017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30054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A9634C-365A-9845-9775-8941B6FBB9ED}" type="datetimeFigureOut">
              <a:rPr lang="en-US" smtClean="0"/>
              <a:t>11/27/2017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89011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t>11/27/2017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76149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t>11/27/2017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25687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11/27/2017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90875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11/27/2017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47218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t>11/27/2017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a:p>
        </p:txBody>
      </p:sp>
    </p:spTree>
    <p:extLst>
      <p:ext uri="{BB962C8B-B14F-4D97-AF65-F5344CB8AC3E}">
        <p14:creationId xmlns:p14="http://schemas.microsoft.com/office/powerpoint/2010/main" val="4171061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ada.gov/" TargetMode="External"/><Relationship Id="rId7" Type="http://schemas.openxmlformats.org/officeDocument/2006/relationships/hyperlink" Target="http://www.fcc.gov/guides/21st-century-communications-and-video-accessibility-act-201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ection508.gov/index.cfm?fuseAction=stdsdoc#Web" TargetMode="External"/><Relationship Id="rId5" Type="http://schemas.openxmlformats.org/officeDocument/2006/relationships/hyperlink" Target="https://www.section508.gov/index.cfm?fuseAction=stdsdoc#Software" TargetMode="External"/><Relationship Id="rId4" Type="http://schemas.openxmlformats.org/officeDocument/2006/relationships/hyperlink" Target="https://www.section508.gov/index.cfm?fuseAction=stdsdo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w3.org/TR/WCAG10/" TargetMode="External"/><Relationship Id="rId2" Type="http://schemas.openxmlformats.org/officeDocument/2006/relationships/hyperlink" Target="http://www.w3.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w3.org/TR/WCAG/#perceivable" TargetMode="External"/><Relationship Id="rId2" Type="http://schemas.openxmlformats.org/officeDocument/2006/relationships/hyperlink" Target="https://www.w3.org/TR/WCAG20/" TargetMode="External"/><Relationship Id="rId1" Type="http://schemas.openxmlformats.org/officeDocument/2006/relationships/slideLayout" Target="../slideLayouts/slideLayout2.xml"/><Relationship Id="rId6" Type="http://schemas.openxmlformats.org/officeDocument/2006/relationships/hyperlink" Target="http://www.w3.org/TR/WCAG/#robust" TargetMode="External"/><Relationship Id="rId5" Type="http://schemas.openxmlformats.org/officeDocument/2006/relationships/hyperlink" Target="http://www.w3.org/TR/WCAG/#understandable" TargetMode="External"/><Relationship Id="rId4" Type="http://schemas.openxmlformats.org/officeDocument/2006/relationships/hyperlink" Target="http://www.w3.org/TR/WCAG/#operable"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BEFgnYktC7U" TargetMode="External"/><Relationship Id="rId2" Type="http://schemas.openxmlformats.org/officeDocument/2006/relationships/slideLayout" Target="../slideLayouts/slideLayout8.xml"/><Relationship Id="rId1" Type="http://schemas.openxmlformats.org/officeDocument/2006/relationships/video" Target="https://www.youtube.com/embed/BEFgnYktC7U" TargetMode="Externa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2" Type="http://schemas.openxmlformats.org/officeDocument/2006/relationships/hyperlink" Target="http://webaim.org/techniques/screenreade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pple.com/accessibility/mac/vision/" TargetMode="External"/><Relationship Id="rId2" Type="http://schemas.openxmlformats.org/officeDocument/2006/relationships/slideLayout" Target="../slideLayouts/slideLayout8.xml"/><Relationship Id="rId1" Type="http://schemas.openxmlformats.org/officeDocument/2006/relationships/video" Target="https://www.youtube.com/embed/2OZ_fpXOBLM" TargetMode="External"/><Relationship Id="rId5" Type="http://schemas.openxmlformats.org/officeDocument/2006/relationships/image" Target="../media/image7.jpeg"/><Relationship Id="rId4" Type="http://schemas.openxmlformats.org/officeDocument/2006/relationships/hyperlink" Target="https://www.youtube.com/watch?v=2OZ_fpXOBL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hyperlink" Target="http://www.montana.edu/news/16276/bozeman-second-graders-artwork-heads-to-international-space-statio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hyperlink" Target="http://www.montana.edu/news/16276/bozeman-second-graders-artwork-heads-to-international-space-st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hyperlink" Target="http://www.montana.edu/news/16276/bozeman-second-graders-artwork-heads-to-international-space-statio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hyperlink" Target="http://www.montana.edu/news/16276/bozeman-second-graders-artwork-heads-to-international-space-statio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Assistive_technolog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hyperlink" Target="http://webaim.org/resources/contrastcheck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upport.google.com/youtube/answer/2734796?hl=en" TargetMode="External"/><Relationship Id="rId1" Type="http://schemas.openxmlformats.org/officeDocument/2006/relationships/slideLayout" Target="../slideLayouts/slideLayout2.xml"/><Relationship Id="rId4" Type="http://schemas.openxmlformats.org/officeDocument/2006/relationships/hyperlink" Target="http://www.peatworks.org/content/webinars/2017/01/Video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ebaim.org/intro/"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ebaim.org/articles/#richmedia" TargetMode="External"/><Relationship Id="rId2" Type="http://schemas.openxmlformats.org/officeDocument/2006/relationships/hyperlink" Target="http://help.adobe.com/en_US/acrobat/X/pro/using/WS58a04a822e3e50102bd615109794195ff-7d32.w.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ave.webaim.org/"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montana.edu/web/cms/training/open-support.html" TargetMode="External"/><Relationship Id="rId2" Type="http://schemas.openxmlformats.org/officeDocument/2006/relationships/hyperlink" Target="mailto:justin.arndt@montana.edu" TargetMode="External"/><Relationship Id="rId1" Type="http://schemas.openxmlformats.org/officeDocument/2006/relationships/slideLayout" Target="../slideLayouts/slideLayout2.xml"/><Relationship Id="rId4" Type="http://schemas.openxmlformats.org/officeDocument/2006/relationships/hyperlink" Target="https://www.montana.edu/web/"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Assistive_technolog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7714"/>
            <a:ext cx="7772400" cy="1937668"/>
          </a:xfrm>
        </p:spPr>
        <p:txBody>
          <a:bodyPr>
            <a:normAutofit/>
          </a:bodyPr>
          <a:lstStyle/>
          <a:p>
            <a:r>
              <a:rPr lang="en-US" dirty="0" smtClean="0"/>
              <a:t>Introduction to Web Accessibility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690" y="2357582"/>
            <a:ext cx="3584619" cy="3584619"/>
          </a:xfrm>
          <a:prstGeom prst="rect">
            <a:avLst/>
          </a:prstGeom>
          <a:ln>
            <a:noFill/>
          </a:ln>
          <a:effectLst>
            <a:outerShdw blurRad="292100" dist="139700" dir="2700000" algn="tl" rotWithShape="0">
              <a:srgbClr val="333333">
                <a:alpha val="65000"/>
              </a:srgbClr>
            </a:outerShdw>
          </a:effectLst>
        </p:spPr>
      </p:pic>
      <p:sp>
        <p:nvSpPr>
          <p:cNvPr id="3" name="Rectangular Callout 2"/>
          <p:cNvSpPr/>
          <p:nvPr/>
        </p:nvSpPr>
        <p:spPr>
          <a:xfrm>
            <a:off x="4800600" y="2235200"/>
            <a:ext cx="4000500" cy="800100"/>
          </a:xfrm>
          <a:prstGeom prst="wedgeRectCallout">
            <a:avLst>
              <a:gd name="adj1" fmla="val -35815"/>
              <a:gd name="adj2" fmla="val -10099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t>…and Universal Design</a:t>
            </a:r>
            <a:endParaRPr lang="en-US" sz="3200" dirty="0"/>
          </a:p>
        </p:txBody>
      </p:sp>
    </p:spTree>
    <p:extLst>
      <p:ext uri="{BB962C8B-B14F-4D97-AF65-F5344CB8AC3E}">
        <p14:creationId xmlns:p14="http://schemas.microsoft.com/office/powerpoint/2010/main" val="594176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1"/>
            <a:ext cx="8229600" cy="613064"/>
          </a:xfrm>
        </p:spPr>
        <p:txBody>
          <a:bodyPr/>
          <a:lstStyle/>
          <a:p>
            <a:r>
              <a:rPr lang="en-US" dirty="0" smtClean="0"/>
              <a:t>Who here uses assistive technology?</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2543607"/>
            <a:ext cx="6667500" cy="2809875"/>
          </a:xfrm>
          <a:prstGeom prst="rect">
            <a:avLst/>
          </a:prstGeom>
        </p:spPr>
      </p:pic>
    </p:spTree>
    <p:extLst>
      <p:ext uri="{BB962C8B-B14F-4D97-AF65-F5344CB8AC3E}">
        <p14:creationId xmlns:p14="http://schemas.microsoft.com/office/powerpoint/2010/main" val="2588077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Assistive Technologies and the Web</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89410111"/>
              </p:ext>
            </p:extLst>
          </p:nvPr>
        </p:nvGraphicFramePr>
        <p:xfrm>
          <a:off x="457200" y="1600200"/>
          <a:ext cx="8229600" cy="44907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smtClean="0"/>
                        <a:t>Disability</a:t>
                      </a:r>
                      <a:endParaRPr lang="en-US" dirty="0"/>
                    </a:p>
                  </a:txBody>
                  <a:tcPr/>
                </a:tc>
                <a:tc>
                  <a:txBody>
                    <a:bodyPr/>
                    <a:lstStyle/>
                    <a:p>
                      <a:r>
                        <a:rPr lang="en-US" sz="1800" b="1" i="0" kern="1200" dirty="0" smtClean="0">
                          <a:solidFill>
                            <a:schemeClr val="lt1"/>
                          </a:solidFill>
                          <a:effectLst/>
                          <a:latin typeface="+mn-lt"/>
                          <a:ea typeface="+mn-ea"/>
                          <a:cs typeface="+mn-cs"/>
                        </a:rPr>
                        <a:t>Assistive Technologies</a:t>
                      </a:r>
                      <a:endParaRPr lang="en-US" dirty="0"/>
                    </a:p>
                  </a:txBody>
                  <a:tcPr/>
                </a:tc>
                <a:extLst>
                  <a:ext uri="{0D108BD9-81ED-4DB2-BD59-A6C34878D82A}">
                    <a16:rowId xmlns:a16="http://schemas.microsoft.com/office/drawing/2014/main" val="10000"/>
                  </a:ext>
                </a:extLst>
              </a:tr>
              <a:tr h="370840">
                <a:tc>
                  <a:txBody>
                    <a:bodyPr/>
                    <a:lstStyle/>
                    <a:p>
                      <a:r>
                        <a:rPr lang="en-US" sz="1800" b="1" i="0" kern="1200" dirty="0" smtClean="0">
                          <a:solidFill>
                            <a:schemeClr val="dk1"/>
                          </a:solidFill>
                          <a:effectLst/>
                          <a:latin typeface="+mn-lt"/>
                          <a:ea typeface="+mn-ea"/>
                          <a:cs typeface="+mn-cs"/>
                        </a:rPr>
                        <a:t>Blindness</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Screen readers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Refreshable Braille devices</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en-US" sz="1800" b="1" i="0" kern="1200" dirty="0" smtClean="0">
                          <a:solidFill>
                            <a:schemeClr val="dk1"/>
                          </a:solidFill>
                          <a:effectLst/>
                          <a:latin typeface="+mn-lt"/>
                          <a:ea typeface="+mn-ea"/>
                          <a:cs typeface="+mn-cs"/>
                        </a:rPr>
                        <a:t>Low Vision</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Screen enlargers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Screen readers</a:t>
                      </a:r>
                    </a:p>
                  </a:txBody>
                  <a:tcPr/>
                </a:tc>
                <a:extLst>
                  <a:ext uri="{0D108BD9-81ED-4DB2-BD59-A6C34878D82A}">
                    <a16:rowId xmlns:a16="http://schemas.microsoft.com/office/drawing/2014/main" val="10002"/>
                  </a:ext>
                </a:extLst>
              </a:tr>
              <a:tr h="370840">
                <a:tc>
                  <a:txBody>
                    <a:bodyPr/>
                    <a:lstStyle/>
                    <a:p>
                      <a:r>
                        <a:rPr lang="en-US" sz="1800" b="1" i="0" kern="1200" dirty="0" smtClean="0">
                          <a:solidFill>
                            <a:schemeClr val="dk1"/>
                          </a:solidFill>
                          <a:effectLst/>
                          <a:latin typeface="+mn-lt"/>
                          <a:ea typeface="+mn-ea"/>
                          <a:cs typeface="+mn-cs"/>
                        </a:rPr>
                        <a:t>Color Blindness</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Color enhancement overlays or glasses</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r h="370840">
                <a:tc>
                  <a:txBody>
                    <a:bodyPr/>
                    <a:lstStyle/>
                    <a:p>
                      <a:r>
                        <a:rPr lang="en-US" sz="1800" b="1" i="0" kern="1200" dirty="0" smtClean="0">
                          <a:solidFill>
                            <a:schemeClr val="dk1"/>
                          </a:solidFill>
                          <a:effectLst/>
                          <a:latin typeface="+mn-lt"/>
                          <a:ea typeface="+mn-ea"/>
                          <a:cs typeface="+mn-cs"/>
                        </a:rPr>
                        <a:t>Deafness</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Captions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Transcripts</a:t>
                      </a:r>
                    </a:p>
                  </a:txBody>
                  <a:tcPr/>
                </a:tc>
                <a:extLst>
                  <a:ext uri="{0D108BD9-81ED-4DB2-BD59-A6C34878D82A}">
                    <a16:rowId xmlns:a16="http://schemas.microsoft.com/office/drawing/2014/main" val="10004"/>
                  </a:ext>
                </a:extLst>
              </a:tr>
              <a:tr h="370840">
                <a:tc>
                  <a:txBody>
                    <a:bodyPr/>
                    <a:lstStyle/>
                    <a:p>
                      <a:r>
                        <a:rPr lang="en-US" sz="1800" b="1" i="0" kern="1200" dirty="0" smtClean="0">
                          <a:solidFill>
                            <a:schemeClr val="dk1"/>
                          </a:solidFill>
                          <a:effectLst/>
                          <a:latin typeface="+mn-lt"/>
                          <a:ea typeface="+mn-ea"/>
                          <a:cs typeface="+mn-cs"/>
                        </a:rPr>
                        <a:t>Motor/Mobility Disabilities</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Alternative keyboards/input devices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Eye gaze tracking</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Voice Activation</a:t>
                      </a:r>
                    </a:p>
                  </a:txBody>
                  <a:tcPr/>
                </a:tc>
                <a:extLst>
                  <a:ext uri="{0D108BD9-81ED-4DB2-BD59-A6C34878D82A}">
                    <a16:rowId xmlns:a16="http://schemas.microsoft.com/office/drawing/2014/main" val="10005"/>
                  </a:ext>
                </a:extLst>
              </a:tr>
              <a:tr h="370840">
                <a:tc>
                  <a:txBody>
                    <a:bodyPr/>
                    <a:lstStyle/>
                    <a:p>
                      <a:r>
                        <a:rPr lang="en-US" sz="1800" b="1" i="0" kern="1200" dirty="0" smtClean="0">
                          <a:solidFill>
                            <a:schemeClr val="dk1"/>
                          </a:solidFill>
                          <a:effectLst/>
                          <a:latin typeface="+mn-lt"/>
                          <a:ea typeface="+mn-ea"/>
                          <a:cs typeface="+mn-cs"/>
                        </a:rPr>
                        <a:t>Cognitive Disabilities</a:t>
                      </a:r>
                      <a:endParaRPr lang="en-US" b="1" dirty="0"/>
                    </a:p>
                  </a:txBody>
                  <a:tcPr/>
                </a:tc>
                <a:tc>
                  <a:txBody>
                    <a:bodyPr/>
                    <a:lstStyle/>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Screen readers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Screen overlays</a:t>
                      </a:r>
                    </a:p>
                    <a:p>
                      <a:pPr marL="285750" indent="-285750">
                        <a:buFont typeface="Arial" panose="020B0604020202020204" pitchFamily="34" charset="0"/>
                        <a:buChar char="•"/>
                      </a:pPr>
                      <a:r>
                        <a:rPr lang="en-US" sz="1800" b="0" i="0" kern="1200" dirty="0" smtClean="0">
                          <a:solidFill>
                            <a:schemeClr val="dk1"/>
                          </a:solidFill>
                          <a:effectLst/>
                          <a:latin typeface="+mn-lt"/>
                          <a:ea typeface="+mn-ea"/>
                          <a:cs typeface="+mn-cs"/>
                        </a:rPr>
                        <a:t>Augmentative communication aids</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41147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Web accessibility?  Part 1</a:t>
            </a:r>
            <a:br>
              <a:rPr lang="en-US" dirty="0" smtClean="0"/>
            </a:br>
            <a:r>
              <a:rPr lang="en-US" dirty="0" smtClean="0"/>
              <a:t>It’s the law</a:t>
            </a:r>
            <a:endParaRPr lang="en-US" dirty="0"/>
          </a:p>
        </p:txBody>
      </p:sp>
    </p:spTree>
    <p:extLst>
      <p:ext uri="{BB962C8B-B14F-4D97-AF65-F5344CB8AC3E}">
        <p14:creationId xmlns:p14="http://schemas.microsoft.com/office/powerpoint/2010/main" val="367032509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Requirements and Laws</a:t>
            </a:r>
          </a:p>
        </p:txBody>
      </p:sp>
      <p:sp>
        <p:nvSpPr>
          <p:cNvPr id="3" name="Content Placeholder 2"/>
          <p:cNvSpPr>
            <a:spLocks noGrp="1"/>
          </p:cNvSpPr>
          <p:nvPr>
            <p:ph idx="1"/>
          </p:nvPr>
        </p:nvSpPr>
        <p:spPr/>
        <p:txBody>
          <a:bodyPr>
            <a:normAutofit fontScale="92500" lnSpcReduction="10000"/>
          </a:bodyPr>
          <a:lstStyle/>
          <a:p>
            <a:r>
              <a:rPr lang="en-US" dirty="0"/>
              <a:t> </a:t>
            </a:r>
            <a:r>
              <a:rPr lang="en-US" dirty="0" smtClean="0">
                <a:hlinkClick r:id="rId3"/>
              </a:rPr>
              <a:t>The </a:t>
            </a:r>
            <a:r>
              <a:rPr lang="en-US" dirty="0">
                <a:hlinkClick r:id="rId3"/>
              </a:rPr>
              <a:t>Americans with Disabilities Act (</a:t>
            </a:r>
            <a:r>
              <a:rPr lang="en-US" dirty="0" smtClean="0">
                <a:hlinkClick r:id="rId3"/>
              </a:rPr>
              <a:t>ADA)</a:t>
            </a:r>
            <a:endParaRPr lang="en-US" dirty="0" smtClean="0"/>
          </a:p>
          <a:p>
            <a:pPr lvl="1"/>
            <a:r>
              <a:rPr lang="en-US" dirty="0"/>
              <a:t>L</a:t>
            </a:r>
            <a:r>
              <a:rPr lang="en-US" dirty="0" smtClean="0"/>
              <a:t>anguage regarding "places of public accommodation."</a:t>
            </a:r>
          </a:p>
          <a:p>
            <a:r>
              <a:rPr lang="en-US" dirty="0" smtClean="0"/>
              <a:t> </a:t>
            </a:r>
            <a:r>
              <a:rPr lang="en-US" dirty="0" smtClean="0">
                <a:hlinkClick r:id="rId4"/>
              </a:rPr>
              <a:t>Section 508</a:t>
            </a:r>
            <a:r>
              <a:rPr lang="en-US" dirty="0" smtClean="0"/>
              <a:t> of the Rehabilitation Act</a:t>
            </a:r>
          </a:p>
          <a:p>
            <a:pPr lvl="1"/>
            <a:r>
              <a:rPr lang="en-US" dirty="0" smtClean="0">
                <a:hlinkClick r:id="rId5"/>
              </a:rPr>
              <a:t>1194.21</a:t>
            </a:r>
            <a:r>
              <a:rPr lang="en-US" dirty="0" smtClean="0"/>
              <a:t> </a:t>
            </a:r>
            <a:r>
              <a:rPr lang="en-US" dirty="0"/>
              <a:t>— Software applications and operating </a:t>
            </a:r>
            <a:r>
              <a:rPr lang="en-US" dirty="0" smtClean="0"/>
              <a:t>systems.</a:t>
            </a:r>
          </a:p>
          <a:p>
            <a:pPr lvl="1"/>
            <a:r>
              <a:rPr lang="en-US" dirty="0" smtClean="0">
                <a:hlinkClick r:id="rId6"/>
              </a:rPr>
              <a:t>1194.22</a:t>
            </a:r>
            <a:r>
              <a:rPr lang="en-US" dirty="0" smtClean="0"/>
              <a:t> </a:t>
            </a:r>
            <a:r>
              <a:rPr lang="en-US" dirty="0"/>
              <a:t>— Web-based intranet and </a:t>
            </a:r>
            <a:r>
              <a:rPr lang="en-US" dirty="0" smtClean="0"/>
              <a:t>internet </a:t>
            </a:r>
            <a:r>
              <a:rPr lang="en-US" dirty="0"/>
              <a:t>information and applications</a:t>
            </a:r>
            <a:r>
              <a:rPr lang="en-US" dirty="0" smtClean="0"/>
              <a:t>.</a:t>
            </a:r>
            <a:endParaRPr lang="en-US" dirty="0"/>
          </a:p>
          <a:p>
            <a:r>
              <a:rPr lang="en-US" dirty="0" smtClean="0"/>
              <a:t>21st </a:t>
            </a:r>
            <a:r>
              <a:rPr lang="en-US" dirty="0"/>
              <a:t>Century Communications and Video Accessibility Act (</a:t>
            </a:r>
            <a:r>
              <a:rPr lang="en-US" dirty="0">
                <a:hlinkClick r:id="rId7"/>
              </a:rPr>
              <a:t>CVAA</a:t>
            </a:r>
            <a:r>
              <a:rPr lang="en-US" dirty="0" smtClean="0"/>
              <a:t>).</a:t>
            </a:r>
            <a:endParaRPr lang="en-US" dirty="0"/>
          </a:p>
        </p:txBody>
      </p:sp>
    </p:spTree>
    <p:extLst>
      <p:ext uri="{BB962C8B-B14F-4D97-AF65-F5344CB8AC3E}">
        <p14:creationId xmlns:p14="http://schemas.microsoft.com/office/powerpoint/2010/main" val="303508740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Web Accessibility </a:t>
            </a:r>
            <a:r>
              <a:rPr lang="en-US" dirty="0" smtClean="0"/>
              <a:t>Initiative</a:t>
            </a:r>
            <a:endParaRPr lang="en-US" dirty="0"/>
          </a:p>
        </p:txBody>
      </p:sp>
      <p:sp>
        <p:nvSpPr>
          <p:cNvPr id="3" name="Content Placeholder 2"/>
          <p:cNvSpPr>
            <a:spLocks noGrp="1"/>
          </p:cNvSpPr>
          <p:nvPr>
            <p:ph idx="1"/>
          </p:nvPr>
        </p:nvSpPr>
        <p:spPr/>
        <p:txBody>
          <a:bodyPr>
            <a:normAutofit/>
          </a:bodyPr>
          <a:lstStyle/>
          <a:p>
            <a:r>
              <a:rPr lang="en-US" dirty="0"/>
              <a:t>The </a:t>
            </a:r>
            <a:r>
              <a:rPr lang="en-US" dirty="0">
                <a:hlinkClick r:id="rId2"/>
              </a:rPr>
              <a:t>World Wide Web Consortium</a:t>
            </a:r>
            <a:r>
              <a:rPr lang="en-US" dirty="0"/>
              <a:t>, or </a:t>
            </a:r>
            <a:r>
              <a:rPr lang="en-US" dirty="0" smtClean="0"/>
              <a:t>W3C, </a:t>
            </a:r>
            <a:r>
              <a:rPr lang="en-US" dirty="0"/>
              <a:t>is the group that manages the technical specifications for HTML, XML, and other web technologies</a:t>
            </a:r>
            <a:r>
              <a:rPr lang="en-US" dirty="0" smtClean="0"/>
              <a:t>.</a:t>
            </a:r>
          </a:p>
          <a:p>
            <a:r>
              <a:rPr lang="en-US" dirty="0"/>
              <a:t>In 1996, the W3C formed the </a:t>
            </a:r>
            <a:r>
              <a:rPr lang="en-US" dirty="0">
                <a:hlinkClick r:id="rId3"/>
              </a:rPr>
              <a:t>Web Accessibility Initiative (WAI)</a:t>
            </a:r>
            <a:r>
              <a:rPr lang="en-US" dirty="0"/>
              <a:t> </a:t>
            </a:r>
            <a:r>
              <a:rPr lang="en-US" dirty="0" smtClean="0"/>
              <a:t>to create technical </a:t>
            </a:r>
            <a:r>
              <a:rPr lang="en-US" dirty="0"/>
              <a:t>guidelines for </a:t>
            </a:r>
            <a:r>
              <a:rPr lang="en-US" dirty="0" smtClean="0"/>
              <a:t>making web </a:t>
            </a:r>
            <a:r>
              <a:rPr lang="en-US" dirty="0"/>
              <a:t>content more accessible to people with disabilities.</a:t>
            </a:r>
          </a:p>
        </p:txBody>
      </p:sp>
    </p:spTree>
    <p:extLst>
      <p:ext uri="{BB962C8B-B14F-4D97-AF65-F5344CB8AC3E}">
        <p14:creationId xmlns:p14="http://schemas.microsoft.com/office/powerpoint/2010/main" val="409441339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WCAG 2.0</a:t>
            </a:r>
            <a:endParaRPr lang="en-US" dirty="0"/>
          </a:p>
        </p:txBody>
      </p:sp>
      <p:sp>
        <p:nvSpPr>
          <p:cNvPr id="3" name="Content Placeholder 2"/>
          <p:cNvSpPr>
            <a:spLocks noGrp="1"/>
          </p:cNvSpPr>
          <p:nvPr>
            <p:ph idx="1"/>
          </p:nvPr>
        </p:nvSpPr>
        <p:spPr/>
        <p:txBody>
          <a:bodyPr>
            <a:normAutofit/>
          </a:bodyPr>
          <a:lstStyle/>
          <a:p>
            <a:r>
              <a:rPr lang="en-US" b="1" dirty="0"/>
              <a:t>W</a:t>
            </a:r>
            <a:r>
              <a:rPr lang="en-US" dirty="0"/>
              <a:t>eb </a:t>
            </a:r>
            <a:r>
              <a:rPr lang="en-US" b="1" dirty="0"/>
              <a:t>C</a:t>
            </a:r>
            <a:r>
              <a:rPr lang="en-US" dirty="0"/>
              <a:t>ontent </a:t>
            </a:r>
            <a:r>
              <a:rPr lang="en-US" b="1" dirty="0"/>
              <a:t>A</a:t>
            </a:r>
            <a:r>
              <a:rPr lang="en-US" dirty="0"/>
              <a:t>ccessibility </a:t>
            </a:r>
            <a:r>
              <a:rPr lang="en-US" b="1" dirty="0" smtClean="0"/>
              <a:t>G</a:t>
            </a:r>
            <a:r>
              <a:rPr lang="en-US" dirty="0" smtClean="0"/>
              <a:t>uidelines</a:t>
            </a:r>
          </a:p>
          <a:p>
            <a:r>
              <a:rPr lang="en-US" dirty="0" smtClean="0"/>
              <a:t>2.0 established 11 December 2008</a:t>
            </a:r>
          </a:p>
          <a:p>
            <a:r>
              <a:rPr lang="en-US" dirty="0" smtClean="0"/>
              <a:t>Recommendations for web content accessibility around the world</a:t>
            </a:r>
          </a:p>
          <a:p>
            <a:r>
              <a:rPr lang="en-US" dirty="0" smtClean="0"/>
              <a:t>(Also to inform policy, a.k.a., laws)</a:t>
            </a:r>
            <a:endParaRPr lang="en-US" dirty="0"/>
          </a:p>
        </p:txBody>
      </p:sp>
    </p:spTree>
    <p:extLst>
      <p:ext uri="{BB962C8B-B14F-4D97-AF65-F5344CB8AC3E}">
        <p14:creationId xmlns:p14="http://schemas.microsoft.com/office/powerpoint/2010/main" val="69739017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a:t>
            </a:r>
            <a:r>
              <a:rPr lang="en-US" dirty="0" smtClean="0"/>
              <a:t>Principles</a:t>
            </a:r>
            <a:endParaRPr lang="en-US" dirty="0"/>
          </a:p>
        </p:txBody>
      </p:sp>
      <p:sp>
        <p:nvSpPr>
          <p:cNvPr id="6" name="Content Placeholder 2"/>
          <p:cNvSpPr>
            <a:spLocks noGrp="1"/>
          </p:cNvSpPr>
          <p:nvPr>
            <p:ph idx="1"/>
          </p:nvPr>
        </p:nvSpPr>
        <p:spPr/>
        <p:txBody>
          <a:bodyPr>
            <a:normAutofit lnSpcReduction="10000"/>
          </a:bodyPr>
          <a:lstStyle/>
          <a:p>
            <a:pPr marL="0" indent="0">
              <a:buNone/>
            </a:pPr>
            <a:r>
              <a:rPr lang="en-US" dirty="0" smtClean="0"/>
              <a:t>According </a:t>
            </a:r>
            <a:r>
              <a:rPr lang="en-US" dirty="0"/>
              <a:t>to the </a:t>
            </a:r>
            <a:r>
              <a:rPr lang="en-US" dirty="0" smtClean="0">
                <a:hlinkClick r:id="rId2"/>
              </a:rPr>
              <a:t>WCAG 2.0</a:t>
            </a:r>
            <a:r>
              <a:rPr lang="en-US" dirty="0" smtClean="0"/>
              <a:t>, web content must be the following in order to be accessible:</a:t>
            </a:r>
          </a:p>
          <a:p>
            <a:r>
              <a:rPr lang="en-US" sz="4800" dirty="0">
                <a:hlinkClick r:id="rId3"/>
              </a:rPr>
              <a:t>P</a:t>
            </a:r>
            <a:r>
              <a:rPr lang="en-US" dirty="0">
                <a:hlinkClick r:id="rId3"/>
              </a:rPr>
              <a:t>erceivable</a:t>
            </a:r>
            <a:endParaRPr lang="en-US" dirty="0"/>
          </a:p>
          <a:p>
            <a:r>
              <a:rPr lang="en-US" sz="4800" dirty="0">
                <a:hlinkClick r:id="rId4"/>
              </a:rPr>
              <a:t>O</a:t>
            </a:r>
            <a:r>
              <a:rPr lang="en-US" dirty="0">
                <a:hlinkClick r:id="rId4"/>
              </a:rPr>
              <a:t>perable</a:t>
            </a:r>
            <a:endParaRPr lang="en-US" dirty="0"/>
          </a:p>
          <a:p>
            <a:r>
              <a:rPr lang="en-US" sz="4800" dirty="0">
                <a:hlinkClick r:id="rId5"/>
              </a:rPr>
              <a:t>U</a:t>
            </a:r>
            <a:r>
              <a:rPr lang="en-US" dirty="0">
                <a:hlinkClick r:id="rId5"/>
              </a:rPr>
              <a:t>nderstandable</a:t>
            </a:r>
            <a:endParaRPr lang="en-US" dirty="0"/>
          </a:p>
          <a:p>
            <a:r>
              <a:rPr lang="en-US" sz="4800" dirty="0" smtClean="0">
                <a:hlinkClick r:id="rId6"/>
              </a:rPr>
              <a:t>R</a:t>
            </a:r>
            <a:r>
              <a:rPr lang="en-US" dirty="0" smtClean="0">
                <a:hlinkClick r:id="rId6"/>
              </a:rPr>
              <a:t>obust</a:t>
            </a:r>
            <a:endParaRPr lang="en-US" dirty="0"/>
          </a:p>
        </p:txBody>
      </p:sp>
    </p:spTree>
    <p:extLst>
      <p:ext uri="{BB962C8B-B14F-4D97-AF65-F5344CB8AC3E}">
        <p14:creationId xmlns:p14="http://schemas.microsoft.com/office/powerpoint/2010/main" val="348311839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74343576"/>
              </p:ext>
            </p:extLst>
          </p:nvPr>
        </p:nvGraphicFramePr>
        <p:xfrm>
          <a:off x="457200" y="426028"/>
          <a:ext cx="8229600" cy="5700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21202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Web accessibility?  Part 2</a:t>
            </a:r>
            <a:br>
              <a:rPr lang="en-US" dirty="0" smtClean="0"/>
            </a:br>
            <a:r>
              <a:rPr lang="en-US" dirty="0" smtClean="0"/>
              <a:t>It’s our moral duty</a:t>
            </a:r>
            <a:endParaRPr lang="en-US" dirty="0"/>
          </a:p>
        </p:txBody>
      </p:sp>
    </p:spTree>
    <p:extLst>
      <p:ext uri="{BB962C8B-B14F-4D97-AF65-F5344CB8AC3E}">
        <p14:creationId xmlns:p14="http://schemas.microsoft.com/office/powerpoint/2010/main" val="32039517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0" y="379296"/>
            <a:ext cx="8655113" cy="5755650"/>
          </a:xfrm>
          <a:prstGeom prst="rect">
            <a:avLst/>
          </a:prstGeom>
          <a:ln>
            <a:noFill/>
          </a:ln>
          <a:effectLst>
            <a:outerShdw blurRad="292100" dist="139700" dir="2700000" algn="tl" rotWithShape="0">
              <a:srgbClr val="333333">
                <a:alpha val="65000"/>
              </a:srgbClr>
            </a:outerShdw>
          </a:effectLst>
        </p:spPr>
      </p:pic>
      <p:sp>
        <p:nvSpPr>
          <p:cNvPr id="9" name="Left Arrow 8"/>
          <p:cNvSpPr/>
          <p:nvPr/>
        </p:nvSpPr>
        <p:spPr>
          <a:xfrm>
            <a:off x="3312058" y="479833"/>
            <a:ext cx="2427840" cy="1310626"/>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t>Your website</a:t>
            </a:r>
            <a:endParaRPr lang="en-US" sz="2800" dirty="0"/>
          </a:p>
        </p:txBody>
      </p:sp>
      <p:sp>
        <p:nvSpPr>
          <p:cNvPr id="11" name="Left Arrow 10"/>
          <p:cNvSpPr/>
          <p:nvPr/>
        </p:nvSpPr>
        <p:spPr>
          <a:xfrm>
            <a:off x="4878307" y="2859386"/>
            <a:ext cx="3548959" cy="1310626"/>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smtClean="0"/>
              <a:t>Your potential visitor</a:t>
            </a:r>
            <a:endParaRPr lang="en-US" sz="2800" dirty="0"/>
          </a:p>
        </p:txBody>
      </p:sp>
    </p:spTree>
    <p:extLst>
      <p:ext uri="{BB962C8B-B14F-4D97-AF65-F5344CB8AC3E}">
        <p14:creationId xmlns:p14="http://schemas.microsoft.com/office/powerpoint/2010/main" val="42320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7714"/>
            <a:ext cx="7772400" cy="1937668"/>
          </a:xfrm>
        </p:spPr>
        <p:txBody>
          <a:bodyPr>
            <a:normAutofit/>
          </a:bodyPr>
          <a:lstStyle/>
          <a:p>
            <a:r>
              <a:rPr lang="en-US" dirty="0" smtClean="0"/>
              <a:t>Introduction to Web Accessibility</a:t>
            </a:r>
            <a:endParaRPr lang="en-US" dirty="0"/>
          </a:p>
        </p:txBody>
      </p:sp>
      <p:sp>
        <p:nvSpPr>
          <p:cNvPr id="4" name="Content Placeholder 3"/>
          <p:cNvSpPr txBox="1">
            <a:spLocks/>
          </p:cNvSpPr>
          <p:nvPr/>
        </p:nvSpPr>
        <p:spPr>
          <a:xfrm>
            <a:off x="3270250" y="3267364"/>
            <a:ext cx="3060700" cy="23749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Justin W. Arndt</a:t>
            </a:r>
          </a:p>
          <a:p>
            <a:pPr marL="0" indent="0">
              <a:buFont typeface="Arial"/>
              <a:buNone/>
            </a:pPr>
            <a:r>
              <a:rPr lang="en-US" b="1" dirty="0" smtClean="0"/>
              <a:t>Web Developer</a:t>
            </a:r>
          </a:p>
          <a:p>
            <a:pPr marL="0" indent="0">
              <a:buFont typeface="Arial"/>
              <a:buNone/>
            </a:pPr>
            <a:r>
              <a:rPr lang="en-US" dirty="0" smtClean="0"/>
              <a:t>Web &amp; Digital Communications</a:t>
            </a:r>
          </a:p>
        </p:txBody>
      </p:sp>
      <p:sp>
        <p:nvSpPr>
          <p:cNvPr id="5" name="Rectangular Callout 4"/>
          <p:cNvSpPr/>
          <p:nvPr/>
        </p:nvSpPr>
        <p:spPr>
          <a:xfrm>
            <a:off x="4800600" y="2235200"/>
            <a:ext cx="4000500" cy="800100"/>
          </a:xfrm>
          <a:prstGeom prst="wedgeRectCallout">
            <a:avLst>
              <a:gd name="adj1" fmla="val -35815"/>
              <a:gd name="adj2" fmla="val -10099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t>…and Universal Design</a:t>
            </a:r>
            <a:endParaRPr lang="en-US" sz="3200" dirty="0"/>
          </a:p>
        </p:txBody>
      </p:sp>
    </p:spTree>
    <p:extLst>
      <p:ext uri="{BB962C8B-B14F-4D97-AF65-F5344CB8AC3E}">
        <p14:creationId xmlns:p14="http://schemas.microsoft.com/office/powerpoint/2010/main" val="204850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moral imperative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You have excluded this person from seeing your website. </a:t>
            </a:r>
          </a:p>
          <a:p>
            <a:r>
              <a:rPr lang="en-US" dirty="0" smtClean="0"/>
              <a:t>What if:</a:t>
            </a:r>
          </a:p>
          <a:p>
            <a:pPr lvl="1"/>
            <a:r>
              <a:rPr lang="en-US" dirty="0" smtClean="0"/>
              <a:t>This was your big sale to save your company?</a:t>
            </a:r>
          </a:p>
          <a:p>
            <a:pPr lvl="1"/>
            <a:r>
              <a:rPr lang="en-US" dirty="0" smtClean="0"/>
              <a:t>They </a:t>
            </a:r>
            <a:r>
              <a:rPr lang="en-US" i="1" dirty="0" smtClean="0"/>
              <a:t>needed </a:t>
            </a:r>
            <a:r>
              <a:rPr lang="en-US" dirty="0" smtClean="0"/>
              <a:t>the information on your site for a life-or-death reason?</a:t>
            </a:r>
          </a:p>
          <a:p>
            <a:pPr lvl="1"/>
            <a:endParaRPr lang="en-US" dirty="0" smtClean="0"/>
          </a:p>
        </p:txBody>
      </p:sp>
    </p:spTree>
    <p:extLst>
      <p:ext uri="{BB962C8B-B14F-4D97-AF65-F5344CB8AC3E}">
        <p14:creationId xmlns:p14="http://schemas.microsoft.com/office/powerpoint/2010/main" val="1663109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1324"/>
            <a:ext cx="3008313" cy="1162050"/>
          </a:xfrm>
        </p:spPr>
        <p:txBody>
          <a:bodyPr/>
          <a:lstStyle/>
          <a:p>
            <a:r>
              <a:rPr lang="en-US" dirty="0" smtClean="0"/>
              <a:t>Experiences of students with disabilities</a:t>
            </a:r>
            <a:endParaRPr lang="en-US" dirty="0"/>
          </a:p>
        </p:txBody>
      </p:sp>
      <p:sp>
        <p:nvSpPr>
          <p:cNvPr id="7" name="Text Placeholder 6"/>
          <p:cNvSpPr>
            <a:spLocks noGrp="1"/>
          </p:cNvSpPr>
          <p:nvPr>
            <p:ph type="body" sz="half" idx="2"/>
          </p:nvPr>
        </p:nvSpPr>
        <p:spPr>
          <a:xfrm>
            <a:off x="457200" y="2438400"/>
            <a:ext cx="3008313" cy="3687763"/>
          </a:xfrm>
        </p:spPr>
        <p:txBody>
          <a:bodyPr/>
          <a:lstStyle/>
          <a:p>
            <a:r>
              <a:rPr lang="en-US" dirty="0"/>
              <a:t>The students in the following video share some of their experiences with the web and accessibility</a:t>
            </a:r>
            <a:r>
              <a:rPr lang="en-US" dirty="0" smtClean="0"/>
              <a:t>.</a:t>
            </a:r>
          </a:p>
          <a:p>
            <a:endParaRPr lang="en-US" dirty="0"/>
          </a:p>
          <a:p>
            <a:r>
              <a:rPr lang="en-US" dirty="0" err="1" smtClean="0">
                <a:hlinkClick r:id="rId3"/>
              </a:rPr>
              <a:t>Youtube</a:t>
            </a:r>
            <a:endParaRPr lang="en-US"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endParaRPr lang="en-US" sz="4400" b="0" dirty="0"/>
          </a:p>
        </p:txBody>
      </p:sp>
      <p:pic>
        <p:nvPicPr>
          <p:cNvPr id="4" name="BEFgnYktC7U"/>
          <p:cNvPicPr>
            <a:picLocks noGrp="1" noRot="1" noChangeAspect="1"/>
          </p:cNvPicPr>
          <p:nvPr>
            <p:ph idx="1"/>
            <a:videoFile r:link="rId1"/>
          </p:nvPr>
        </p:nvPicPr>
        <p:blipFill>
          <a:blip r:embed="rId4"/>
          <a:stretch>
            <a:fillRect/>
          </a:stretch>
        </p:blipFill>
        <p:spPr>
          <a:xfrm>
            <a:off x="3844925" y="1914525"/>
            <a:ext cx="4572000" cy="2571750"/>
          </a:xfrm>
          <a:prstGeom prst="rect">
            <a:avLst/>
          </a:prstGeom>
        </p:spPr>
      </p:pic>
    </p:spTree>
    <p:extLst>
      <p:ext uri="{BB962C8B-B14F-4D97-AF65-F5344CB8AC3E}">
        <p14:creationId xmlns:p14="http://schemas.microsoft.com/office/powerpoint/2010/main" val="76695975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screen readers?</a:t>
            </a:r>
            <a:endParaRPr lang="en-US" dirty="0"/>
          </a:p>
        </p:txBody>
      </p:sp>
      <p:sp>
        <p:nvSpPr>
          <p:cNvPr id="3" name="Content Placeholder 2"/>
          <p:cNvSpPr>
            <a:spLocks noGrp="1"/>
          </p:cNvSpPr>
          <p:nvPr>
            <p:ph idx="1"/>
          </p:nvPr>
        </p:nvSpPr>
        <p:spPr/>
        <p:txBody>
          <a:bodyPr/>
          <a:lstStyle/>
          <a:p>
            <a:pPr marL="0" indent="0">
              <a:buNone/>
            </a:pPr>
            <a:r>
              <a:rPr lang="en-US" dirty="0" smtClean="0"/>
              <a:t>“Screen </a:t>
            </a:r>
            <a:r>
              <a:rPr lang="en-US" dirty="0"/>
              <a:t>readers are audio interfaces. Rather than displaying web content visually for users in a "window" or screen on the monitor, screen readers convert text into synthesized speech so that users can listen to the content</a:t>
            </a:r>
            <a:r>
              <a:rPr lang="en-US" dirty="0" smtClean="0"/>
              <a:t>.”</a:t>
            </a:r>
          </a:p>
          <a:p>
            <a:pPr marL="0" indent="0" algn="r">
              <a:buNone/>
            </a:pPr>
            <a:r>
              <a:rPr lang="en-US" dirty="0" err="1" smtClean="0">
                <a:hlinkClick r:id="rId2"/>
              </a:rPr>
              <a:t>WebAIM</a:t>
            </a:r>
            <a:endParaRPr lang="en-US" dirty="0"/>
          </a:p>
        </p:txBody>
      </p:sp>
    </p:spTree>
    <p:extLst>
      <p:ext uri="{BB962C8B-B14F-4D97-AF65-F5344CB8AC3E}">
        <p14:creationId xmlns:p14="http://schemas.microsoft.com/office/powerpoint/2010/main" val="193845726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1324"/>
            <a:ext cx="3008313" cy="1162050"/>
          </a:xfrm>
        </p:spPr>
        <p:txBody>
          <a:bodyPr/>
          <a:lstStyle/>
          <a:p>
            <a:r>
              <a:rPr lang="en-US" dirty="0" smtClean="0"/>
              <a:t>Mac OSX </a:t>
            </a:r>
            <a:r>
              <a:rPr lang="en-US" dirty="0" err="1" smtClean="0">
                <a:hlinkClick r:id="rId3"/>
              </a:rPr>
              <a:t>VoiceOver</a:t>
            </a:r>
            <a:r>
              <a:rPr lang="en-US" dirty="0" smtClean="0"/>
              <a:t> Demo</a:t>
            </a:r>
            <a:endParaRPr lang="en-US" dirty="0"/>
          </a:p>
        </p:txBody>
      </p:sp>
      <p:sp>
        <p:nvSpPr>
          <p:cNvPr id="7" name="Text Placeholder 6"/>
          <p:cNvSpPr>
            <a:spLocks noGrp="1"/>
          </p:cNvSpPr>
          <p:nvPr>
            <p:ph type="body" sz="half" idx="2"/>
          </p:nvPr>
        </p:nvSpPr>
        <p:spPr>
          <a:xfrm>
            <a:off x="457200" y="2438400"/>
            <a:ext cx="3008313" cy="3687763"/>
          </a:xfrm>
        </p:spPr>
        <p:txBody>
          <a:bodyPr/>
          <a:lstStyle/>
          <a:p>
            <a:r>
              <a:rPr lang="en-US" dirty="0" smtClean="0"/>
              <a:t>Demo </a:t>
            </a:r>
            <a:r>
              <a:rPr lang="en-US" dirty="0"/>
              <a:t>of UCSR Student Affairs </a:t>
            </a:r>
            <a:r>
              <a:rPr lang="en-US" dirty="0" smtClean="0"/>
              <a:t>homepage.</a:t>
            </a:r>
          </a:p>
          <a:p>
            <a:endParaRPr lang="en-US" dirty="0"/>
          </a:p>
          <a:p>
            <a:r>
              <a:rPr lang="en-US" dirty="0" err="1" smtClean="0">
                <a:hlinkClick r:id="rId4"/>
              </a:rPr>
              <a:t>Youtube</a:t>
            </a:r>
            <a:endParaRPr lang="en-US"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endParaRPr lang="en-US" sz="4400" b="0" dirty="0"/>
          </a:p>
        </p:txBody>
      </p:sp>
      <p:pic>
        <p:nvPicPr>
          <p:cNvPr id="4" name="2OZ_fpXOBLM"/>
          <p:cNvPicPr>
            <a:picLocks noGrp="1" noRot="1" noChangeAspect="1"/>
          </p:cNvPicPr>
          <p:nvPr>
            <p:ph idx="1"/>
            <a:videoFile r:link="rId1"/>
          </p:nvPr>
        </p:nvPicPr>
        <p:blipFill>
          <a:blip r:embed="rId5"/>
          <a:stretch>
            <a:fillRect/>
          </a:stretch>
        </p:blipFill>
        <p:spPr>
          <a:xfrm>
            <a:off x="3844925" y="1914525"/>
            <a:ext cx="4572000" cy="2571750"/>
          </a:xfrm>
          <a:prstGeom prst="rect">
            <a:avLst/>
          </a:prstGeom>
        </p:spPr>
      </p:pic>
    </p:spTree>
    <p:extLst>
      <p:ext uri="{BB962C8B-B14F-4D97-AF65-F5344CB8AC3E}">
        <p14:creationId xmlns:p14="http://schemas.microsoft.com/office/powerpoint/2010/main" val="418747473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938361" cy="1362075"/>
          </a:xfrm>
        </p:spPr>
        <p:txBody>
          <a:bodyPr/>
          <a:lstStyle/>
          <a:p>
            <a:r>
              <a:rPr lang="en-US" dirty="0" smtClean="0"/>
              <a:t>universal </a:t>
            </a:r>
            <a:r>
              <a:rPr lang="en-US" dirty="0" err="1" smtClean="0"/>
              <a:t>desigN</a:t>
            </a:r>
            <a:endParaRPr lang="en-US" dirty="0"/>
          </a:p>
        </p:txBody>
      </p:sp>
      <p:sp>
        <p:nvSpPr>
          <p:cNvPr id="3" name="Text Placeholder 2"/>
          <p:cNvSpPr>
            <a:spLocks noGrp="1"/>
          </p:cNvSpPr>
          <p:nvPr>
            <p:ph type="body" idx="1"/>
          </p:nvPr>
        </p:nvSpPr>
        <p:spPr/>
        <p:txBody>
          <a:bodyPr/>
          <a:lstStyle/>
          <a:p>
            <a:r>
              <a:rPr lang="en-US" dirty="0" smtClean="0"/>
              <a:t>Universal design = design for </a:t>
            </a:r>
            <a:r>
              <a:rPr lang="en-US" u="sng" dirty="0" smtClean="0"/>
              <a:t>everyone</a:t>
            </a:r>
            <a:endParaRPr lang="en-US" u="sng" dirty="0"/>
          </a:p>
        </p:txBody>
      </p:sp>
    </p:spTree>
    <p:extLst>
      <p:ext uri="{BB962C8B-B14F-4D97-AF65-F5344CB8AC3E}">
        <p14:creationId xmlns:p14="http://schemas.microsoft.com/office/powerpoint/2010/main" val="389036431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Universal Design?</a:t>
            </a:r>
            <a:endParaRPr lang="en-US" dirty="0"/>
          </a:p>
        </p:txBody>
      </p:sp>
      <p:sp>
        <p:nvSpPr>
          <p:cNvPr id="3" name="Content Placeholder 2"/>
          <p:cNvSpPr>
            <a:spLocks noGrp="1"/>
          </p:cNvSpPr>
          <p:nvPr>
            <p:ph idx="1"/>
          </p:nvPr>
        </p:nvSpPr>
        <p:spPr>
          <a:xfrm>
            <a:off x="457200" y="1993900"/>
            <a:ext cx="8229600" cy="4132263"/>
          </a:xfrm>
        </p:spPr>
        <p:txBody>
          <a:bodyPr/>
          <a:lstStyle/>
          <a:p>
            <a:pPr algn="ctr"/>
            <a:r>
              <a:rPr lang="en-US" dirty="0" smtClean="0"/>
              <a:t>Designing for everyone </a:t>
            </a:r>
            <a:r>
              <a:rPr lang="en-US" b="1" dirty="0" smtClean="0"/>
              <a:t>from the beginning</a:t>
            </a:r>
            <a:r>
              <a:rPr lang="en-US" dirty="0" smtClean="0"/>
              <a:t>, not </a:t>
            </a:r>
            <a:r>
              <a:rPr lang="en-US" b="1" dirty="0" smtClean="0"/>
              <a:t>accommodating</a:t>
            </a:r>
            <a:r>
              <a:rPr lang="en-US" dirty="0" smtClean="0"/>
              <a:t> later.</a:t>
            </a:r>
          </a:p>
          <a:p>
            <a:pPr marL="0" indent="0" algn="ctr">
              <a:buNone/>
            </a:pPr>
            <a:endParaRPr lang="en-US" dirty="0"/>
          </a:p>
          <a:p>
            <a:pPr marL="0" indent="0" algn="ctr">
              <a:buNone/>
            </a:pPr>
            <a:r>
              <a:rPr lang="en-US" dirty="0" smtClean="0"/>
              <a:t>Accommodation vs Universal Design</a:t>
            </a:r>
            <a:endParaRPr lang="en-US" dirty="0"/>
          </a:p>
        </p:txBody>
      </p:sp>
    </p:spTree>
    <p:extLst>
      <p:ext uri="{BB962C8B-B14F-4D97-AF65-F5344CB8AC3E}">
        <p14:creationId xmlns:p14="http://schemas.microsoft.com/office/powerpoint/2010/main" val="7509567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Accommodation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548" y="1800731"/>
            <a:ext cx="6658904" cy="4124901"/>
          </a:xfrm>
        </p:spPr>
      </p:pic>
    </p:spTree>
    <p:extLst>
      <p:ext uri="{BB962C8B-B14F-4D97-AF65-F5344CB8AC3E}">
        <p14:creationId xmlns:p14="http://schemas.microsoft.com/office/powerpoint/2010/main" val="225733878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Design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964" y="1454728"/>
            <a:ext cx="602807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287758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Accommodation vs Universal Design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2373" y="1417638"/>
            <a:ext cx="7643170" cy="4710258"/>
          </a:xfrm>
        </p:spPr>
      </p:pic>
    </p:spTree>
    <p:extLst>
      <p:ext uri="{BB962C8B-B14F-4D97-AF65-F5344CB8AC3E}">
        <p14:creationId xmlns:p14="http://schemas.microsoft.com/office/powerpoint/2010/main" val="173495881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Universal Design?</a:t>
            </a:r>
            <a:endParaRPr lang="en-US" dirty="0"/>
          </a:p>
        </p:txBody>
      </p:sp>
      <p:sp>
        <p:nvSpPr>
          <p:cNvPr id="3" name="Content Placeholder 2"/>
          <p:cNvSpPr>
            <a:spLocks noGrp="1"/>
          </p:cNvSpPr>
          <p:nvPr>
            <p:ph idx="1"/>
          </p:nvPr>
        </p:nvSpPr>
        <p:spPr>
          <a:xfrm>
            <a:off x="457200" y="1993900"/>
            <a:ext cx="8229600" cy="4132263"/>
          </a:xfrm>
        </p:spPr>
        <p:txBody>
          <a:bodyPr/>
          <a:lstStyle/>
          <a:p>
            <a:pPr marL="0" indent="0" algn="ctr">
              <a:buNone/>
            </a:pPr>
            <a:r>
              <a:rPr lang="en-US" dirty="0"/>
              <a:t>Designing for everyone </a:t>
            </a:r>
            <a:r>
              <a:rPr lang="en-US" b="1" dirty="0"/>
              <a:t>from the beginning</a:t>
            </a:r>
            <a:r>
              <a:rPr lang="en-US" dirty="0"/>
              <a:t>, not </a:t>
            </a:r>
            <a:r>
              <a:rPr lang="en-US" b="1" dirty="0"/>
              <a:t>accommodating</a:t>
            </a:r>
            <a:r>
              <a:rPr lang="en-US" dirty="0"/>
              <a:t> later</a:t>
            </a:r>
            <a:r>
              <a:rPr lang="en-US" dirty="0" smtClean="0"/>
              <a:t>.</a:t>
            </a:r>
          </a:p>
          <a:p>
            <a:pPr marL="0" indent="0" algn="ctr">
              <a:buNone/>
            </a:pPr>
            <a:endParaRPr lang="en-US" dirty="0"/>
          </a:p>
          <a:p>
            <a:pPr marL="0" indent="0" algn="ctr">
              <a:buNone/>
            </a:pPr>
            <a:r>
              <a:rPr lang="en-US" i="1" dirty="0" smtClean="0"/>
              <a:t>How?</a:t>
            </a:r>
            <a:endParaRPr lang="en-US" i="1" dirty="0"/>
          </a:p>
        </p:txBody>
      </p:sp>
    </p:spTree>
    <p:extLst>
      <p:ext uri="{BB962C8B-B14F-4D97-AF65-F5344CB8AC3E}">
        <p14:creationId xmlns:p14="http://schemas.microsoft.com/office/powerpoint/2010/main" val="136416831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pPr marL="514350" indent="-514350">
              <a:buAutoNum type="arabicPeriod"/>
            </a:pPr>
            <a:r>
              <a:rPr lang="en-US" sz="3000" b="1" dirty="0" smtClean="0"/>
              <a:t>What</a:t>
            </a:r>
            <a:r>
              <a:rPr lang="en-US" sz="3000" dirty="0" smtClean="0"/>
              <a:t> is Web Accessibility and Universal Design?</a:t>
            </a:r>
          </a:p>
          <a:p>
            <a:pPr marL="514350" indent="-514350">
              <a:buAutoNum type="arabicPeriod"/>
            </a:pPr>
            <a:r>
              <a:rPr lang="en-US" sz="3000" b="1" dirty="0" smtClean="0"/>
              <a:t>Why</a:t>
            </a:r>
            <a:r>
              <a:rPr lang="en-US" sz="3000" dirty="0" smtClean="0"/>
              <a:t> do we need to worry about it?</a:t>
            </a:r>
          </a:p>
          <a:p>
            <a:pPr marL="914400" lvl="1" indent="-514350">
              <a:buFont typeface="Wingdings" panose="05000000000000000000" pitchFamily="2" charset="2"/>
              <a:buChar char="§"/>
            </a:pPr>
            <a:r>
              <a:rPr lang="en-US" sz="3000" dirty="0" smtClean="0"/>
              <a:t>Legal</a:t>
            </a:r>
          </a:p>
          <a:p>
            <a:pPr marL="914400" lvl="1" indent="-514350">
              <a:buFont typeface="Wingdings" panose="05000000000000000000" pitchFamily="2" charset="2"/>
              <a:buChar char="§"/>
            </a:pPr>
            <a:r>
              <a:rPr lang="en-US" sz="3000" dirty="0" smtClean="0"/>
              <a:t>Moral</a:t>
            </a:r>
          </a:p>
          <a:p>
            <a:pPr marL="514350" indent="-514350">
              <a:buFont typeface="+mj-lt"/>
              <a:buAutoNum type="arabicPeriod"/>
            </a:pPr>
            <a:r>
              <a:rPr lang="en-US" sz="3000" b="1" dirty="0" smtClean="0"/>
              <a:t>How</a:t>
            </a:r>
            <a:r>
              <a:rPr lang="en-US" sz="3000" dirty="0" smtClean="0"/>
              <a:t> you can build with accessibility in mind</a:t>
            </a:r>
          </a:p>
        </p:txBody>
      </p:sp>
    </p:spTree>
    <p:extLst>
      <p:ext uri="{BB962C8B-B14F-4D97-AF65-F5344CB8AC3E}">
        <p14:creationId xmlns:p14="http://schemas.microsoft.com/office/powerpoint/2010/main" val="3280463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Universal Design </a:t>
            </a:r>
            <a:r>
              <a:rPr lang="en-US" dirty="0" err="1" smtClean="0"/>
              <a:t>Cheatsheet</a:t>
            </a:r>
            <a:endParaRPr lang="en-US" dirty="0"/>
          </a:p>
        </p:txBody>
      </p:sp>
      <p:sp>
        <p:nvSpPr>
          <p:cNvPr id="3" name="Content Placeholder 2"/>
          <p:cNvSpPr>
            <a:spLocks noGrp="1"/>
          </p:cNvSpPr>
          <p:nvPr>
            <p:ph idx="1"/>
          </p:nvPr>
        </p:nvSpPr>
        <p:spPr>
          <a:xfrm>
            <a:off x="261257" y="1600200"/>
            <a:ext cx="8647612" cy="4525963"/>
          </a:xfrm>
        </p:spPr>
        <p:txBody>
          <a:bodyPr>
            <a:normAutofit fontScale="85000" lnSpcReduction="10000"/>
          </a:bodyPr>
          <a:lstStyle/>
          <a:p>
            <a:pPr marL="514350" indent="-514350">
              <a:buFont typeface="+mj-lt"/>
              <a:buAutoNum type="arabicPeriod"/>
            </a:pPr>
            <a:r>
              <a:rPr lang="en-US" b="1" dirty="0" smtClean="0"/>
              <a:t>Images</a:t>
            </a:r>
            <a:r>
              <a:rPr lang="en-US" dirty="0" smtClean="0"/>
              <a:t> - alt text (aka image description) = “what you would write if you couldn’t use an image”</a:t>
            </a:r>
          </a:p>
          <a:p>
            <a:pPr marL="514350" indent="-514350">
              <a:buFont typeface="+mj-lt"/>
              <a:buAutoNum type="arabicPeriod"/>
            </a:pPr>
            <a:r>
              <a:rPr lang="en-US" b="1" dirty="0"/>
              <a:t>Headings</a:t>
            </a:r>
            <a:r>
              <a:rPr lang="en-US" dirty="0"/>
              <a:t> are important! Don’t fake them with </a:t>
            </a:r>
            <a:r>
              <a:rPr lang="en-US" b="1" strike="sngStrike" dirty="0"/>
              <a:t>bold text</a:t>
            </a:r>
          </a:p>
          <a:p>
            <a:pPr marL="514350" indent="-514350">
              <a:buFont typeface="+mj-lt"/>
              <a:buAutoNum type="arabicPeriod"/>
            </a:pPr>
            <a:r>
              <a:rPr lang="en-US" b="1" dirty="0"/>
              <a:t>Links</a:t>
            </a:r>
            <a:r>
              <a:rPr lang="en-US" dirty="0"/>
              <a:t> - use obvious links: </a:t>
            </a:r>
            <a:r>
              <a:rPr lang="en-US" i="1" dirty="0">
                <a:hlinkClick r:id="" action="ppaction://noaction"/>
              </a:rPr>
              <a:t>click here</a:t>
            </a:r>
            <a:r>
              <a:rPr lang="en-US" i="1" dirty="0"/>
              <a:t> = </a:t>
            </a:r>
            <a:r>
              <a:rPr lang="en-US" i="1" dirty="0" smtClean="0"/>
              <a:t>FAIL</a:t>
            </a:r>
            <a:endParaRPr lang="en-US" dirty="0" smtClean="0"/>
          </a:p>
          <a:p>
            <a:pPr marL="514350" indent="-514350">
              <a:buFont typeface="+mj-lt"/>
              <a:buAutoNum type="arabicPeriod"/>
            </a:pPr>
            <a:r>
              <a:rPr lang="en-US" b="1" dirty="0" smtClean="0"/>
              <a:t>Color</a:t>
            </a:r>
            <a:r>
              <a:rPr lang="en-US" dirty="0" smtClean="0"/>
              <a:t> - do not rely on color alone to establish meaning</a:t>
            </a:r>
          </a:p>
          <a:p>
            <a:pPr marL="514350" indent="-514350">
              <a:buFont typeface="+mj-lt"/>
              <a:buAutoNum type="arabicPeriod"/>
            </a:pPr>
            <a:r>
              <a:rPr lang="en-US" b="1" dirty="0" smtClean="0"/>
              <a:t>Contrast</a:t>
            </a:r>
            <a:r>
              <a:rPr lang="en-US" dirty="0" smtClean="0"/>
              <a:t> - Color contrast &gt; 4.5/1</a:t>
            </a:r>
          </a:p>
          <a:p>
            <a:pPr marL="514350" indent="-514350">
              <a:buFont typeface="+mj-lt"/>
              <a:buAutoNum type="arabicPeriod"/>
            </a:pPr>
            <a:r>
              <a:rPr lang="en-US" b="1" dirty="0" smtClean="0"/>
              <a:t>Transcripts</a:t>
            </a:r>
            <a:r>
              <a:rPr lang="en-US" dirty="0" smtClean="0"/>
              <a:t> must at least be used on any videos or audio on your site</a:t>
            </a:r>
          </a:p>
          <a:p>
            <a:pPr marL="514350" indent="-514350">
              <a:buFont typeface="+mj-lt"/>
              <a:buAutoNum type="arabicPeriod"/>
            </a:pPr>
            <a:r>
              <a:rPr lang="en-US" b="1" dirty="0" smtClean="0"/>
              <a:t>Use HTML pages</a:t>
            </a:r>
            <a:r>
              <a:rPr lang="en-US" dirty="0" smtClean="0"/>
              <a:t>, not PDF as much as possible. Convert. (Never .doc/</a:t>
            </a:r>
            <a:r>
              <a:rPr lang="en-US" dirty="0" err="1" smtClean="0"/>
              <a:t>docx</a:t>
            </a:r>
            <a:r>
              <a:rPr lang="en-US" dirty="0" smtClean="0"/>
              <a:t> files.)</a:t>
            </a:r>
          </a:p>
        </p:txBody>
      </p:sp>
    </p:spTree>
    <p:extLst>
      <p:ext uri="{BB962C8B-B14F-4D97-AF65-F5344CB8AC3E}">
        <p14:creationId xmlns:p14="http://schemas.microsoft.com/office/powerpoint/2010/main" val="3179159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Accessible images</a:t>
            </a:r>
            <a:endParaRPr lang="en-US" dirty="0"/>
          </a:p>
        </p:txBody>
      </p:sp>
      <p:sp>
        <p:nvSpPr>
          <p:cNvPr id="8" name="Text Placeholder 7"/>
          <p:cNvSpPr>
            <a:spLocks noGrp="1"/>
          </p:cNvSpPr>
          <p:nvPr>
            <p:ph type="body" idx="1"/>
          </p:nvPr>
        </p:nvSpPr>
        <p:spPr/>
        <p:txBody>
          <a:bodyPr/>
          <a:lstStyle/>
          <a:p>
            <a:r>
              <a:rPr lang="en-US" dirty="0" smtClean="0"/>
              <a:t>What text would you use if you could not use an image?</a:t>
            </a:r>
            <a:endParaRPr lang="en-US" dirty="0"/>
          </a:p>
        </p:txBody>
      </p:sp>
    </p:spTree>
    <p:extLst>
      <p:ext uri="{BB962C8B-B14F-4D97-AF65-F5344CB8AC3E}">
        <p14:creationId xmlns:p14="http://schemas.microsoft.com/office/powerpoint/2010/main" val="38717869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Images on the web</a:t>
            </a:r>
            <a:endParaRPr lang="en-US" dirty="0"/>
          </a:p>
        </p:txBody>
      </p:sp>
      <p:sp>
        <p:nvSpPr>
          <p:cNvPr id="4" name="Text Placeholder 3"/>
          <p:cNvSpPr>
            <a:spLocks noGrp="1"/>
          </p:cNvSpPr>
          <p:nvPr>
            <p:ph idx="1"/>
          </p:nvPr>
        </p:nvSpPr>
        <p:spPr/>
        <p:txBody>
          <a:bodyPr>
            <a:normAutofit/>
          </a:bodyPr>
          <a:lstStyle/>
          <a:p>
            <a:r>
              <a:rPr lang="en-US" dirty="0" smtClean="0"/>
              <a:t>By itself, an image is meaningless to </a:t>
            </a:r>
            <a:r>
              <a:rPr lang="en-US" dirty="0"/>
              <a:t>a blind </a:t>
            </a:r>
            <a:r>
              <a:rPr lang="en-US" dirty="0" smtClean="0"/>
              <a:t>person because </a:t>
            </a:r>
            <a:r>
              <a:rPr lang="en-US" i="1" dirty="0" smtClean="0"/>
              <a:t>screen </a:t>
            </a:r>
            <a:r>
              <a:rPr lang="en-US" i="1" dirty="0"/>
              <a:t>readers </a:t>
            </a:r>
            <a:r>
              <a:rPr lang="en-US" i="1" dirty="0" smtClean="0"/>
              <a:t>only read </a:t>
            </a:r>
            <a:r>
              <a:rPr lang="en-US" i="1" dirty="0"/>
              <a:t>text</a:t>
            </a:r>
            <a:r>
              <a:rPr lang="en-US" dirty="0" smtClean="0"/>
              <a:t>.</a:t>
            </a:r>
          </a:p>
          <a:p>
            <a:r>
              <a:rPr lang="en-US" dirty="0" smtClean="0"/>
              <a:t>Every image on the web needs </a:t>
            </a:r>
            <a:r>
              <a:rPr lang="en-US" b="1" dirty="0" smtClean="0"/>
              <a:t>alternative text</a:t>
            </a:r>
            <a:r>
              <a:rPr lang="en-US" dirty="0" smtClean="0"/>
              <a:t>.</a:t>
            </a:r>
          </a:p>
        </p:txBody>
      </p:sp>
    </p:spTree>
    <p:extLst>
      <p:ext uri="{BB962C8B-B14F-4D97-AF65-F5344CB8AC3E}">
        <p14:creationId xmlns:p14="http://schemas.microsoft.com/office/powerpoint/2010/main" val="201899081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Text (alt text)</a:t>
            </a:r>
            <a:endParaRPr lang="en-US" dirty="0"/>
          </a:p>
        </p:txBody>
      </p:sp>
      <p:sp>
        <p:nvSpPr>
          <p:cNvPr id="3" name="Content Placeholder 2"/>
          <p:cNvSpPr>
            <a:spLocks noGrp="1"/>
          </p:cNvSpPr>
          <p:nvPr>
            <p:ph idx="1"/>
          </p:nvPr>
        </p:nvSpPr>
        <p:spPr/>
        <p:txBody>
          <a:bodyPr/>
          <a:lstStyle/>
          <a:p>
            <a:r>
              <a:rPr lang="en-US" dirty="0" smtClean="0"/>
              <a:t>Read by a screen reader when the image is selected.</a:t>
            </a:r>
          </a:p>
          <a:p>
            <a:r>
              <a:rPr lang="en-US" dirty="0"/>
              <a:t>Displays if an image does not load</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472" y="4030334"/>
            <a:ext cx="1467055" cy="543001"/>
          </a:xfrm>
          <a:prstGeom prst="rect">
            <a:avLst/>
          </a:prstGeom>
        </p:spPr>
      </p:pic>
    </p:spTree>
    <p:extLst>
      <p:ext uri="{BB962C8B-B14F-4D97-AF65-F5344CB8AC3E}">
        <p14:creationId xmlns:p14="http://schemas.microsoft.com/office/powerpoint/2010/main" val="134202783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Alt Text Rule</a:t>
            </a:r>
            <a:endParaRPr lang="en-US" dirty="0"/>
          </a:p>
        </p:txBody>
      </p:sp>
      <p:sp>
        <p:nvSpPr>
          <p:cNvPr id="3" name="Content Placeholder 2"/>
          <p:cNvSpPr>
            <a:spLocks noGrp="1"/>
          </p:cNvSpPr>
          <p:nvPr>
            <p:ph idx="1"/>
          </p:nvPr>
        </p:nvSpPr>
        <p:spPr>
          <a:xfrm>
            <a:off x="457200" y="1600201"/>
            <a:ext cx="8229600" cy="1641764"/>
          </a:xfrm>
        </p:spPr>
        <p:txBody>
          <a:bodyPr/>
          <a:lstStyle/>
          <a:p>
            <a:r>
              <a:rPr lang="en-US" b="1" dirty="0"/>
              <a:t>What text would you use if you could not use the </a:t>
            </a:r>
            <a:r>
              <a:rPr lang="en-US" b="1" dirty="0" smtClean="0"/>
              <a:t>image? </a:t>
            </a:r>
            <a:r>
              <a:rPr lang="en-US" dirty="0" smtClean="0"/>
              <a:t>(in 255 characters or less.)</a:t>
            </a:r>
            <a:endParaRPr lang="en-US" dirty="0"/>
          </a:p>
        </p:txBody>
      </p:sp>
    </p:spTree>
    <p:extLst>
      <p:ext uri="{BB962C8B-B14F-4D97-AF65-F5344CB8AC3E}">
        <p14:creationId xmlns:p14="http://schemas.microsoft.com/office/powerpoint/2010/main" val="379702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image description?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9876"/>
            <a:ext cx="8229600" cy="3726611"/>
          </a:xfrm>
        </p:spPr>
      </p:pic>
    </p:spTree>
    <p:extLst>
      <p:ext uri="{BB962C8B-B14F-4D97-AF65-F5344CB8AC3E}">
        <p14:creationId xmlns:p14="http://schemas.microsoft.com/office/powerpoint/2010/main" val="78294816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for this?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9876"/>
            <a:ext cx="8229600" cy="3726611"/>
          </a:xfrm>
        </p:spPr>
      </p:pic>
    </p:spTree>
    <p:extLst>
      <p:ext uri="{BB962C8B-B14F-4D97-AF65-F5344CB8AC3E}">
        <p14:creationId xmlns:p14="http://schemas.microsoft.com/office/powerpoint/2010/main" val="153959922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this?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4050" y="2101056"/>
            <a:ext cx="5295900" cy="3524250"/>
          </a:xfrm>
        </p:spPr>
      </p:pic>
    </p:spTree>
    <p:extLst>
      <p:ext uri="{BB962C8B-B14F-4D97-AF65-F5344CB8AC3E}">
        <p14:creationId xmlns:p14="http://schemas.microsoft.com/office/powerpoint/2010/main" val="206787240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headings</a:t>
            </a:r>
            <a:endParaRPr lang="en-US" dirty="0"/>
          </a:p>
        </p:txBody>
      </p:sp>
      <p:sp>
        <p:nvSpPr>
          <p:cNvPr id="3" name="Text Placeholder 2"/>
          <p:cNvSpPr>
            <a:spLocks noGrp="1"/>
          </p:cNvSpPr>
          <p:nvPr>
            <p:ph type="body" idx="1"/>
          </p:nvPr>
        </p:nvSpPr>
        <p:spPr/>
        <p:txBody>
          <a:bodyPr/>
          <a:lstStyle/>
          <a:p>
            <a:r>
              <a:rPr lang="en-US" dirty="0" smtClean="0"/>
              <a:t>Web pages need to be easily navigable.</a:t>
            </a:r>
            <a:endParaRPr lang="en-US" dirty="0"/>
          </a:p>
        </p:txBody>
      </p:sp>
    </p:spTree>
    <p:extLst>
      <p:ext uri="{BB962C8B-B14F-4D97-AF65-F5344CB8AC3E}">
        <p14:creationId xmlns:p14="http://schemas.microsoft.com/office/powerpoint/2010/main" val="30305471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Over 65% of </a:t>
            </a:r>
            <a:r>
              <a:rPr lang="en-US" dirty="0" smtClean="0"/>
              <a:t>people </a:t>
            </a:r>
            <a:r>
              <a:rPr lang="en-US" dirty="0"/>
              <a:t>using assistive technologies use </a:t>
            </a:r>
            <a:r>
              <a:rPr lang="en-US" dirty="0" smtClean="0"/>
              <a:t>headings!</a:t>
            </a:r>
          </a:p>
          <a:p>
            <a:pPr marL="0" indent="0">
              <a:buNone/>
            </a:pPr>
            <a:endParaRPr lang="en-US" dirty="0" smtClean="0"/>
          </a:p>
          <a:p>
            <a:r>
              <a:rPr lang="en-US" dirty="0" smtClean="0"/>
              <a:t>Screen </a:t>
            </a:r>
            <a:r>
              <a:rPr lang="en-US" dirty="0"/>
              <a:t>reader users must listen to web </a:t>
            </a:r>
            <a:r>
              <a:rPr lang="en-US" dirty="0" smtClean="0"/>
              <a:t>content and can't </a:t>
            </a:r>
            <a:r>
              <a:rPr lang="en-US" dirty="0"/>
              <a:t>just glance at a </a:t>
            </a:r>
            <a:r>
              <a:rPr lang="en-US" dirty="0" smtClean="0"/>
              <a:t>page.</a:t>
            </a:r>
            <a:endParaRPr lang="en-US" dirty="0"/>
          </a:p>
        </p:txBody>
      </p:sp>
    </p:spTree>
    <p:extLst>
      <p:ext uri="{BB962C8B-B14F-4D97-AF65-F5344CB8AC3E}">
        <p14:creationId xmlns:p14="http://schemas.microsoft.com/office/powerpoint/2010/main" val="2088206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is Web accessibility?</a:t>
            </a:r>
            <a:endParaRPr lang="en-US" dirty="0"/>
          </a:p>
        </p:txBody>
      </p:sp>
    </p:spTree>
    <p:extLst>
      <p:ext uri="{BB962C8B-B14F-4D97-AF65-F5344CB8AC3E}">
        <p14:creationId xmlns:p14="http://schemas.microsoft.com/office/powerpoint/2010/main" val="2571483580"/>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Headings create a natural nesting of content on a web page.</a:t>
            </a:r>
          </a:p>
          <a:p>
            <a:endParaRPr lang="en-US" dirty="0"/>
          </a:p>
          <a:p>
            <a:r>
              <a:rPr lang="en-US" dirty="0" smtClean="0"/>
              <a:t>Heading 2</a:t>
            </a:r>
          </a:p>
          <a:p>
            <a:pPr lvl="1"/>
            <a:r>
              <a:rPr lang="en-US" dirty="0" smtClean="0"/>
              <a:t>Heading 3</a:t>
            </a:r>
          </a:p>
          <a:p>
            <a:r>
              <a:rPr lang="en-US" dirty="0" smtClean="0"/>
              <a:t>Heading 2</a:t>
            </a:r>
          </a:p>
          <a:p>
            <a:pPr lvl="1"/>
            <a:r>
              <a:rPr lang="en-US" dirty="0" smtClean="0"/>
              <a:t>Heading 3</a:t>
            </a:r>
          </a:p>
          <a:p>
            <a:pPr lvl="2"/>
            <a:r>
              <a:rPr lang="en-US" dirty="0" smtClean="0"/>
              <a:t>Heading 4</a:t>
            </a:r>
          </a:p>
          <a:p>
            <a:pPr lvl="1"/>
            <a:r>
              <a:rPr lang="en-US" dirty="0" smtClean="0"/>
              <a:t>Heading 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764" y="3132859"/>
            <a:ext cx="2674035" cy="1901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142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74638"/>
            <a:ext cx="8229600" cy="1143000"/>
          </a:xfrm>
        </p:spPr>
        <p:txBody>
          <a:bodyPr/>
          <a:lstStyle/>
          <a:p>
            <a:r>
              <a:rPr lang="en-US" dirty="0" smtClean="0"/>
              <a:t>Examples</a:t>
            </a:r>
            <a:endParaRPr lang="en-US" dirty="0"/>
          </a:p>
        </p:txBody>
      </p:sp>
      <p:sp>
        <p:nvSpPr>
          <p:cNvPr id="5" name="Text Placeholder 4"/>
          <p:cNvSpPr>
            <a:spLocks noGrp="1"/>
          </p:cNvSpPr>
          <p:nvPr>
            <p:ph type="body" idx="1"/>
          </p:nvPr>
        </p:nvSpPr>
        <p:spPr/>
        <p:txBody>
          <a:bodyPr/>
          <a:lstStyle/>
          <a:p>
            <a:r>
              <a:rPr lang="en-US" dirty="0" smtClean="0"/>
              <a:t>Bad Example</a:t>
            </a:r>
            <a:endParaRPr lang="en-US" dirty="0"/>
          </a:p>
        </p:txBody>
      </p:sp>
      <p:sp>
        <p:nvSpPr>
          <p:cNvPr id="6" name="Content Placeholder 5"/>
          <p:cNvSpPr>
            <a:spLocks noGrp="1"/>
          </p:cNvSpPr>
          <p:nvPr>
            <p:ph sz="half" idx="2"/>
          </p:nvPr>
        </p:nvSpPr>
        <p:spPr>
          <a:xfrm>
            <a:off x="457200" y="2412274"/>
            <a:ext cx="3862251" cy="360828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buNone/>
            </a:pPr>
            <a:r>
              <a:rPr lang="en-US" b="1" dirty="0" smtClean="0"/>
              <a:t>Manually Bolded Text:</a:t>
            </a:r>
          </a:p>
          <a:p>
            <a:pPr marL="0" indent="0">
              <a:buNone/>
            </a:pPr>
            <a:r>
              <a:rPr lang="en-US" dirty="0" smtClean="0"/>
              <a:t>Lorem </a:t>
            </a:r>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smtClean="0"/>
              <a:t>elit</a:t>
            </a:r>
            <a:r>
              <a:rPr lang="en-US" dirty="0" smtClean="0"/>
              <a:t>.</a:t>
            </a:r>
          </a:p>
          <a:p>
            <a:pPr marL="0" indent="0">
              <a:buNone/>
            </a:pPr>
            <a:r>
              <a:rPr lang="en-US" b="1" dirty="0"/>
              <a:t>Manually Bolded Text</a:t>
            </a:r>
            <a:r>
              <a:rPr lang="en-US" b="1" dirty="0" smtClean="0"/>
              <a:t>:</a:t>
            </a:r>
            <a:endParaRPr lang="en-US" dirty="0"/>
          </a:p>
          <a:p>
            <a:pPr marL="0" indent="0">
              <a:buNone/>
            </a:pPr>
            <a:r>
              <a:rPr lang="en-US" dirty="0" err="1" smtClean="0"/>
              <a:t>Donec</a:t>
            </a:r>
            <a:r>
              <a:rPr lang="en-US" dirty="0" smtClean="0"/>
              <a:t> </a:t>
            </a:r>
            <a:r>
              <a:rPr lang="en-US" dirty="0" err="1" smtClean="0"/>
              <a:t>sem</a:t>
            </a:r>
            <a:r>
              <a:rPr lang="en-US" dirty="0" smtClean="0"/>
              <a:t> nisi, </a:t>
            </a:r>
            <a:r>
              <a:rPr lang="en-US" dirty="0" err="1" smtClean="0"/>
              <a:t>condimentum</a:t>
            </a:r>
            <a:r>
              <a:rPr lang="en-US" dirty="0" smtClean="0"/>
              <a:t> id lorem </a:t>
            </a:r>
            <a:r>
              <a:rPr lang="en-US" dirty="0" err="1" smtClean="0"/>
              <a:t>accumsan</a:t>
            </a:r>
            <a:r>
              <a:rPr lang="en-US" dirty="0" smtClean="0"/>
              <a:t>, </a:t>
            </a:r>
            <a:r>
              <a:rPr lang="en-US" dirty="0" err="1" smtClean="0"/>
              <a:t>imperdiet</a:t>
            </a:r>
            <a:r>
              <a:rPr lang="en-US" dirty="0" smtClean="0"/>
              <a:t>.</a:t>
            </a:r>
            <a:endParaRPr lang="en-US" dirty="0"/>
          </a:p>
          <a:p>
            <a:pPr marL="0" indent="0">
              <a:buNone/>
            </a:pPr>
            <a:r>
              <a:rPr lang="en-US" b="1" dirty="0"/>
              <a:t>Manually Bolded Text:</a:t>
            </a:r>
          </a:p>
          <a:p>
            <a:pPr marL="0" indent="0">
              <a:buNone/>
            </a:pPr>
            <a:r>
              <a:rPr lang="en-US" dirty="0" err="1" smtClean="0"/>
              <a:t>Fusce</a:t>
            </a:r>
            <a:r>
              <a:rPr lang="en-US" dirty="0" smtClean="0"/>
              <a:t> </a:t>
            </a:r>
            <a:r>
              <a:rPr lang="en-US" dirty="0"/>
              <a:t>at nisi </a:t>
            </a:r>
            <a:r>
              <a:rPr lang="en-US" dirty="0" err="1"/>
              <a:t>pellentesque</a:t>
            </a:r>
            <a:r>
              <a:rPr lang="en-US" dirty="0"/>
              <a:t>, </a:t>
            </a:r>
            <a:r>
              <a:rPr lang="en-US" dirty="0" err="1"/>
              <a:t>lobortis</a:t>
            </a:r>
            <a:r>
              <a:rPr lang="en-US" dirty="0"/>
              <a:t> </a:t>
            </a:r>
            <a:r>
              <a:rPr lang="en-US" dirty="0" err="1"/>
              <a:t>sapien</a:t>
            </a:r>
            <a:r>
              <a:rPr lang="en-US" dirty="0"/>
              <a:t> </a:t>
            </a:r>
            <a:r>
              <a:rPr lang="en-US" dirty="0" err="1"/>
              <a:t>sed</a:t>
            </a:r>
            <a:r>
              <a:rPr lang="en-US" dirty="0"/>
              <a:t>, </a:t>
            </a:r>
            <a:r>
              <a:rPr lang="en-US" dirty="0" err="1"/>
              <a:t>vehicula</a:t>
            </a:r>
            <a:r>
              <a:rPr lang="en-US" dirty="0"/>
              <a:t> </a:t>
            </a:r>
            <a:r>
              <a:rPr lang="en-US" dirty="0" smtClean="0"/>
              <a:t>ipsum.</a:t>
            </a:r>
          </a:p>
          <a:p>
            <a:pPr marL="0" indent="0">
              <a:buNone/>
            </a:pPr>
            <a:r>
              <a:rPr lang="en-US" b="1" dirty="0"/>
              <a:t>Manually Bolded Text</a:t>
            </a:r>
            <a:r>
              <a:rPr lang="en-US" b="1" dirty="0" smtClean="0"/>
              <a:t>:</a:t>
            </a:r>
            <a:endParaRPr lang="en-US" dirty="0"/>
          </a:p>
          <a:p>
            <a:pPr marL="0" indent="0">
              <a:buNone/>
            </a:pPr>
            <a:r>
              <a:rPr lang="en-US" dirty="0" smtClean="0"/>
              <a:t>Maecenas in </a:t>
            </a:r>
            <a:r>
              <a:rPr lang="en-US" dirty="0" err="1" smtClean="0"/>
              <a:t>nulla</a:t>
            </a:r>
            <a:r>
              <a:rPr lang="en-US" dirty="0" smtClean="0"/>
              <a:t> sit </a:t>
            </a:r>
            <a:r>
              <a:rPr lang="en-US" dirty="0" err="1" smtClean="0"/>
              <a:t>amet</a:t>
            </a:r>
            <a:r>
              <a:rPr lang="en-US" dirty="0" smtClean="0"/>
              <a:t> </a:t>
            </a:r>
            <a:r>
              <a:rPr lang="en-US" dirty="0" err="1" smtClean="0"/>
              <a:t>nunc</a:t>
            </a:r>
            <a:r>
              <a:rPr lang="en-US" dirty="0" smtClean="0"/>
              <a:t> cursus </a:t>
            </a:r>
            <a:r>
              <a:rPr lang="en-US" dirty="0" err="1" smtClean="0"/>
              <a:t>pulvinar</a:t>
            </a:r>
            <a:r>
              <a:rPr lang="en-US" dirty="0" smtClean="0"/>
              <a:t> et.</a:t>
            </a:r>
            <a:endParaRPr lang="en-US" dirty="0"/>
          </a:p>
        </p:txBody>
      </p:sp>
      <p:sp>
        <p:nvSpPr>
          <p:cNvPr id="7" name="Text Placeholder 6"/>
          <p:cNvSpPr>
            <a:spLocks noGrp="1"/>
          </p:cNvSpPr>
          <p:nvPr>
            <p:ph type="body" sz="quarter" idx="3"/>
          </p:nvPr>
        </p:nvSpPr>
        <p:spPr>
          <a:xfrm>
            <a:off x="4812664" y="1554935"/>
            <a:ext cx="4041775" cy="639762"/>
          </a:xfrm>
        </p:spPr>
        <p:txBody>
          <a:bodyPr/>
          <a:lstStyle/>
          <a:p>
            <a:r>
              <a:rPr lang="en-US" dirty="0" smtClean="0"/>
              <a:t>Good Example</a:t>
            </a:r>
            <a:endParaRPr lang="en-US" dirty="0"/>
          </a:p>
        </p:txBody>
      </p:sp>
      <p:sp>
        <p:nvSpPr>
          <p:cNvPr id="8" name="Content Placeholder 7"/>
          <p:cNvSpPr>
            <a:spLocks noGrp="1"/>
          </p:cNvSpPr>
          <p:nvPr>
            <p:ph sz="quarter" idx="4"/>
          </p:nvPr>
        </p:nvSpPr>
        <p:spPr>
          <a:xfrm>
            <a:off x="4812664" y="2412274"/>
            <a:ext cx="3706495" cy="3608280"/>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US" sz="4000" dirty="0"/>
              <a:t>Heading 2</a:t>
            </a:r>
          </a:p>
          <a:p>
            <a:pPr marL="0" indent="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marL="0" indent="0">
              <a:buNone/>
            </a:pPr>
            <a:r>
              <a:rPr lang="en-US" sz="3300" dirty="0"/>
              <a:t>Heading 3</a:t>
            </a:r>
          </a:p>
          <a:p>
            <a:pPr marL="0" indent="0">
              <a:buNone/>
            </a:pPr>
            <a:r>
              <a:rPr lang="en-US" dirty="0" err="1"/>
              <a:t>Donec</a:t>
            </a:r>
            <a:r>
              <a:rPr lang="en-US" dirty="0"/>
              <a:t> </a:t>
            </a:r>
            <a:r>
              <a:rPr lang="en-US" dirty="0" err="1"/>
              <a:t>sem</a:t>
            </a:r>
            <a:r>
              <a:rPr lang="en-US" dirty="0"/>
              <a:t> nisi, </a:t>
            </a:r>
            <a:r>
              <a:rPr lang="en-US" dirty="0" err="1"/>
              <a:t>condimentum</a:t>
            </a:r>
            <a:r>
              <a:rPr lang="en-US" dirty="0"/>
              <a:t> id lorem </a:t>
            </a:r>
            <a:r>
              <a:rPr lang="en-US" dirty="0" err="1"/>
              <a:t>accumsan</a:t>
            </a:r>
            <a:r>
              <a:rPr lang="en-US" dirty="0"/>
              <a:t>, </a:t>
            </a:r>
            <a:r>
              <a:rPr lang="en-US" dirty="0" err="1"/>
              <a:t>imperdiet</a:t>
            </a:r>
            <a:r>
              <a:rPr lang="en-US" dirty="0"/>
              <a:t>.</a:t>
            </a:r>
          </a:p>
          <a:p>
            <a:pPr marL="0" indent="0">
              <a:buNone/>
            </a:pPr>
            <a:r>
              <a:rPr lang="en-US" sz="4000" dirty="0"/>
              <a:t>Heading 2</a:t>
            </a:r>
          </a:p>
          <a:p>
            <a:pPr marL="0" indent="0">
              <a:buNone/>
            </a:pPr>
            <a:r>
              <a:rPr lang="en-US" dirty="0" err="1"/>
              <a:t>Fusce</a:t>
            </a:r>
            <a:r>
              <a:rPr lang="en-US" dirty="0"/>
              <a:t> at nisi </a:t>
            </a:r>
            <a:r>
              <a:rPr lang="en-US" dirty="0" err="1"/>
              <a:t>pellentesque</a:t>
            </a:r>
            <a:r>
              <a:rPr lang="en-US" dirty="0"/>
              <a:t>, </a:t>
            </a:r>
            <a:r>
              <a:rPr lang="en-US" dirty="0" err="1"/>
              <a:t>lobortis</a:t>
            </a:r>
            <a:r>
              <a:rPr lang="en-US" dirty="0"/>
              <a:t> </a:t>
            </a:r>
            <a:r>
              <a:rPr lang="en-US" dirty="0" err="1"/>
              <a:t>sapien</a:t>
            </a:r>
            <a:r>
              <a:rPr lang="en-US" dirty="0"/>
              <a:t> </a:t>
            </a:r>
            <a:r>
              <a:rPr lang="en-US" dirty="0" err="1"/>
              <a:t>sed</a:t>
            </a:r>
            <a:r>
              <a:rPr lang="en-US" dirty="0"/>
              <a:t>, </a:t>
            </a:r>
            <a:r>
              <a:rPr lang="en-US" dirty="0" err="1"/>
              <a:t>vehicula</a:t>
            </a:r>
            <a:r>
              <a:rPr lang="en-US" dirty="0"/>
              <a:t> ipsum.</a:t>
            </a:r>
          </a:p>
          <a:p>
            <a:pPr marL="0" indent="0">
              <a:buNone/>
            </a:pPr>
            <a:r>
              <a:rPr lang="en-US" sz="3300" dirty="0"/>
              <a:t>Heading 3</a:t>
            </a:r>
          </a:p>
          <a:p>
            <a:pPr marL="0" indent="0">
              <a:buNone/>
            </a:pPr>
            <a:r>
              <a:rPr lang="en-US" dirty="0"/>
              <a:t>Maecenas in </a:t>
            </a:r>
            <a:r>
              <a:rPr lang="en-US" dirty="0" err="1"/>
              <a:t>nulla</a:t>
            </a:r>
            <a:r>
              <a:rPr lang="en-US" dirty="0"/>
              <a:t> sit </a:t>
            </a:r>
            <a:r>
              <a:rPr lang="en-US" dirty="0" err="1"/>
              <a:t>amet</a:t>
            </a:r>
            <a:r>
              <a:rPr lang="en-US" dirty="0"/>
              <a:t> </a:t>
            </a:r>
            <a:r>
              <a:rPr lang="en-US" dirty="0" err="1"/>
              <a:t>nunc</a:t>
            </a:r>
            <a:r>
              <a:rPr lang="en-US" dirty="0"/>
              <a:t> cursus </a:t>
            </a:r>
            <a:r>
              <a:rPr lang="en-US" dirty="0" err="1"/>
              <a:t>pulvinar</a:t>
            </a:r>
            <a:r>
              <a:rPr lang="en-US" dirty="0"/>
              <a:t> et.</a:t>
            </a:r>
          </a:p>
        </p:txBody>
      </p:sp>
    </p:spTree>
    <p:extLst>
      <p:ext uri="{BB962C8B-B14F-4D97-AF65-F5344CB8AC3E}">
        <p14:creationId xmlns:p14="http://schemas.microsoft.com/office/powerpoint/2010/main" val="3123719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Links</a:t>
            </a:r>
            <a:endParaRPr lang="en-US" dirty="0"/>
          </a:p>
        </p:txBody>
      </p:sp>
      <p:sp>
        <p:nvSpPr>
          <p:cNvPr id="6" name="Text Placeholder 5"/>
          <p:cNvSpPr>
            <a:spLocks noGrp="1"/>
          </p:cNvSpPr>
          <p:nvPr>
            <p:ph type="body" idx="1"/>
          </p:nvPr>
        </p:nvSpPr>
        <p:spPr/>
        <p:txBody>
          <a:bodyPr/>
          <a:lstStyle/>
          <a:p>
            <a:r>
              <a:rPr lang="en-US" dirty="0" smtClean="0"/>
              <a:t>Where does the link go?</a:t>
            </a:r>
            <a:endParaRPr lang="en-US" dirty="0"/>
          </a:p>
        </p:txBody>
      </p:sp>
    </p:spTree>
    <p:extLst>
      <p:ext uri="{BB962C8B-B14F-4D97-AF65-F5344CB8AC3E}">
        <p14:creationId xmlns:p14="http://schemas.microsoft.com/office/powerpoint/2010/main" val="3874045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a:t>Before clicking on </a:t>
            </a:r>
            <a:r>
              <a:rPr lang="en-US" dirty="0" smtClean="0"/>
              <a:t>a link, </a:t>
            </a:r>
            <a:r>
              <a:rPr lang="en-US" dirty="0"/>
              <a:t>do you know where </a:t>
            </a:r>
            <a:r>
              <a:rPr lang="en-US" dirty="0" smtClean="0"/>
              <a:t>it will </a:t>
            </a:r>
            <a:r>
              <a:rPr lang="en-US" dirty="0"/>
              <a:t>take you</a:t>
            </a:r>
            <a:r>
              <a:rPr lang="en-US" dirty="0" smtClean="0"/>
              <a:t>?</a:t>
            </a:r>
          </a:p>
          <a:p>
            <a:endParaRPr lang="en-US" dirty="0" smtClean="0"/>
          </a:p>
          <a:p>
            <a:r>
              <a:rPr lang="en-US" dirty="0" smtClean="0"/>
              <a:t>Many screen </a:t>
            </a:r>
            <a:r>
              <a:rPr lang="en-US" dirty="0"/>
              <a:t>reader users will </a:t>
            </a:r>
            <a:r>
              <a:rPr lang="en-US" dirty="0" smtClean="0"/>
              <a:t>use </a:t>
            </a:r>
            <a:r>
              <a:rPr lang="en-US" dirty="0"/>
              <a:t>the </a:t>
            </a:r>
            <a:r>
              <a:rPr lang="en-US" dirty="0" smtClean="0"/>
              <a:t>[ Tab ] key </a:t>
            </a:r>
            <a:r>
              <a:rPr lang="en-US" dirty="0"/>
              <a:t>to go through </a:t>
            </a:r>
            <a:r>
              <a:rPr lang="en-US" dirty="0" smtClean="0"/>
              <a:t>and read the </a:t>
            </a:r>
            <a:r>
              <a:rPr lang="en-US" dirty="0"/>
              <a:t>links on the </a:t>
            </a:r>
            <a:r>
              <a:rPr lang="en-US" dirty="0" smtClean="0"/>
              <a:t>page out of context.</a:t>
            </a:r>
            <a:endParaRPr lang="en-US" dirty="0"/>
          </a:p>
        </p:txBody>
      </p:sp>
    </p:spTree>
    <p:extLst>
      <p:ext uri="{BB962C8B-B14F-4D97-AF65-F5344CB8AC3E}">
        <p14:creationId xmlns:p14="http://schemas.microsoft.com/office/powerpoint/2010/main" val="18086919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Example (sighted person)</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a:t>Data from the prototype, which bears a logo </a:t>
            </a:r>
            <a:r>
              <a:rPr lang="en-US" dirty="0">
                <a:hlinkClick r:id="rId2"/>
              </a:rPr>
              <a:t>Bozeman second-graders</a:t>
            </a:r>
            <a:r>
              <a:rPr lang="en-US" dirty="0"/>
              <a:t> designed, is being transmitted to MSU on a weekly basis, allowing </a:t>
            </a:r>
            <a:r>
              <a:rPr lang="en-US" dirty="0" err="1"/>
              <a:t>LaMeres</a:t>
            </a:r>
            <a:r>
              <a:rPr lang="en-US" dirty="0"/>
              <a:t> and his team to measure the computer's performance. The prototype will return to MSU for final analysis after six months of being tested on the ISS</a:t>
            </a:r>
            <a:r>
              <a:rPr lang="en-US" dirty="0" smtClean="0"/>
              <a:t>. More information can be found </a:t>
            </a:r>
            <a:r>
              <a:rPr lang="en-US" dirty="0" smtClean="0">
                <a:hlinkClick r:id="rId3"/>
              </a:rPr>
              <a:t>here</a:t>
            </a:r>
            <a:r>
              <a:rPr lang="en-US" dirty="0" smtClean="0"/>
              <a:t>.</a:t>
            </a:r>
            <a:endParaRPr lang="en-US" dirty="0"/>
          </a:p>
        </p:txBody>
      </p:sp>
    </p:spTree>
    <p:extLst>
      <p:ext uri="{BB962C8B-B14F-4D97-AF65-F5344CB8AC3E}">
        <p14:creationId xmlns:p14="http://schemas.microsoft.com/office/powerpoint/2010/main" val="31903617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Example (screen reader)</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a:solidFill>
                  <a:schemeClr val="bg1"/>
                </a:solidFill>
              </a:rPr>
              <a:t>Data from the prototype, which bears a logo </a:t>
            </a:r>
            <a:r>
              <a:rPr lang="en-US" u="sng" dirty="0">
                <a:hlinkClick r:id="rId2"/>
              </a:rPr>
              <a:t>Bozeman second-graders</a:t>
            </a:r>
            <a:r>
              <a:rPr lang="en-US" dirty="0">
                <a:solidFill>
                  <a:schemeClr val="bg1"/>
                </a:solidFill>
              </a:rPr>
              <a:t> designed, is being transmitted to MSU on a weekly basis, allowing </a:t>
            </a:r>
            <a:r>
              <a:rPr lang="en-US" dirty="0" err="1">
                <a:solidFill>
                  <a:schemeClr val="bg1"/>
                </a:solidFill>
              </a:rPr>
              <a:t>LaMeres</a:t>
            </a:r>
            <a:r>
              <a:rPr lang="en-US" dirty="0">
                <a:solidFill>
                  <a:schemeClr val="bg1"/>
                </a:solidFill>
              </a:rPr>
              <a:t> and his team to measure the computer's performance. The prototype will return to MSU for final analysis after six months of being tested on the ISS. More information can be found </a:t>
            </a:r>
            <a:r>
              <a:rPr lang="en-US" dirty="0">
                <a:hlinkClick r:id="rId3"/>
              </a:rPr>
              <a:t>here</a:t>
            </a:r>
            <a:r>
              <a:rPr lang="en-US" dirty="0">
                <a:solidFill>
                  <a:schemeClr val="bg1"/>
                </a:solidFill>
              </a:rPr>
              <a:t>.</a:t>
            </a:r>
          </a:p>
        </p:txBody>
      </p:sp>
    </p:spTree>
    <p:extLst>
      <p:ext uri="{BB962C8B-B14F-4D97-AF65-F5344CB8AC3E}">
        <p14:creationId xmlns:p14="http://schemas.microsoft.com/office/powerpoint/2010/main" val="33317776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That was not very helpful. Let’s try some alternative content and link text!</a:t>
            </a:r>
            <a:endParaRPr lang="en-US" dirty="0"/>
          </a:p>
        </p:txBody>
      </p:sp>
    </p:spTree>
    <p:extLst>
      <p:ext uri="{BB962C8B-B14F-4D97-AF65-F5344CB8AC3E}">
        <p14:creationId xmlns:p14="http://schemas.microsoft.com/office/powerpoint/2010/main" val="8404104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Example (sighted person)</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a:t>Data from the prototype, which bears a </a:t>
            </a:r>
            <a:r>
              <a:rPr lang="en-US" dirty="0">
                <a:hlinkClick r:id="rId2"/>
              </a:rPr>
              <a:t>logo Bozeman second-graders designed</a:t>
            </a:r>
            <a:r>
              <a:rPr lang="en-US" dirty="0"/>
              <a:t>, is being transmitted to MSU on a weekly basis, allowing </a:t>
            </a:r>
            <a:r>
              <a:rPr lang="en-US" dirty="0" err="1"/>
              <a:t>LaMeres</a:t>
            </a:r>
            <a:r>
              <a:rPr lang="en-US" dirty="0"/>
              <a:t> and his team to measure the computer's performance. The prototype will return to MSU for final analysis </a:t>
            </a:r>
            <a:r>
              <a:rPr lang="en-US" dirty="0" smtClean="0"/>
              <a:t>after </a:t>
            </a:r>
            <a:r>
              <a:rPr lang="en-US" dirty="0"/>
              <a:t>six months of being tested on the ISS</a:t>
            </a:r>
            <a:r>
              <a:rPr lang="en-US" dirty="0" smtClean="0"/>
              <a:t>. </a:t>
            </a:r>
            <a:r>
              <a:rPr lang="en-US" dirty="0" smtClean="0">
                <a:hlinkClick r:id="rId3"/>
              </a:rPr>
              <a:t>Read more on </a:t>
            </a:r>
            <a:r>
              <a:rPr lang="en-US" dirty="0" err="1" smtClean="0">
                <a:hlinkClick r:id="rId3"/>
              </a:rPr>
              <a:t>LaMeres</a:t>
            </a:r>
            <a:r>
              <a:rPr lang="en-US" dirty="0" smtClean="0">
                <a:hlinkClick r:id="rId3"/>
              </a:rPr>
              <a:t> and the ISS tests</a:t>
            </a:r>
            <a:r>
              <a:rPr lang="en-US" dirty="0" smtClean="0"/>
              <a:t>.</a:t>
            </a:r>
            <a:endParaRPr lang="en-US" dirty="0"/>
          </a:p>
        </p:txBody>
      </p:sp>
    </p:spTree>
    <p:extLst>
      <p:ext uri="{BB962C8B-B14F-4D97-AF65-F5344CB8AC3E}">
        <p14:creationId xmlns:p14="http://schemas.microsoft.com/office/powerpoint/2010/main" val="3185356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Example (screen reader)</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a:solidFill>
                  <a:schemeClr val="bg1"/>
                </a:solidFill>
              </a:rPr>
              <a:t>Data from the prototype, which bears a </a:t>
            </a:r>
            <a:r>
              <a:rPr lang="en-US" dirty="0">
                <a:solidFill>
                  <a:schemeClr val="tx1"/>
                </a:solidFill>
                <a:hlinkClick r:id="rId2"/>
              </a:rPr>
              <a:t>logo </a:t>
            </a:r>
            <a:r>
              <a:rPr lang="en-US" dirty="0">
                <a:hlinkClick r:id="rId2"/>
              </a:rPr>
              <a:t>Bozeman second-graders</a:t>
            </a:r>
            <a:r>
              <a:rPr lang="en-US" dirty="0">
                <a:solidFill>
                  <a:schemeClr val="tx1"/>
                </a:solidFill>
                <a:hlinkClick r:id="rId2"/>
              </a:rPr>
              <a:t> designed</a:t>
            </a:r>
            <a:r>
              <a:rPr lang="en-US" dirty="0">
                <a:solidFill>
                  <a:schemeClr val="bg1"/>
                </a:solidFill>
              </a:rPr>
              <a:t>, is being transmitted to MSU on a weekly basis, allowing </a:t>
            </a:r>
            <a:r>
              <a:rPr lang="en-US" dirty="0" err="1">
                <a:solidFill>
                  <a:schemeClr val="bg1"/>
                </a:solidFill>
              </a:rPr>
              <a:t>LaMeres</a:t>
            </a:r>
            <a:r>
              <a:rPr lang="en-US" dirty="0">
                <a:solidFill>
                  <a:schemeClr val="bg1"/>
                </a:solidFill>
              </a:rPr>
              <a:t> and his team to measure the computer's performance. The prototype will return to MSU for final analysis </a:t>
            </a:r>
            <a:r>
              <a:rPr lang="en-US" dirty="0" smtClean="0">
                <a:solidFill>
                  <a:schemeClr val="bg1"/>
                </a:solidFill>
              </a:rPr>
              <a:t>after </a:t>
            </a:r>
            <a:r>
              <a:rPr lang="en-US" dirty="0">
                <a:solidFill>
                  <a:schemeClr val="bg1"/>
                </a:solidFill>
              </a:rPr>
              <a:t>six months of being tested on the ISS</a:t>
            </a:r>
            <a:r>
              <a:rPr lang="en-US" dirty="0" smtClean="0">
                <a:solidFill>
                  <a:schemeClr val="bg1"/>
                </a:solidFill>
              </a:rPr>
              <a:t>. </a:t>
            </a:r>
            <a:r>
              <a:rPr lang="en-US" dirty="0" smtClean="0">
                <a:hlinkClick r:id="rId3"/>
              </a:rPr>
              <a:t>Read more on </a:t>
            </a:r>
            <a:r>
              <a:rPr lang="en-US" dirty="0" err="1" smtClean="0">
                <a:hlinkClick r:id="rId3"/>
              </a:rPr>
              <a:t>LaMeres</a:t>
            </a:r>
            <a:r>
              <a:rPr lang="en-US" dirty="0" smtClean="0">
                <a:hlinkClick r:id="rId3"/>
              </a:rPr>
              <a:t> and the ISS tests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550549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Color</a:t>
            </a:r>
            <a:endParaRPr lang="en-US" dirty="0"/>
          </a:p>
        </p:txBody>
      </p:sp>
      <p:sp>
        <p:nvSpPr>
          <p:cNvPr id="8" name="Text Placeholder 7"/>
          <p:cNvSpPr>
            <a:spLocks noGrp="1"/>
          </p:cNvSpPr>
          <p:nvPr>
            <p:ph type="body" idx="1"/>
          </p:nvPr>
        </p:nvSpPr>
        <p:spPr/>
        <p:txBody>
          <a:bodyPr/>
          <a:lstStyle/>
          <a:p>
            <a:r>
              <a:rPr lang="en-US" dirty="0" smtClean="0"/>
              <a:t>Unfortunately not </a:t>
            </a:r>
            <a:r>
              <a:rPr lang="en-US" dirty="0"/>
              <a:t>all people can see </a:t>
            </a:r>
            <a:r>
              <a:rPr lang="en-US" dirty="0" smtClean="0"/>
              <a:t>colors.</a:t>
            </a:r>
            <a:endParaRPr lang="en-US" dirty="0"/>
          </a:p>
        </p:txBody>
      </p:sp>
    </p:spTree>
    <p:extLst>
      <p:ext uri="{BB962C8B-B14F-4D97-AF65-F5344CB8AC3E}">
        <p14:creationId xmlns:p14="http://schemas.microsoft.com/office/powerpoint/2010/main" val="3511315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Accessibility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inclusive </a:t>
            </a:r>
            <a:r>
              <a:rPr lang="en-US" dirty="0"/>
              <a:t>practice of removing barriers that prevent interaction with, or access to websites, by people with disabilities</a:t>
            </a:r>
            <a:r>
              <a:rPr lang="en-US" dirty="0" smtClean="0"/>
              <a:t>.”</a:t>
            </a:r>
          </a:p>
          <a:p>
            <a:pPr marL="0" indent="0" algn="r">
              <a:buNone/>
            </a:pPr>
            <a:r>
              <a:rPr lang="en-US" dirty="0" smtClean="0">
                <a:hlinkClick r:id="rId3"/>
              </a:rPr>
              <a:t>Wikipedia</a:t>
            </a:r>
            <a:endParaRPr lang="en-US" dirty="0" smtClean="0"/>
          </a:p>
        </p:txBody>
      </p:sp>
    </p:spTree>
    <p:extLst>
      <p:ext uri="{BB962C8B-B14F-4D97-AF65-F5344CB8AC3E}">
        <p14:creationId xmlns:p14="http://schemas.microsoft.com/office/powerpoint/2010/main" val="3545633271"/>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smtClean="0"/>
              <a:t>Completely blind people cannot see any colors.</a:t>
            </a:r>
          </a:p>
          <a:p>
            <a:r>
              <a:rPr lang="en-US" dirty="0" smtClean="0"/>
              <a:t>People </a:t>
            </a:r>
            <a:r>
              <a:rPr lang="en-US" dirty="0"/>
              <a:t>with </a:t>
            </a:r>
            <a:r>
              <a:rPr lang="en-US" dirty="0" smtClean="0"/>
              <a:t>low vision </a:t>
            </a:r>
            <a:r>
              <a:rPr lang="en-US" dirty="0"/>
              <a:t>may be able to see some or most </a:t>
            </a:r>
            <a:r>
              <a:rPr lang="en-US" dirty="0" smtClean="0"/>
              <a:t>colors but they may </a:t>
            </a:r>
            <a:r>
              <a:rPr lang="en-US" dirty="0"/>
              <a:t>be difficult to distinguish</a:t>
            </a:r>
            <a:r>
              <a:rPr lang="en-US" dirty="0" smtClean="0"/>
              <a:t>.</a:t>
            </a:r>
          </a:p>
          <a:p>
            <a:r>
              <a:rPr lang="en-US" dirty="0" smtClean="0"/>
              <a:t>People with color-blindness</a:t>
            </a:r>
          </a:p>
          <a:p>
            <a:pPr lvl="1"/>
            <a:r>
              <a:rPr lang="en-US" dirty="0" smtClean="0"/>
              <a:t>May </a:t>
            </a:r>
            <a:r>
              <a:rPr lang="en-US" dirty="0"/>
              <a:t>be able to see most colors just </a:t>
            </a:r>
            <a:r>
              <a:rPr lang="en-US" dirty="0" smtClean="0"/>
              <a:t>fine.</a:t>
            </a:r>
          </a:p>
          <a:p>
            <a:pPr lvl="1"/>
            <a:r>
              <a:rPr lang="en-US" dirty="0" smtClean="0"/>
              <a:t>May </a:t>
            </a:r>
            <a:r>
              <a:rPr lang="en-US" dirty="0"/>
              <a:t>not be able to distinguish certain combinations of colors, such as reds and greens.</a:t>
            </a:r>
          </a:p>
        </p:txBody>
      </p:sp>
    </p:spTree>
    <p:extLst>
      <p:ext uri="{BB962C8B-B14F-4D97-AF65-F5344CB8AC3E}">
        <p14:creationId xmlns:p14="http://schemas.microsoft.com/office/powerpoint/2010/main" val="1195110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Sample Color Blindness Test</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7019" y="1571812"/>
            <a:ext cx="4649961" cy="4525963"/>
          </a:xfrm>
          <a:prstGeom prst="rect">
            <a:avLst/>
          </a:prstGeom>
        </p:spPr>
      </p:pic>
    </p:spTree>
    <p:extLst>
      <p:ext uri="{BB962C8B-B14F-4D97-AF65-F5344CB8AC3E}">
        <p14:creationId xmlns:p14="http://schemas.microsoft.com/office/powerpoint/2010/main" val="776160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9163" y="1444335"/>
            <a:ext cx="5245673"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979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Protanopia</a:t>
            </a:r>
            <a:r>
              <a:rPr lang="en-US" dirty="0"/>
              <a:t> </a:t>
            </a:r>
            <a:r>
              <a:rPr lang="en-US" dirty="0" smtClean="0"/>
              <a:t>(red - green)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7782" y="1444335"/>
            <a:ext cx="5288436"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9144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Tritanopia</a:t>
            </a:r>
            <a:r>
              <a:rPr lang="en-US" dirty="0" smtClean="0"/>
              <a:t> (blue - yellow)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7782" y="1454744"/>
            <a:ext cx="5288436" cy="4505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62679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a:t>
            </a:r>
            <a:endParaRPr lang="en-US" dirty="0"/>
          </a:p>
        </p:txBody>
      </p:sp>
      <p:sp>
        <p:nvSpPr>
          <p:cNvPr id="8" name="Text Placeholder 7"/>
          <p:cNvSpPr>
            <a:spLocks noGrp="1"/>
          </p:cNvSpPr>
          <p:nvPr>
            <p:ph type="body" idx="1"/>
          </p:nvPr>
        </p:nvSpPr>
        <p:spPr/>
        <p:txBody>
          <a:bodyPr/>
          <a:lstStyle/>
          <a:p>
            <a:r>
              <a:rPr lang="en-US" dirty="0" smtClean="0"/>
              <a:t>Bad Example</a:t>
            </a:r>
            <a:endParaRPr lang="en-US" dirty="0"/>
          </a:p>
        </p:txBody>
      </p:sp>
      <p:sp>
        <p:nvSpPr>
          <p:cNvPr id="10" name="Text Placeholder 9"/>
          <p:cNvSpPr>
            <a:spLocks noGrp="1"/>
          </p:cNvSpPr>
          <p:nvPr>
            <p:ph type="body" sz="quarter" idx="3"/>
          </p:nvPr>
        </p:nvSpPr>
        <p:spPr/>
        <p:txBody>
          <a:bodyPr/>
          <a:lstStyle/>
          <a:p>
            <a:r>
              <a:rPr lang="en-US" dirty="0" smtClean="0"/>
              <a:t>Good Example</a:t>
            </a:r>
            <a:endParaRPr lang="en-US" dirty="0"/>
          </a:p>
        </p:txBody>
      </p:sp>
      <p:sp>
        <p:nvSpPr>
          <p:cNvPr id="11" name="Content Placeholder 10"/>
          <p:cNvSpPr>
            <a:spLocks noGrp="1"/>
          </p:cNvSpPr>
          <p:nvPr>
            <p:ph sz="quarter" idx="4"/>
          </p:nvPr>
        </p:nvSpPr>
        <p:spPr>
          <a:xfrm>
            <a:off x="4645025" y="2174875"/>
            <a:ext cx="4041775" cy="1347644"/>
          </a:xfrm>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b="1" dirty="0" smtClean="0">
                <a:solidFill>
                  <a:schemeClr val="bg1"/>
                </a:solidFill>
              </a:rPr>
              <a:t>Important: </a:t>
            </a:r>
            <a:r>
              <a:rPr lang="en-US" dirty="0">
                <a:solidFill>
                  <a:schemeClr val="bg1"/>
                </a:solidFill>
              </a:rPr>
              <a:t>Midterms are due on my desk by 5pm Thursday February 26, 2017</a:t>
            </a:r>
            <a:r>
              <a:rPr lang="en-US" dirty="0" smtClean="0">
                <a:solidFill>
                  <a:schemeClr val="bg1"/>
                </a:solidFill>
              </a:rPr>
              <a:t>.</a:t>
            </a:r>
            <a:endParaRPr lang="en-US" dirty="0">
              <a:solidFill>
                <a:schemeClr val="bg1"/>
              </a:solidFill>
            </a:endParaRPr>
          </a:p>
        </p:txBody>
      </p:sp>
      <p:sp>
        <p:nvSpPr>
          <p:cNvPr id="13" name="Content Placeholder 10"/>
          <p:cNvSpPr>
            <a:spLocks noGrp="1"/>
          </p:cNvSpPr>
          <p:nvPr>
            <p:ph sz="half" idx="2"/>
          </p:nvPr>
        </p:nvSpPr>
        <p:spPr>
          <a:xfrm>
            <a:off x="529391" y="2162815"/>
            <a:ext cx="4040188" cy="1718115"/>
          </a:xfrm>
          <a:solidFill>
            <a:schemeClr val="bg1"/>
          </a:solidFill>
        </p:spPr>
        <p:txBody>
          <a:bodyPr>
            <a:normAutofit/>
          </a:bodyPr>
          <a:lstStyle/>
          <a:p>
            <a:pPr marL="0" indent="0">
              <a:buNone/>
            </a:pPr>
            <a:r>
              <a:rPr lang="en-US" dirty="0" smtClean="0">
                <a:solidFill>
                  <a:schemeClr val="accent2">
                    <a:lumMod val="75000"/>
                  </a:schemeClr>
                </a:solidFill>
              </a:rPr>
              <a:t>Midterms are due on my desk by 5pm Thursday February 26, 2017.</a:t>
            </a:r>
          </a:p>
        </p:txBody>
      </p:sp>
    </p:spTree>
    <p:extLst>
      <p:ext uri="{BB962C8B-B14F-4D97-AF65-F5344CB8AC3E}">
        <p14:creationId xmlns:p14="http://schemas.microsoft.com/office/powerpoint/2010/main" val="16109622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Moral of the color story</a:t>
            </a:r>
            <a:endParaRPr lang="en-US" dirty="0"/>
          </a:p>
        </p:txBody>
      </p:sp>
      <p:sp>
        <p:nvSpPr>
          <p:cNvPr id="9" name="Content Placeholder 8"/>
          <p:cNvSpPr>
            <a:spLocks noGrp="1"/>
          </p:cNvSpPr>
          <p:nvPr>
            <p:ph idx="1"/>
          </p:nvPr>
        </p:nvSpPr>
        <p:spPr/>
        <p:txBody>
          <a:bodyPr/>
          <a:lstStyle/>
          <a:p>
            <a:r>
              <a:rPr lang="en-US" dirty="0"/>
              <a:t>Don't rely on color alone to convey meaning. </a:t>
            </a:r>
          </a:p>
        </p:txBody>
      </p:sp>
    </p:spTree>
    <p:extLst>
      <p:ext uri="{BB962C8B-B14F-4D97-AF65-F5344CB8AC3E}">
        <p14:creationId xmlns:p14="http://schemas.microsoft.com/office/powerpoint/2010/main" val="668385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Contrast</a:t>
            </a:r>
            <a:endParaRPr lang="en-US" dirty="0"/>
          </a:p>
        </p:txBody>
      </p:sp>
      <p:sp>
        <p:nvSpPr>
          <p:cNvPr id="8" name="Text Placeholder 7"/>
          <p:cNvSpPr>
            <a:spLocks noGrp="1"/>
          </p:cNvSpPr>
          <p:nvPr>
            <p:ph type="body" idx="1"/>
          </p:nvPr>
        </p:nvSpPr>
        <p:spPr/>
        <p:txBody>
          <a:bodyPr/>
          <a:lstStyle/>
          <a:p>
            <a:r>
              <a:rPr lang="en-US" dirty="0" smtClean="0"/>
              <a:t>Colors should be chosen that </a:t>
            </a:r>
            <a:r>
              <a:rPr lang="en-US" dirty="0"/>
              <a:t>don't make reading difficult.</a:t>
            </a:r>
          </a:p>
        </p:txBody>
      </p:sp>
    </p:spTree>
    <p:extLst>
      <p:ext uri="{BB962C8B-B14F-4D97-AF65-F5344CB8AC3E}">
        <p14:creationId xmlns:p14="http://schemas.microsoft.com/office/powerpoint/2010/main" val="2164224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smtClean="0"/>
              <a:t>It is hard for some people to view text content if </a:t>
            </a:r>
            <a:r>
              <a:rPr lang="en-US" dirty="0"/>
              <a:t>the color and brightness of the text are too similar to the </a:t>
            </a:r>
            <a:r>
              <a:rPr lang="en-US" dirty="0" smtClean="0"/>
              <a:t>background </a:t>
            </a:r>
            <a:r>
              <a:rPr lang="en-US" dirty="0"/>
              <a:t>behind the </a:t>
            </a:r>
            <a:r>
              <a:rPr lang="en-US" dirty="0" smtClean="0"/>
              <a:t>text.</a:t>
            </a:r>
          </a:p>
        </p:txBody>
      </p:sp>
    </p:spTree>
    <p:extLst>
      <p:ext uri="{BB962C8B-B14F-4D97-AF65-F5344CB8AC3E}">
        <p14:creationId xmlns:p14="http://schemas.microsoft.com/office/powerpoint/2010/main" val="10727192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the text below easy to read?</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9876"/>
            <a:ext cx="8229600" cy="3726611"/>
          </a:xfrm>
        </p:spPr>
      </p:pic>
    </p:spTree>
    <p:extLst>
      <p:ext uri="{BB962C8B-B14F-4D97-AF65-F5344CB8AC3E}">
        <p14:creationId xmlns:p14="http://schemas.microsoft.com/office/powerpoint/2010/main" val="3676615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What categories of disabilities do you know?</a:t>
            </a:r>
          </a:p>
          <a:p>
            <a:pPr marL="0" indent="0">
              <a:buNone/>
            </a:pPr>
            <a:endParaRPr lang="en-US" dirty="0"/>
          </a:p>
          <a:p>
            <a:pPr marL="0" indent="0">
              <a:buNone/>
            </a:pPr>
            <a:r>
              <a:rPr lang="en-US" i="1" dirty="0" smtClean="0"/>
              <a:t>(Hint: there are 4 main categories)</a:t>
            </a:r>
          </a:p>
        </p:txBody>
      </p:sp>
    </p:spTree>
    <p:extLst>
      <p:ext uri="{BB962C8B-B14F-4D97-AF65-F5344CB8AC3E}">
        <p14:creationId xmlns:p14="http://schemas.microsoft.com/office/powerpoint/2010/main" val="3152600484"/>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Favor </a:t>
            </a:r>
            <a:r>
              <a:rPr lang="en-US" dirty="0">
                <a:hlinkClick r:id="rId2"/>
              </a:rPr>
              <a:t>high-contrast web designs</a:t>
            </a:r>
            <a:r>
              <a:rPr lang="en-US" dirty="0" smtClean="0"/>
              <a:t>.</a:t>
            </a:r>
          </a:p>
          <a:p>
            <a:pPr lvl="1"/>
            <a:r>
              <a:rPr lang="en-US" dirty="0" smtClean="0"/>
              <a:t>4.5 to 1 is a good benchmark </a:t>
            </a:r>
          </a:p>
          <a:p>
            <a:pPr lvl="2"/>
            <a:r>
              <a:rPr lang="en-US" dirty="0" smtClean="0"/>
              <a:t>(3 to 1 for large text)</a:t>
            </a:r>
          </a:p>
          <a:p>
            <a:pPr lvl="1"/>
            <a:r>
              <a:rPr lang="en-US" dirty="0" smtClean="0"/>
              <a:t>How do I know? </a:t>
            </a:r>
            <a:r>
              <a:rPr lang="en-US" dirty="0" smtClean="0">
                <a:hlinkClick r:id="rId3"/>
              </a:rPr>
              <a:t>Use </a:t>
            </a:r>
            <a:r>
              <a:rPr lang="en-US" dirty="0" err="1" smtClean="0">
                <a:hlinkClick r:id="rId3"/>
              </a:rPr>
              <a:t>WebAIM</a:t>
            </a:r>
            <a:r>
              <a:rPr lang="en-US" dirty="0" smtClean="0">
                <a:hlinkClick r:id="rId3"/>
              </a:rPr>
              <a:t> Color Contrast Checker</a:t>
            </a:r>
            <a:endParaRPr lang="en-US" dirty="0"/>
          </a:p>
          <a:p>
            <a:r>
              <a:rPr lang="en-US" dirty="0"/>
              <a:t>Many </a:t>
            </a:r>
            <a:r>
              <a:rPr lang="en-US" dirty="0" smtClean="0"/>
              <a:t>people invert </a:t>
            </a:r>
            <a:r>
              <a:rPr lang="en-US" dirty="0"/>
              <a:t>or switch to high-contrast color </a:t>
            </a:r>
            <a:r>
              <a:rPr lang="en-US" dirty="0" smtClean="0"/>
              <a:t>schemes</a:t>
            </a:r>
            <a:r>
              <a:rPr lang="en-US" dirty="0"/>
              <a:t> </a:t>
            </a:r>
            <a:r>
              <a:rPr lang="en-US" dirty="0" smtClean="0"/>
              <a:t>in their browsers.</a:t>
            </a:r>
            <a:endParaRPr lang="en-US" dirty="0"/>
          </a:p>
        </p:txBody>
      </p:sp>
    </p:spTree>
    <p:extLst>
      <p:ext uri="{BB962C8B-B14F-4D97-AF65-F5344CB8AC3E}">
        <p14:creationId xmlns:p14="http://schemas.microsoft.com/office/powerpoint/2010/main" val="1094320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9163" y="1444335"/>
            <a:ext cx="5245673"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078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380" y="1496290"/>
            <a:ext cx="6679239"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7899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contrast (yellow on black)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9948" y="1475508"/>
            <a:ext cx="526410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5360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Video &amp; Audio</a:t>
            </a:r>
            <a:endParaRPr lang="en-US" dirty="0"/>
          </a:p>
        </p:txBody>
      </p:sp>
      <p:sp>
        <p:nvSpPr>
          <p:cNvPr id="8" name="Text Placeholder 7"/>
          <p:cNvSpPr>
            <a:spLocks noGrp="1"/>
          </p:cNvSpPr>
          <p:nvPr>
            <p:ph type="body" idx="1"/>
          </p:nvPr>
        </p:nvSpPr>
        <p:spPr/>
        <p:txBody>
          <a:bodyPr/>
          <a:lstStyle/>
          <a:p>
            <a:r>
              <a:rPr lang="en-US" dirty="0" smtClean="0"/>
              <a:t>Not every user can see video or hear audio.</a:t>
            </a:r>
            <a:endParaRPr lang="en-US" dirty="0"/>
          </a:p>
        </p:txBody>
      </p:sp>
    </p:spTree>
    <p:extLst>
      <p:ext uri="{BB962C8B-B14F-4D97-AF65-F5344CB8AC3E}">
        <p14:creationId xmlns:p14="http://schemas.microsoft.com/office/powerpoint/2010/main" val="25448171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Transcripts</a:t>
            </a:r>
            <a:endParaRPr lang="en-US" dirty="0"/>
          </a:p>
        </p:txBody>
      </p:sp>
      <p:sp>
        <p:nvSpPr>
          <p:cNvPr id="3" name="Content Placeholder 2"/>
          <p:cNvSpPr>
            <a:spLocks noGrp="1"/>
          </p:cNvSpPr>
          <p:nvPr>
            <p:ph idx="1"/>
          </p:nvPr>
        </p:nvSpPr>
        <p:spPr/>
        <p:txBody>
          <a:bodyPr>
            <a:normAutofit/>
          </a:bodyPr>
          <a:lstStyle/>
          <a:p>
            <a:r>
              <a:rPr lang="en-US" dirty="0" smtClean="0"/>
              <a:t>The only </a:t>
            </a:r>
            <a:r>
              <a:rPr lang="en-US" dirty="0"/>
              <a:t>way to make video or audio content accessible to someone who is </a:t>
            </a:r>
            <a:r>
              <a:rPr lang="en-US" dirty="0" smtClean="0"/>
              <a:t>both deaf </a:t>
            </a:r>
            <a:r>
              <a:rPr lang="en-US" dirty="0"/>
              <a:t>and </a:t>
            </a:r>
            <a:r>
              <a:rPr lang="en-US" dirty="0" smtClean="0"/>
              <a:t>blind</a:t>
            </a:r>
            <a:r>
              <a:rPr lang="en-US" dirty="0"/>
              <a:t> </a:t>
            </a:r>
            <a:r>
              <a:rPr lang="en-US" dirty="0" smtClean="0"/>
              <a:t>is via a video transcript.</a:t>
            </a:r>
          </a:p>
          <a:p>
            <a:r>
              <a:rPr lang="en-US" dirty="0" smtClean="0"/>
              <a:t>If you already have captions use them to start building your transcript.</a:t>
            </a:r>
          </a:p>
        </p:txBody>
      </p:sp>
    </p:spTree>
    <p:extLst>
      <p:ext uri="{BB962C8B-B14F-4D97-AF65-F5344CB8AC3E}">
        <p14:creationId xmlns:p14="http://schemas.microsoft.com/office/powerpoint/2010/main" val="40286287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6571" y="1600200"/>
            <a:ext cx="8495212" cy="4301836"/>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marL="0" indent="0">
              <a:buNone/>
            </a:pPr>
            <a:r>
              <a:rPr lang="en-US" b="1" dirty="0"/>
              <a:t>Video </a:t>
            </a:r>
            <a:r>
              <a:rPr lang="en-US" b="1" dirty="0" smtClean="0"/>
              <a:t>Transcript Example:</a:t>
            </a:r>
          </a:p>
          <a:p>
            <a:pPr marL="0" indent="0">
              <a:buNone/>
            </a:pPr>
            <a:endParaRPr lang="en-US" b="1" dirty="0"/>
          </a:p>
          <a:p>
            <a:pPr marL="0" indent="0">
              <a:buNone/>
            </a:pPr>
            <a:r>
              <a:rPr lang="en-US" dirty="0"/>
              <a:t>[Skiing guide (Jeff) calling out as he skis down the hill with a blind skier following him]: Turn a left!</a:t>
            </a:r>
            <a:br>
              <a:rPr lang="en-US" dirty="0"/>
            </a:br>
            <a:r>
              <a:rPr lang="en-US" dirty="0"/>
              <a:t>Turn a right!</a:t>
            </a:r>
            <a:br>
              <a:rPr lang="en-US" dirty="0"/>
            </a:br>
            <a:r>
              <a:rPr lang="en-US" dirty="0"/>
              <a:t>Turn a left!</a:t>
            </a:r>
            <a:br>
              <a:rPr lang="en-US" dirty="0"/>
            </a:br>
            <a:r>
              <a:rPr lang="en-US" dirty="0"/>
              <a:t>Turn a right!</a:t>
            </a:r>
            <a:br>
              <a:rPr lang="en-US" dirty="0"/>
            </a:br>
            <a:r>
              <a:rPr lang="en-US" dirty="0"/>
              <a:t>Turn a left!</a:t>
            </a:r>
            <a:br>
              <a:rPr lang="en-US" dirty="0"/>
            </a:br>
            <a:r>
              <a:rPr lang="en-US" dirty="0"/>
              <a:t>Turn a right!</a:t>
            </a:r>
          </a:p>
          <a:p>
            <a:pPr marL="0" indent="0">
              <a:buNone/>
            </a:pPr>
            <a:r>
              <a:rPr lang="en-US" dirty="0"/>
              <a:t>[Blind Skier (Erik </a:t>
            </a:r>
            <a:r>
              <a:rPr lang="en-US" dirty="0" err="1"/>
              <a:t>Weihenmayer</a:t>
            </a:r>
            <a:r>
              <a:rPr lang="en-US" dirty="0"/>
              <a:t>)]: I think in a blind person's daily life they don't get speed</a:t>
            </a:r>
            <a:br>
              <a:rPr lang="en-US" dirty="0"/>
            </a:br>
            <a:r>
              <a:rPr lang="en-US" dirty="0"/>
              <a:t>and that's what I think the most exciting part of skiing is when you're blind</a:t>
            </a:r>
            <a:br>
              <a:rPr lang="en-US" dirty="0"/>
            </a:br>
            <a:r>
              <a:rPr lang="en-US" dirty="0"/>
              <a:t>is that you're really moving fast</a:t>
            </a:r>
            <a:br>
              <a:rPr lang="en-US" dirty="0"/>
            </a:br>
            <a:r>
              <a:rPr lang="en-US" dirty="0"/>
              <a:t>When you're blind, you're reacting to what you're feeling under your feet</a:t>
            </a:r>
            <a:br>
              <a:rPr lang="en-US" dirty="0"/>
            </a:br>
            <a:r>
              <a:rPr lang="en-US" dirty="0"/>
              <a:t>So you're literally reacting instantaneously</a:t>
            </a:r>
            <a:br>
              <a:rPr lang="en-US" dirty="0"/>
            </a:br>
            <a:r>
              <a:rPr lang="en-US" dirty="0"/>
              <a:t>It's very exciting</a:t>
            </a:r>
            <a:br>
              <a:rPr lang="en-US" dirty="0"/>
            </a:br>
            <a:r>
              <a:rPr lang="en-US" dirty="0"/>
              <a:t>or terrifying</a:t>
            </a:r>
            <a:br>
              <a:rPr lang="en-US" dirty="0"/>
            </a:br>
            <a:r>
              <a:rPr lang="en-US" dirty="0"/>
              <a:t>depending on how you look at life</a:t>
            </a:r>
          </a:p>
          <a:p>
            <a:pPr marL="0" indent="0">
              <a:buNone/>
            </a:pPr>
            <a:r>
              <a:rPr lang="en-US" dirty="0"/>
              <a:t>[Music begins; Jeff and Erik skiing down the hill]</a:t>
            </a:r>
          </a:p>
          <a:p>
            <a:pPr marL="0" indent="0">
              <a:buNone/>
            </a:pPr>
            <a:r>
              <a:rPr lang="en-US" dirty="0"/>
              <a:t>[Jeff]: Turn a left!</a:t>
            </a:r>
            <a:br>
              <a:rPr lang="en-US" dirty="0"/>
            </a:br>
            <a:r>
              <a:rPr lang="en-US" dirty="0"/>
              <a:t>Turn a right!</a:t>
            </a:r>
            <a:br>
              <a:rPr lang="en-US" dirty="0"/>
            </a:br>
            <a:r>
              <a:rPr lang="en-US" dirty="0"/>
              <a:t>Turn a left!</a:t>
            </a:r>
            <a:br>
              <a:rPr lang="en-US" dirty="0"/>
            </a:br>
            <a:r>
              <a:rPr lang="en-US" dirty="0"/>
              <a:t>Turn a right</a:t>
            </a:r>
            <a:r>
              <a:rPr lang="en-US" dirty="0" smtClean="0"/>
              <a:t>!</a:t>
            </a:r>
            <a:endParaRPr lang="en-US" dirty="0"/>
          </a:p>
        </p:txBody>
      </p:sp>
    </p:spTree>
    <p:extLst>
      <p:ext uri="{BB962C8B-B14F-4D97-AF65-F5344CB8AC3E}">
        <p14:creationId xmlns:p14="http://schemas.microsoft.com/office/powerpoint/2010/main" val="25869503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Closed captioning</a:t>
            </a:r>
            <a:endParaRPr lang="en-US" dirty="0"/>
          </a:p>
        </p:txBody>
      </p:sp>
      <p:sp>
        <p:nvSpPr>
          <p:cNvPr id="5" name="Content Placeholder 4"/>
          <p:cNvSpPr>
            <a:spLocks noGrp="1"/>
          </p:cNvSpPr>
          <p:nvPr>
            <p:ph idx="1"/>
          </p:nvPr>
        </p:nvSpPr>
        <p:spPr/>
        <p:txBody>
          <a:bodyPr/>
          <a:lstStyle/>
          <a:p>
            <a:r>
              <a:rPr lang="en-US" dirty="0" smtClean="0"/>
              <a:t>If you are deaf you won't be able to hear what people are saying or what is going on.</a:t>
            </a:r>
          </a:p>
          <a:p>
            <a:r>
              <a:rPr lang="en-US" dirty="0" smtClean="0"/>
              <a:t>Fortunately, you can add video closed captioning.</a:t>
            </a:r>
            <a:endParaRPr lang="en-US" dirty="0"/>
          </a:p>
        </p:txBody>
      </p:sp>
    </p:spTree>
    <p:extLst>
      <p:ext uri="{BB962C8B-B14F-4D97-AF65-F5344CB8AC3E}">
        <p14:creationId xmlns:p14="http://schemas.microsoft.com/office/powerpoint/2010/main" val="368373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433945"/>
          </a:xfrm>
        </p:spPr>
        <p:txBody>
          <a:bodyPr/>
          <a:lstStyle/>
          <a:p>
            <a:r>
              <a:rPr lang="en-US" dirty="0"/>
              <a:t>Watch out for </a:t>
            </a:r>
            <a:r>
              <a:rPr lang="en-US" dirty="0" smtClean="0"/>
              <a:t>YouTube’s </a:t>
            </a:r>
            <a:r>
              <a:rPr lang="en-US" dirty="0"/>
              <a:t>auto-captioning</a:t>
            </a:r>
            <a:r>
              <a:rPr lang="en-US" dirty="0" smtClean="0"/>
              <a:t>.</a:t>
            </a:r>
          </a:p>
          <a:p>
            <a:r>
              <a:rPr lang="en-US" dirty="0" smtClean="0"/>
              <a:t>Enter </a:t>
            </a:r>
            <a:r>
              <a:rPr lang="en-US" dirty="0"/>
              <a:t>your own </a:t>
            </a:r>
            <a:r>
              <a:rPr lang="en-US" dirty="0" smtClean="0">
                <a:hlinkClick r:id="rId2"/>
              </a:rPr>
              <a:t>captions on YouTube</a:t>
            </a:r>
            <a:r>
              <a:rPr lang="en-US" dirty="0" smtClean="0"/>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218" y="2878282"/>
            <a:ext cx="5653563" cy="2948168"/>
          </a:xfrm>
          <a:prstGeom prst="rect">
            <a:avLst/>
          </a:prstGeom>
        </p:spPr>
      </p:pic>
      <p:sp>
        <p:nvSpPr>
          <p:cNvPr id="7" name="TextBox 6"/>
          <p:cNvSpPr txBox="1"/>
          <p:nvPr/>
        </p:nvSpPr>
        <p:spPr>
          <a:xfrm>
            <a:off x="3382240" y="5826450"/>
            <a:ext cx="2379517" cy="646331"/>
          </a:xfrm>
          <a:prstGeom prst="rect">
            <a:avLst/>
          </a:prstGeom>
          <a:noFill/>
        </p:spPr>
        <p:txBody>
          <a:bodyPr wrap="square" rtlCol="0">
            <a:spAutoFit/>
          </a:bodyPr>
          <a:lstStyle/>
          <a:p>
            <a:r>
              <a:rPr lang="en-US" dirty="0" smtClean="0"/>
              <a:t>Source: </a:t>
            </a:r>
            <a:r>
              <a:rPr lang="en-US" dirty="0" err="1" smtClean="0">
                <a:hlinkClick r:id="rId4"/>
              </a:rPr>
              <a:t>PEATWorks</a:t>
            </a:r>
            <a:endParaRPr lang="en-US" dirty="0"/>
          </a:p>
          <a:p>
            <a:endParaRPr lang="en-US" dirty="0"/>
          </a:p>
        </p:txBody>
      </p:sp>
    </p:spTree>
    <p:extLst>
      <p:ext uri="{BB962C8B-B14F-4D97-AF65-F5344CB8AC3E}">
        <p14:creationId xmlns:p14="http://schemas.microsoft.com/office/powerpoint/2010/main" val="198212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If you must choose between captions and transcripts… </a:t>
            </a:r>
            <a:r>
              <a:rPr lang="en-US" b="1" u="sng" dirty="0" smtClean="0"/>
              <a:t>do transcripts</a:t>
            </a:r>
            <a:r>
              <a:rPr lang="en-US" dirty="0" smtClean="0"/>
              <a:t>.</a:t>
            </a:r>
          </a:p>
          <a:p>
            <a:r>
              <a:rPr lang="en-US" dirty="0" smtClean="0"/>
              <a:t>A </a:t>
            </a:r>
            <a:r>
              <a:rPr lang="en-US" dirty="0"/>
              <a:t>transcript can be:</a:t>
            </a:r>
          </a:p>
          <a:p>
            <a:pPr lvl="1"/>
            <a:r>
              <a:rPr lang="en-US" dirty="0" smtClean="0"/>
              <a:t>Read by a screen reader.</a:t>
            </a:r>
          </a:p>
          <a:p>
            <a:pPr lvl="1"/>
            <a:r>
              <a:rPr lang="en-US" dirty="0" smtClean="0"/>
              <a:t>Converted </a:t>
            </a:r>
            <a:r>
              <a:rPr lang="en-US" dirty="0"/>
              <a:t>into Braille, to be read on a refreshable Braille output device.</a:t>
            </a:r>
          </a:p>
          <a:p>
            <a:pPr lvl="1"/>
            <a:r>
              <a:rPr lang="en-US" dirty="0"/>
              <a:t>Translated into other </a:t>
            </a:r>
            <a:r>
              <a:rPr lang="en-US" dirty="0" smtClean="0"/>
              <a:t>languages.</a:t>
            </a:r>
            <a:endParaRPr lang="en-US" dirty="0"/>
          </a:p>
        </p:txBody>
      </p:sp>
    </p:spTree>
    <p:extLst>
      <p:ext uri="{BB962C8B-B14F-4D97-AF65-F5344CB8AC3E}">
        <p14:creationId xmlns:p14="http://schemas.microsoft.com/office/powerpoint/2010/main" val="601959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disabilities (</a:t>
            </a:r>
            <a:r>
              <a:rPr lang="en-US" dirty="0" err="1" smtClean="0">
                <a:hlinkClick r:id="rId2"/>
              </a:rPr>
              <a:t>WebAim</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Visual</a:t>
            </a:r>
          </a:p>
          <a:p>
            <a:pPr lvl="1"/>
            <a:r>
              <a:rPr lang="en-US" dirty="0"/>
              <a:t>Blindness, low vision, color-blindness</a:t>
            </a:r>
            <a:endParaRPr lang="en-US" dirty="0" smtClean="0"/>
          </a:p>
          <a:p>
            <a:pPr lvl="0"/>
            <a:r>
              <a:rPr lang="en-US" dirty="0" smtClean="0"/>
              <a:t>Hearing</a:t>
            </a:r>
          </a:p>
          <a:p>
            <a:pPr lvl="1"/>
            <a:r>
              <a:rPr lang="en-US" dirty="0"/>
              <a:t>Deafness and hard-of-hearing</a:t>
            </a:r>
            <a:endParaRPr lang="en-US" dirty="0" smtClean="0"/>
          </a:p>
          <a:p>
            <a:pPr lvl="0"/>
            <a:r>
              <a:rPr lang="en-US" dirty="0" smtClean="0"/>
              <a:t>Motor</a:t>
            </a:r>
          </a:p>
          <a:p>
            <a:pPr lvl="1"/>
            <a:r>
              <a:rPr lang="en-US" dirty="0" smtClean="0"/>
              <a:t>No </a:t>
            </a:r>
            <a:r>
              <a:rPr lang="en-US" dirty="0"/>
              <a:t>mouse, slow response time, limited fine motor control</a:t>
            </a:r>
          </a:p>
          <a:p>
            <a:pPr lvl="0"/>
            <a:r>
              <a:rPr lang="en-US" dirty="0" smtClean="0"/>
              <a:t>Cognitive</a:t>
            </a:r>
          </a:p>
          <a:p>
            <a:pPr lvl="1"/>
            <a:r>
              <a:rPr lang="en-US" dirty="0"/>
              <a:t>Learning disabilities, distractibility, inability to remember or focus on large amounts of information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818" y="1417638"/>
            <a:ext cx="1888982" cy="1751159"/>
          </a:xfrm>
          <a:prstGeom prst="rect">
            <a:avLst/>
          </a:prstGeom>
        </p:spPr>
      </p:pic>
    </p:spTree>
    <p:extLst>
      <p:ext uri="{BB962C8B-B14F-4D97-AF65-F5344CB8AC3E}">
        <p14:creationId xmlns:p14="http://schemas.microsoft.com/office/powerpoint/2010/main" val="4047668790"/>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PDF Documents</a:t>
            </a:r>
          </a:p>
        </p:txBody>
      </p:sp>
      <p:sp>
        <p:nvSpPr>
          <p:cNvPr id="3" name="Text Placeholder 2"/>
          <p:cNvSpPr>
            <a:spLocks noGrp="1"/>
          </p:cNvSpPr>
          <p:nvPr>
            <p:ph type="body" idx="1"/>
          </p:nvPr>
        </p:nvSpPr>
        <p:spPr/>
        <p:txBody>
          <a:bodyPr/>
          <a:lstStyle/>
          <a:p>
            <a:r>
              <a:rPr lang="en-US" dirty="0" smtClean="0"/>
              <a:t>PDF files need to be accessible too.</a:t>
            </a:r>
            <a:endParaRPr lang="en-US" dirty="0"/>
          </a:p>
        </p:txBody>
      </p:sp>
    </p:spTree>
    <p:extLst>
      <p:ext uri="{BB962C8B-B14F-4D97-AF65-F5344CB8AC3E}">
        <p14:creationId xmlns:p14="http://schemas.microsoft.com/office/powerpoint/2010/main" val="15963266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a:t>
            </a:r>
          </a:p>
        </p:txBody>
      </p:sp>
      <p:sp>
        <p:nvSpPr>
          <p:cNvPr id="3" name="Content Placeholder 2"/>
          <p:cNvSpPr>
            <a:spLocks noGrp="1"/>
          </p:cNvSpPr>
          <p:nvPr>
            <p:ph idx="1"/>
          </p:nvPr>
        </p:nvSpPr>
        <p:spPr/>
        <p:txBody>
          <a:bodyPr/>
          <a:lstStyle/>
          <a:p>
            <a:r>
              <a:rPr lang="en-US" dirty="0"/>
              <a:t>Web pages are infinitely more accessible and you already know how to make one!</a:t>
            </a:r>
          </a:p>
          <a:p>
            <a:pPr lvl="1"/>
            <a:r>
              <a:rPr lang="en-US" dirty="0"/>
              <a:t>PDF could be a download link on the page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791" y="3305110"/>
            <a:ext cx="2722417" cy="2722417"/>
          </a:xfrm>
          <a:prstGeom prst="rect">
            <a:avLst/>
          </a:prstGeom>
        </p:spPr>
      </p:pic>
    </p:spTree>
    <p:extLst>
      <p:ext uri="{BB962C8B-B14F-4D97-AF65-F5344CB8AC3E}">
        <p14:creationId xmlns:p14="http://schemas.microsoft.com/office/powerpoint/2010/main" val="40929515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mtClean="0"/>
              <a:t>More Information on PDFs:</a:t>
            </a:r>
            <a:endParaRPr lang="en-US" dirty="0"/>
          </a:p>
          <a:p>
            <a:pPr lvl="1"/>
            <a:r>
              <a:rPr lang="en-US" dirty="0">
                <a:hlinkClick r:id="rId2"/>
              </a:rPr>
              <a:t>Accessibility and PDFs (Adobe</a:t>
            </a:r>
            <a:r>
              <a:rPr lang="en-US" dirty="0" smtClean="0">
                <a:hlinkClick r:id="rId2"/>
              </a:rPr>
              <a:t>)</a:t>
            </a:r>
            <a:endParaRPr lang="en-US" dirty="0" smtClean="0"/>
          </a:p>
          <a:p>
            <a:pPr lvl="1"/>
            <a:r>
              <a:rPr lang="en-US" dirty="0" err="1" smtClean="0">
                <a:hlinkClick r:id="rId3"/>
              </a:rPr>
              <a:t>WebAIM</a:t>
            </a:r>
            <a:r>
              <a:rPr lang="en-US" dirty="0" smtClean="0">
                <a:hlinkClick r:id="rId3"/>
              </a:rPr>
              <a:t> </a:t>
            </a:r>
            <a:r>
              <a:rPr lang="en-US" dirty="0" err="1" smtClean="0">
                <a:hlinkClick r:id="rId3"/>
              </a:rPr>
              <a:t>cheatsheets</a:t>
            </a:r>
            <a:endParaRPr lang="en-US" dirty="0" smtClean="0"/>
          </a:p>
          <a:p>
            <a:pPr lvl="1"/>
            <a:r>
              <a:rPr lang="en-US" dirty="0" smtClean="0">
                <a:hlinkClick r:id="rId3"/>
              </a:rPr>
              <a:t>Rich Media Accessibility</a:t>
            </a:r>
            <a:endParaRPr lang="en-US" dirty="0"/>
          </a:p>
        </p:txBody>
      </p:sp>
    </p:spTree>
    <p:extLst>
      <p:ext uri="{BB962C8B-B14F-4D97-AF65-F5344CB8AC3E}">
        <p14:creationId xmlns:p14="http://schemas.microsoft.com/office/powerpoint/2010/main" val="1463330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7908608"/>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normAutofit/>
          </a:bodyPr>
          <a:lstStyle/>
          <a:p>
            <a:r>
              <a:rPr lang="en-US" dirty="0"/>
              <a:t>Try using the site with a screen reader and the monitor turned off</a:t>
            </a:r>
            <a:r>
              <a:rPr lang="en-US" dirty="0" smtClean="0"/>
              <a:t>.</a:t>
            </a:r>
          </a:p>
          <a:p>
            <a:r>
              <a:rPr lang="en-US" dirty="0" smtClean="0"/>
              <a:t>The </a:t>
            </a:r>
            <a:r>
              <a:rPr lang="en-US" dirty="0" smtClean="0">
                <a:hlinkClick r:id="rId2"/>
              </a:rPr>
              <a:t>Web Accessibility Evaluation Tool (WAVE) </a:t>
            </a:r>
            <a:r>
              <a:rPr lang="en-US" dirty="0" smtClean="0"/>
              <a:t>can help audit a site after an initial development pass is complete.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597" y="4367181"/>
            <a:ext cx="2634095" cy="2165010"/>
          </a:xfrm>
          <a:prstGeom prst="rect">
            <a:avLst/>
          </a:prstGeom>
        </p:spPr>
      </p:pic>
    </p:spTree>
    <p:extLst>
      <p:ext uri="{BB962C8B-B14F-4D97-AF65-F5344CB8AC3E}">
        <p14:creationId xmlns:p14="http://schemas.microsoft.com/office/powerpoint/2010/main" val="183584077"/>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it up, Justin…</a:t>
            </a:r>
            <a:endParaRPr lang="en-US" dirty="0"/>
          </a:p>
        </p:txBody>
      </p:sp>
      <p:sp>
        <p:nvSpPr>
          <p:cNvPr id="3" name="Content Placeholder 2"/>
          <p:cNvSpPr>
            <a:spLocks noGrp="1"/>
          </p:cNvSpPr>
          <p:nvPr>
            <p:ph idx="1"/>
          </p:nvPr>
        </p:nvSpPr>
        <p:spPr/>
        <p:txBody>
          <a:bodyPr>
            <a:normAutofit/>
          </a:bodyPr>
          <a:lstStyle/>
          <a:p>
            <a:pPr marL="514350" indent="-514350">
              <a:buAutoNum type="arabicPeriod"/>
            </a:pPr>
            <a:r>
              <a:rPr lang="en-US" sz="2800" b="1" dirty="0" smtClean="0"/>
              <a:t>Web </a:t>
            </a:r>
            <a:r>
              <a:rPr lang="en-US" sz="2800" b="1" dirty="0" smtClean="0"/>
              <a:t>Accessibility</a:t>
            </a:r>
            <a:r>
              <a:rPr lang="en-US" sz="2800" dirty="0" smtClean="0"/>
              <a:t> and Universal </a:t>
            </a:r>
            <a:r>
              <a:rPr lang="en-US" sz="2800" dirty="0" smtClean="0"/>
              <a:t>Design</a:t>
            </a:r>
          </a:p>
          <a:p>
            <a:pPr marL="914400" lvl="1" indent="-514350">
              <a:buFont typeface="Wingdings" panose="05000000000000000000" pitchFamily="2" charset="2"/>
              <a:buChar char="§"/>
            </a:pPr>
            <a:r>
              <a:rPr lang="en-US" dirty="0" smtClean="0"/>
              <a:t>Designing for everyone from the beginning</a:t>
            </a:r>
            <a:endParaRPr lang="en-US" dirty="0" smtClean="0"/>
          </a:p>
          <a:p>
            <a:pPr marL="514350" indent="-514350">
              <a:buAutoNum type="arabicPeriod"/>
            </a:pPr>
            <a:r>
              <a:rPr lang="en-US" sz="2800" dirty="0" smtClean="0"/>
              <a:t>Why are we worried?</a:t>
            </a:r>
            <a:endParaRPr lang="en-US" sz="2800" dirty="0" smtClean="0"/>
          </a:p>
          <a:p>
            <a:pPr marL="914400" lvl="1" indent="-514350">
              <a:buFont typeface="Wingdings" panose="05000000000000000000" pitchFamily="2" charset="2"/>
              <a:buChar char="§"/>
            </a:pPr>
            <a:r>
              <a:rPr lang="en-US" b="1" dirty="0" smtClean="0"/>
              <a:t>Legal</a:t>
            </a:r>
            <a:r>
              <a:rPr lang="en-US" dirty="0" smtClean="0"/>
              <a:t> – we have to</a:t>
            </a:r>
            <a:endParaRPr lang="en-US" dirty="0" smtClean="0"/>
          </a:p>
          <a:p>
            <a:pPr marL="914400" lvl="1" indent="-514350">
              <a:buFont typeface="Wingdings" panose="05000000000000000000" pitchFamily="2" charset="2"/>
              <a:buChar char="§"/>
            </a:pPr>
            <a:r>
              <a:rPr lang="en-US" b="1" dirty="0" smtClean="0"/>
              <a:t>Moral</a:t>
            </a:r>
            <a:r>
              <a:rPr lang="en-US" dirty="0" smtClean="0"/>
              <a:t> – we should</a:t>
            </a:r>
            <a:endParaRPr lang="en-US" dirty="0" smtClean="0"/>
          </a:p>
          <a:p>
            <a:pPr marL="514350" indent="-514350">
              <a:buFont typeface="+mj-lt"/>
              <a:buAutoNum type="arabicPeriod"/>
            </a:pPr>
            <a:r>
              <a:rPr lang="en-US" sz="2800" b="1" dirty="0" smtClean="0"/>
              <a:t>How</a:t>
            </a:r>
            <a:r>
              <a:rPr lang="en-US" sz="2800" dirty="0" smtClean="0"/>
              <a:t> </a:t>
            </a:r>
            <a:r>
              <a:rPr lang="en-US" sz="2800" dirty="0" smtClean="0"/>
              <a:t>to build with </a:t>
            </a:r>
            <a:r>
              <a:rPr lang="en-US" sz="2800" b="1" dirty="0" smtClean="0"/>
              <a:t>Universal Design</a:t>
            </a:r>
            <a:r>
              <a:rPr lang="en-US" sz="2800" dirty="0" smtClean="0"/>
              <a:t> Concepts</a:t>
            </a:r>
          </a:p>
          <a:p>
            <a:pPr marL="914400" lvl="1" indent="-514350">
              <a:buFont typeface="Wingdings" panose="05000000000000000000" pitchFamily="2" charset="2"/>
              <a:buChar char="§"/>
            </a:pPr>
            <a:r>
              <a:rPr lang="en-US" dirty="0" smtClean="0"/>
              <a:t>Universal Design </a:t>
            </a:r>
            <a:r>
              <a:rPr lang="en-US" dirty="0" err="1" smtClean="0"/>
              <a:t>Cheatsheet</a:t>
            </a:r>
            <a:endParaRPr lang="en-US" dirty="0" smtClean="0"/>
          </a:p>
          <a:p>
            <a:pPr marL="914400" lvl="1" indent="-514350">
              <a:buFont typeface="Wingdings" panose="05000000000000000000" pitchFamily="2" charset="2"/>
              <a:buChar char="§"/>
            </a:pPr>
            <a:r>
              <a:rPr lang="en-US" dirty="0" smtClean="0"/>
              <a:t>WebAIM.org (excellent resource)</a:t>
            </a:r>
            <a:endParaRPr lang="en-US" dirty="0" smtClean="0"/>
          </a:p>
        </p:txBody>
      </p:sp>
    </p:spTree>
    <p:extLst>
      <p:ext uri="{BB962C8B-B14F-4D97-AF65-F5344CB8AC3E}">
        <p14:creationId xmlns:p14="http://schemas.microsoft.com/office/powerpoint/2010/main" val="3464846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29838"/>
            <a:ext cx="8229600" cy="1143000"/>
          </a:xfrm>
        </p:spPr>
        <p:txBody>
          <a:bodyPr/>
          <a:lstStyle/>
          <a:p>
            <a:r>
              <a:rPr lang="en-US" dirty="0" smtClean="0"/>
              <a:t>What questions do you have?</a:t>
            </a:r>
            <a:endParaRPr lang="en-US" dirty="0"/>
          </a:p>
        </p:txBody>
      </p:sp>
    </p:spTree>
    <p:extLst>
      <p:ext uri="{BB962C8B-B14F-4D97-AF65-F5344CB8AC3E}">
        <p14:creationId xmlns:p14="http://schemas.microsoft.com/office/powerpoint/2010/main" val="3762386011"/>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457200" y="1600199"/>
            <a:ext cx="8229600" cy="3824556"/>
          </a:xfrm>
        </p:spPr>
        <p:txBody>
          <a:bodyPr>
            <a:normAutofit lnSpcReduction="10000"/>
          </a:bodyPr>
          <a:lstStyle/>
          <a:p>
            <a:pPr marL="0" indent="0" algn="ctr">
              <a:buNone/>
            </a:pPr>
            <a:r>
              <a:rPr lang="en-US" dirty="0" smtClean="0"/>
              <a:t>Justin W. Arndt</a:t>
            </a:r>
          </a:p>
          <a:p>
            <a:pPr marL="0" indent="0" algn="ctr">
              <a:buNone/>
            </a:pPr>
            <a:r>
              <a:rPr lang="en-US" dirty="0" smtClean="0"/>
              <a:t/>
            </a:r>
            <a:br>
              <a:rPr lang="en-US" dirty="0" smtClean="0"/>
            </a:br>
            <a:r>
              <a:rPr lang="en-US" dirty="0" smtClean="0"/>
              <a:t>email: </a:t>
            </a:r>
            <a:r>
              <a:rPr lang="en-US" dirty="0" smtClean="0">
                <a:hlinkClick r:id="rId2"/>
              </a:rPr>
              <a:t>justin.arndt@montana.edu</a:t>
            </a:r>
            <a:endParaRPr lang="en-US" dirty="0" smtClean="0"/>
          </a:p>
          <a:p>
            <a:pPr marL="0" indent="0" algn="ctr">
              <a:buNone/>
            </a:pPr>
            <a:endParaRPr lang="en-US" dirty="0" smtClean="0"/>
          </a:p>
          <a:p>
            <a:pPr marL="0" indent="0" algn="ctr">
              <a:buNone/>
            </a:pPr>
            <a:r>
              <a:rPr lang="en-US" dirty="0" smtClean="0">
                <a:hlinkClick r:id="rId3"/>
              </a:rPr>
              <a:t>Open Support Sessions</a:t>
            </a:r>
            <a:r>
              <a:rPr lang="en-US" dirty="0" smtClean="0"/>
              <a:t> in our office each </a:t>
            </a:r>
            <a:r>
              <a:rPr lang="en-US" dirty="0" smtClean="0"/>
              <a:t>week on </a:t>
            </a:r>
          </a:p>
          <a:p>
            <a:pPr marL="0" indent="0" algn="ctr">
              <a:buNone/>
            </a:pPr>
            <a:r>
              <a:rPr lang="en-US" dirty="0" smtClean="0"/>
              <a:t>our website </a:t>
            </a:r>
            <a:r>
              <a:rPr lang="en-US" dirty="0" smtClean="0">
                <a:hlinkClick r:id="rId4"/>
              </a:rPr>
              <a:t>montana.edu/web</a:t>
            </a:r>
            <a:endParaRPr lang="en-US" dirty="0"/>
          </a:p>
        </p:txBody>
      </p:sp>
    </p:spTree>
    <p:extLst>
      <p:ext uri="{BB962C8B-B14F-4D97-AF65-F5344CB8AC3E}">
        <p14:creationId xmlns:p14="http://schemas.microsoft.com/office/powerpoint/2010/main" val="167327037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Percentage of users in the USA?</a:t>
            </a:r>
            <a:endParaRPr lang="en-US" dirty="0"/>
          </a:p>
        </p:txBody>
      </p:sp>
      <p:sp>
        <p:nvSpPr>
          <p:cNvPr id="3" name="Content Placeholder 2"/>
          <p:cNvSpPr>
            <a:spLocks noGrp="1"/>
          </p:cNvSpPr>
          <p:nvPr>
            <p:ph idx="1"/>
          </p:nvPr>
        </p:nvSpPr>
        <p:spPr/>
        <p:txBody>
          <a:bodyPr>
            <a:normAutofit/>
          </a:bodyPr>
          <a:lstStyle/>
          <a:p>
            <a:pPr marL="0" indent="0" algn="ctr">
              <a:buNone/>
            </a:pPr>
            <a:r>
              <a:rPr lang="en-US" sz="9600" dirty="0" smtClean="0"/>
              <a:t>20%</a:t>
            </a:r>
          </a:p>
        </p:txBody>
      </p:sp>
    </p:spTree>
    <p:extLst>
      <p:ext uri="{BB962C8B-B14F-4D97-AF65-F5344CB8AC3E}">
        <p14:creationId xmlns:p14="http://schemas.microsoft.com/office/powerpoint/2010/main" val="368653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technology</a:t>
            </a:r>
          </a:p>
        </p:txBody>
      </p:sp>
      <p:sp>
        <p:nvSpPr>
          <p:cNvPr id="3" name="Content Placeholder 2"/>
          <p:cNvSpPr>
            <a:spLocks noGrp="1"/>
          </p:cNvSpPr>
          <p:nvPr>
            <p:ph idx="1"/>
          </p:nvPr>
        </p:nvSpPr>
        <p:spPr/>
        <p:txBody>
          <a:bodyPr>
            <a:normAutofit/>
          </a:bodyPr>
          <a:lstStyle/>
          <a:p>
            <a:pPr marL="0" indent="0">
              <a:buNone/>
            </a:pPr>
            <a:r>
              <a:rPr lang="en-US" dirty="0"/>
              <a:t>“Assistive technology promotes </a:t>
            </a:r>
            <a:r>
              <a:rPr lang="en-US" dirty="0" smtClean="0"/>
              <a:t>greater independence </a:t>
            </a:r>
            <a:r>
              <a:rPr lang="en-US" dirty="0"/>
              <a:t>by enabling people </a:t>
            </a:r>
            <a:r>
              <a:rPr lang="en-US" dirty="0" smtClean="0"/>
              <a:t>to perform </a:t>
            </a:r>
            <a:r>
              <a:rPr lang="en-US" dirty="0"/>
              <a:t>tasks that they were </a:t>
            </a:r>
            <a:r>
              <a:rPr lang="en-US" dirty="0" smtClean="0"/>
              <a:t>formerly unable </a:t>
            </a:r>
            <a:r>
              <a:rPr lang="en-US" dirty="0"/>
              <a:t>to accomplish, or had </a:t>
            </a:r>
            <a:r>
              <a:rPr lang="en-US" dirty="0" smtClean="0"/>
              <a:t>great difficulty </a:t>
            </a:r>
            <a:r>
              <a:rPr lang="en-US" dirty="0"/>
              <a:t>accomplishing</a:t>
            </a:r>
            <a:r>
              <a:rPr lang="en-US" dirty="0" smtClean="0"/>
              <a:t>.”</a:t>
            </a:r>
          </a:p>
          <a:p>
            <a:pPr marL="0" indent="0" algn="r">
              <a:buNone/>
            </a:pPr>
            <a:r>
              <a:rPr lang="en-US" dirty="0" smtClean="0">
                <a:hlinkClick r:id="rId2"/>
              </a:rPr>
              <a:t>Wikipedia</a:t>
            </a:r>
            <a:endParaRPr lang="en-US" dirty="0" smtClean="0"/>
          </a:p>
        </p:txBody>
      </p:sp>
    </p:spTree>
    <p:extLst>
      <p:ext uri="{BB962C8B-B14F-4D97-AF65-F5344CB8AC3E}">
        <p14:creationId xmlns:p14="http://schemas.microsoft.com/office/powerpoint/2010/main" val="236185542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5022</TotalTime>
  <Words>1743</Words>
  <Application>Microsoft Office PowerPoint</Application>
  <PresentationFormat>On-screen Show (4:3)</PresentationFormat>
  <Paragraphs>297</Paragraphs>
  <Slides>77</Slides>
  <Notes>19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Wingdings</vt:lpstr>
      <vt:lpstr>1_Custom Design</vt:lpstr>
      <vt:lpstr>Introduction to Web Accessibility</vt:lpstr>
      <vt:lpstr>Introduction to Web Accessibility</vt:lpstr>
      <vt:lpstr>Overview</vt:lpstr>
      <vt:lpstr>What is Web accessibility?</vt:lpstr>
      <vt:lpstr>Web Accessibility</vt:lpstr>
      <vt:lpstr>Question</vt:lpstr>
      <vt:lpstr>Categories of disabilities (WebAim)</vt:lpstr>
      <vt:lpstr>Percentage of users in the USA?</vt:lpstr>
      <vt:lpstr>Assistive technology</vt:lpstr>
      <vt:lpstr>PowerPoint Presentation</vt:lpstr>
      <vt:lpstr>Assistive Technologies and the Web</vt:lpstr>
      <vt:lpstr>Why Web accessibility?  Part 1 It’s the law</vt:lpstr>
      <vt:lpstr>Legal Requirements and Laws</vt:lpstr>
      <vt:lpstr>The Web Accessibility Initiative</vt:lpstr>
      <vt:lpstr>WCAG 2.0</vt:lpstr>
      <vt:lpstr>Accessibility Principles</vt:lpstr>
      <vt:lpstr>PowerPoint Presentation</vt:lpstr>
      <vt:lpstr>Why Web accessibility?  Part 2 It’s our moral duty</vt:lpstr>
      <vt:lpstr>PowerPoint Presentation</vt:lpstr>
      <vt:lpstr>Our moral imperative</vt:lpstr>
      <vt:lpstr>Experiences of students with disabilities</vt:lpstr>
      <vt:lpstr>What are screen readers?</vt:lpstr>
      <vt:lpstr>Mac OSX VoiceOver Demo</vt:lpstr>
      <vt:lpstr>universal desigN</vt:lpstr>
      <vt:lpstr>Why Universal Design?</vt:lpstr>
      <vt:lpstr>Accommodation</vt:lpstr>
      <vt:lpstr>Universal Design</vt:lpstr>
      <vt:lpstr>Accommodation vs Universal Design</vt:lpstr>
      <vt:lpstr>Why Universal Design?</vt:lpstr>
      <vt:lpstr>The Universal Design Cheatsheet</vt:lpstr>
      <vt:lpstr>Accessible images</vt:lpstr>
      <vt:lpstr>Images on the web</vt:lpstr>
      <vt:lpstr>Alternative Text (alt text)</vt:lpstr>
      <vt:lpstr>General Alt Text Rule</vt:lpstr>
      <vt:lpstr>What is the image description?</vt:lpstr>
      <vt:lpstr>What about for this?</vt:lpstr>
      <vt:lpstr>Or this?</vt:lpstr>
      <vt:lpstr>headings</vt:lpstr>
      <vt:lpstr>PowerPoint Presentation</vt:lpstr>
      <vt:lpstr>PowerPoint Presentation</vt:lpstr>
      <vt:lpstr>Examples</vt:lpstr>
      <vt:lpstr>Links</vt:lpstr>
      <vt:lpstr>PowerPoint Presentation</vt:lpstr>
      <vt:lpstr>Bad Example (sighted person)</vt:lpstr>
      <vt:lpstr>Bad Example (screen reader)</vt:lpstr>
      <vt:lpstr>PowerPoint Presentation</vt:lpstr>
      <vt:lpstr>Good Example (sighted person)</vt:lpstr>
      <vt:lpstr>Good Example (screen reader)</vt:lpstr>
      <vt:lpstr>Color</vt:lpstr>
      <vt:lpstr>PowerPoint Presentation</vt:lpstr>
      <vt:lpstr>Sample Color Blindness Test</vt:lpstr>
      <vt:lpstr>Normal</vt:lpstr>
      <vt:lpstr>Protanopia (red - green)</vt:lpstr>
      <vt:lpstr>Tritanopia (blue - yellow)</vt:lpstr>
      <vt:lpstr>Example</vt:lpstr>
      <vt:lpstr>Moral of the color story</vt:lpstr>
      <vt:lpstr>Contrast</vt:lpstr>
      <vt:lpstr>PowerPoint Presentation</vt:lpstr>
      <vt:lpstr>Is the text below easy to read?</vt:lpstr>
      <vt:lpstr>PowerPoint Presentation</vt:lpstr>
      <vt:lpstr>Normal</vt:lpstr>
      <vt:lpstr>Inverted</vt:lpstr>
      <vt:lpstr>High contrast (yellow on black)</vt:lpstr>
      <vt:lpstr>Video &amp; Audio</vt:lpstr>
      <vt:lpstr>Transcripts</vt:lpstr>
      <vt:lpstr>PowerPoint Presentation</vt:lpstr>
      <vt:lpstr>Closed captioning</vt:lpstr>
      <vt:lpstr>PowerPoint Presentation</vt:lpstr>
      <vt:lpstr>PowerPoint Presentation</vt:lpstr>
      <vt:lpstr>PDF Documents</vt:lpstr>
      <vt:lpstr>Remember</vt:lpstr>
      <vt:lpstr>PowerPoint Presentation</vt:lpstr>
      <vt:lpstr>Additional Information</vt:lpstr>
      <vt:lpstr>Testing</vt:lpstr>
      <vt:lpstr>Wrap it up, Justin…</vt:lpstr>
      <vt:lpstr>What questions do you have?</vt:lpstr>
      <vt:lpstr>Thank you!</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Lambert</dc:creator>
  <cp:lastModifiedBy>Arndt, Justin</cp:lastModifiedBy>
  <cp:revision>815</cp:revision>
  <dcterms:created xsi:type="dcterms:W3CDTF">2012-04-26T20:02:36Z</dcterms:created>
  <dcterms:modified xsi:type="dcterms:W3CDTF">2017-11-27T23:30:37Z</dcterms:modified>
</cp:coreProperties>
</file>